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7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4" r:id="rId16"/>
    <p:sldId id="275" r:id="rId17"/>
    <p:sldId id="272" r:id="rId18"/>
    <p:sldId id="276" r:id="rId19"/>
    <p:sldId id="273" r:id="rId20"/>
    <p:sldId id="277" r:id="rId21"/>
    <p:sldId id="25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E7F0"/>
    <a:srgbClr val="32A6C4"/>
    <a:srgbClr val="D7C7B7"/>
    <a:srgbClr val="DECEB8"/>
    <a:srgbClr val="E9DECF"/>
    <a:srgbClr val="C2B294"/>
    <a:srgbClr val="CFC0AD"/>
    <a:srgbClr val="AF9971"/>
    <a:srgbClr val="D3C7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 userDrawn="1"/>
        </p:nvSpPr>
        <p:spPr>
          <a:xfrm rot="21380496">
            <a:off x="368703" y="428576"/>
            <a:ext cx="11454594" cy="5930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44390" y="614747"/>
            <a:ext cx="11103218" cy="5684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44358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0320"/>
          <a:stretch/>
        </p:blipFill>
        <p:spPr>
          <a:xfrm>
            <a:off x="8801764" y="2305146"/>
            <a:ext cx="3390236" cy="4557006"/>
          </a:xfrm>
          <a:prstGeom prst="rect">
            <a:avLst/>
          </a:prstGeom>
        </p:spPr>
      </p:pic>
      <p:pic>
        <p:nvPicPr>
          <p:cNvPr id="2054" name="Picture 6" descr="https://shkola4nm.ru/images/2018-2019/%D0%B4%D0%B5%D0%BA%D0%B0%D0%B1%D1%80%D1%8C/img6.jpg"/>
          <p:cNvPicPr>
            <a:picLocks noChangeAspect="1" noChangeArrowheads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401" y="459708"/>
            <a:ext cx="4396155" cy="3297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676400" y="180461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42842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8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03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5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33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317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77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shkola4nm.ru/images/2018-2019/%D0%B4%D0%B5%D0%BA%D0%B0%D0%B1%D1%80%D1%8C/img6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11" y="5657108"/>
            <a:ext cx="1601189" cy="1200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895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9134" y="496029"/>
            <a:ext cx="1194659" cy="1194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hkola4nm.ru/images/2018-2019/%D0%B4%D0%B5%D0%BA%D0%B0%D0%B1%D1%80%D1%8C/img6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11" y="5657108"/>
            <a:ext cx="1601189" cy="1200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3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Picture 4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9134" y="496029"/>
            <a:ext cx="1194659" cy="1194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770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0320"/>
          <a:stretch/>
        </p:blipFill>
        <p:spPr>
          <a:xfrm>
            <a:off x="10362298" y="4262070"/>
            <a:ext cx="1829702" cy="2459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87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28" y="5526816"/>
            <a:ext cx="1194659" cy="1194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0320"/>
          <a:stretch/>
        </p:blipFill>
        <p:spPr>
          <a:xfrm>
            <a:off x="10446793" y="4375644"/>
            <a:ext cx="1745207" cy="23458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1095-0EDB-4FF1-8A36-F6E2DC8750B4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BD40-5E62-4743-AE6E-647263B330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5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shkola4nm.ru/images/2018-2019/%D0%B4%D0%B5%D0%BA%D0%B0%D0%B1%D1%80%D1%8C/img6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11" y="5573653"/>
            <a:ext cx="1601189" cy="1200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avatars.mds.yandex.net/get-pdb/1211668/67399939-1eaa-4927-9dbb-ae04c906c6bf/s1200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04" y="5344253"/>
            <a:ext cx="1194659" cy="1194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180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30" y="1709738"/>
            <a:ext cx="801653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230" y="4589463"/>
            <a:ext cx="80165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7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18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80496">
            <a:off x="368703" y="463675"/>
            <a:ext cx="11454594" cy="5930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44389" y="484243"/>
            <a:ext cx="11200768" cy="600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5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minus-plus-mus.ucoz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9509" y="3510951"/>
            <a:ext cx="11015932" cy="72461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Дидактическая игра по русскому языку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86996" y="4284288"/>
            <a:ext cx="7033404" cy="1952609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Строгалева</a:t>
            </a:r>
            <a:r>
              <a:rPr lang="ru-RU" dirty="0" smtClean="0"/>
              <a:t> Анастасия Витальевна, учитель русского языка и литературы Муниципального бюджетного общеобразовательного учреждения "Гимназия №3" городского округа город Шарья Костромской области.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Блиц-игра «Анаграммы». 1 Балл за правильный ответ.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0132" y="2360463"/>
            <a:ext cx="6684034" cy="26256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Лежу я на земле, </a:t>
            </a:r>
          </a:p>
          <a:p>
            <a:pPr>
              <a:buNone/>
            </a:pPr>
            <a:r>
              <a:rPr lang="ru-RU" dirty="0" smtClean="0"/>
              <a:t>Прибитая к железу, </a:t>
            </a:r>
          </a:p>
          <a:p>
            <a:pPr>
              <a:buNone/>
            </a:pPr>
            <a:r>
              <a:rPr lang="ru-RU" dirty="0" smtClean="0"/>
              <a:t>Но буквы переставь – </a:t>
            </a:r>
          </a:p>
          <a:p>
            <a:pPr>
              <a:buNone/>
            </a:pPr>
            <a:r>
              <a:rPr lang="ru-RU" dirty="0" smtClean="0"/>
              <a:t>В кастрюлю я полезу</a:t>
            </a:r>
            <a:endParaRPr lang="ru-RU" dirty="0"/>
          </a:p>
        </p:txBody>
      </p:sp>
      <p:pic>
        <p:nvPicPr>
          <p:cNvPr id="4" name="Рисунок 3" descr="pasta-clip-art-9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8112" y="4052713"/>
            <a:ext cx="2241818" cy="1549447"/>
          </a:xfrm>
          <a:prstGeom prst="rect">
            <a:avLst/>
          </a:prstGeom>
        </p:spPr>
      </p:pic>
      <p:pic>
        <p:nvPicPr>
          <p:cNvPr id="5" name="Рисунок 4" descr="mini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007" y="1540534"/>
            <a:ext cx="2674774" cy="209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0453" y="1851505"/>
            <a:ext cx="6902569" cy="4066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Географию со мной</a:t>
            </a:r>
          </a:p>
          <a:p>
            <a:pPr>
              <a:buNone/>
            </a:pPr>
            <a:r>
              <a:rPr lang="ru-RU" dirty="0" smtClean="0"/>
              <a:t>Изучают в школе дети.</a:t>
            </a:r>
          </a:p>
          <a:p>
            <a:pPr>
              <a:buNone/>
            </a:pPr>
            <a:r>
              <a:rPr lang="ru-RU" dirty="0" smtClean="0"/>
              <a:t>Дай порядок букв иной –</a:t>
            </a:r>
          </a:p>
          <a:p>
            <a:pPr>
              <a:buNone/>
            </a:pPr>
            <a:r>
              <a:rPr lang="ru-RU" dirty="0" smtClean="0"/>
              <a:t>И найдешь меня в буфете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2860" y="2170682"/>
            <a:ext cx="5936411" cy="20821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Географию </a:t>
            </a:r>
            <a:r>
              <a:rPr lang="ru-RU" dirty="0" smtClean="0"/>
              <a:t>со мной</a:t>
            </a:r>
          </a:p>
          <a:p>
            <a:pPr>
              <a:buNone/>
            </a:pPr>
            <a:r>
              <a:rPr lang="ru-RU" dirty="0" smtClean="0"/>
              <a:t> Изучают </a:t>
            </a:r>
            <a:r>
              <a:rPr lang="ru-RU" dirty="0" smtClean="0"/>
              <a:t>в школе дети.</a:t>
            </a:r>
          </a:p>
          <a:p>
            <a:pPr>
              <a:buNone/>
            </a:pPr>
            <a:r>
              <a:rPr lang="ru-RU" dirty="0" smtClean="0"/>
              <a:t> Дай </a:t>
            </a:r>
            <a:r>
              <a:rPr lang="ru-RU" dirty="0" smtClean="0"/>
              <a:t>порядок букв иной –</a:t>
            </a:r>
          </a:p>
          <a:p>
            <a:pPr>
              <a:buNone/>
            </a:pPr>
            <a:r>
              <a:rPr lang="ru-RU" dirty="0" smtClean="0"/>
              <a:t> И </a:t>
            </a:r>
            <a:r>
              <a:rPr lang="ru-RU" dirty="0" smtClean="0"/>
              <a:t>найдешь меня в буфете</a:t>
            </a:r>
            <a:endParaRPr lang="ru-RU" dirty="0"/>
          </a:p>
        </p:txBody>
      </p:sp>
      <p:pic>
        <p:nvPicPr>
          <p:cNvPr id="4" name="Рисунок 3" descr="Grecheskij-salat-retsept-klassicheskij-dietichesk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567" y="3525185"/>
            <a:ext cx="3597248" cy="2401163"/>
          </a:xfrm>
          <a:prstGeom prst="rect">
            <a:avLst/>
          </a:prstGeom>
        </p:spPr>
      </p:pic>
      <p:pic>
        <p:nvPicPr>
          <p:cNvPr id="5" name="Рисунок 4" descr="23b04075f28c57a3460337ff6fa53d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004" y="569344"/>
            <a:ext cx="1922214" cy="2528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Я </a:t>
            </a:r>
            <a:r>
              <a:rPr lang="ru-RU" dirty="0" smtClean="0"/>
              <a:t>- дерево в родной стране,</a:t>
            </a:r>
            <a:br>
              <a:rPr lang="ru-RU" dirty="0" smtClean="0"/>
            </a:br>
            <a:r>
              <a:rPr lang="ru-RU" dirty="0" smtClean="0"/>
              <a:t>Найдешь в лесах меня ты всюду,</a:t>
            </a:r>
            <a:br>
              <a:rPr lang="ru-RU" dirty="0" smtClean="0"/>
            </a:br>
            <a:r>
              <a:rPr lang="ru-RU" dirty="0" smtClean="0"/>
              <a:t>Но слоги переставь во мне -</a:t>
            </a:r>
            <a:br>
              <a:rPr lang="ru-RU" dirty="0" smtClean="0"/>
            </a:br>
            <a:r>
              <a:rPr lang="ru-RU" dirty="0" smtClean="0"/>
              <a:t>И воду подавать я буду.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Я </a:t>
            </a:r>
            <a:r>
              <a:rPr lang="ru-RU" dirty="0" smtClean="0"/>
              <a:t>- дерево в родной стране,</a:t>
            </a:r>
            <a:br>
              <a:rPr lang="ru-RU" dirty="0" smtClean="0"/>
            </a:br>
            <a:r>
              <a:rPr lang="ru-RU" dirty="0" smtClean="0"/>
              <a:t>Найдешь в лесах меня ты всюду,</a:t>
            </a:r>
            <a:br>
              <a:rPr lang="ru-RU" dirty="0" smtClean="0"/>
            </a:br>
            <a:r>
              <a:rPr lang="ru-RU" dirty="0" smtClean="0"/>
              <a:t>Но слоги переставь во мне -</a:t>
            </a:r>
            <a:br>
              <a:rPr lang="ru-RU" dirty="0" smtClean="0"/>
            </a:br>
            <a:r>
              <a:rPr lang="ru-RU" dirty="0" smtClean="0"/>
              <a:t>И воду подавать я буду.</a:t>
            </a:r>
            <a:endParaRPr lang="ru-RU" dirty="0"/>
          </a:p>
        </p:txBody>
      </p:sp>
      <p:pic>
        <p:nvPicPr>
          <p:cNvPr id="4" name="Рисунок 3" descr="b72a0402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4775" y="759125"/>
            <a:ext cx="3358552" cy="2518914"/>
          </a:xfrm>
          <a:prstGeom prst="rect">
            <a:avLst/>
          </a:prstGeom>
        </p:spPr>
      </p:pic>
      <p:pic>
        <p:nvPicPr>
          <p:cNvPr id="5" name="Рисунок 4" descr="df62aeb2997a58f54b5acee1ee2d6a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942" y="3318295"/>
            <a:ext cx="3510950" cy="234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Эта </a:t>
            </a:r>
            <a:r>
              <a:rPr lang="ru-RU" dirty="0" smtClean="0"/>
              <a:t>птица в небе вьется.</a:t>
            </a:r>
            <a:br>
              <a:rPr lang="ru-RU" dirty="0" smtClean="0"/>
            </a:br>
            <a:r>
              <a:rPr lang="ru-RU" dirty="0" smtClean="0"/>
              <a:t>А буквы поменяй местами,</a:t>
            </a:r>
            <a:br>
              <a:rPr lang="ru-RU" dirty="0" smtClean="0"/>
            </a:br>
            <a:r>
              <a:rPr lang="ru-RU" dirty="0" smtClean="0"/>
              <a:t>Полный зёрен к земле гнется.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Эта </a:t>
            </a:r>
            <a:r>
              <a:rPr lang="ru-RU" dirty="0" smtClean="0"/>
              <a:t>птица в небе вьется.</a:t>
            </a:r>
            <a:br>
              <a:rPr lang="ru-RU" dirty="0" smtClean="0"/>
            </a:br>
            <a:r>
              <a:rPr lang="ru-RU" dirty="0" smtClean="0"/>
              <a:t>А буквы поменяй местами,</a:t>
            </a:r>
            <a:br>
              <a:rPr lang="ru-RU" dirty="0" smtClean="0"/>
            </a:br>
            <a:r>
              <a:rPr lang="ru-RU" dirty="0" smtClean="0"/>
              <a:t>Полный зёрен к земле гнется.</a:t>
            </a:r>
            <a:endParaRPr lang="ru-RU" dirty="0"/>
          </a:p>
        </p:txBody>
      </p:sp>
      <p:pic>
        <p:nvPicPr>
          <p:cNvPr id="4" name="Рисунок 3" descr="eskizy_tatu_sokol_yastreb_na_grudi_na_pleche_56c035ed3a8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898" y="465826"/>
            <a:ext cx="2544454" cy="3379353"/>
          </a:xfrm>
          <a:prstGeom prst="rect">
            <a:avLst/>
          </a:prstGeom>
        </p:spPr>
      </p:pic>
      <p:pic>
        <p:nvPicPr>
          <p:cNvPr id="5" name="Рисунок 4" descr="png-transparent-wheat-ear-yellow-wheat-harvest-food-simple-photograph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94" y="2951672"/>
            <a:ext cx="3530001" cy="3069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Я </a:t>
            </a:r>
            <a:r>
              <a:rPr lang="ru-RU" dirty="0" smtClean="0"/>
              <a:t>прежде обувью служил,</a:t>
            </a:r>
            <a:br>
              <a:rPr lang="ru-RU" dirty="0" smtClean="0"/>
            </a:br>
            <a:r>
              <a:rPr lang="ru-RU" dirty="0" smtClean="0"/>
              <a:t>Крестьянин мною дорожил.</a:t>
            </a:r>
            <a:br>
              <a:rPr lang="ru-RU" dirty="0" smtClean="0"/>
            </a:br>
            <a:r>
              <a:rPr lang="ru-RU" dirty="0" smtClean="0"/>
              <a:t>Но если буквы переставишь,</a:t>
            </a:r>
            <a:br>
              <a:rPr lang="ru-RU" dirty="0" smtClean="0"/>
            </a:br>
            <a:r>
              <a:rPr lang="ru-RU" dirty="0" smtClean="0"/>
              <a:t>Меня одеждой быть заставишь.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Я </a:t>
            </a:r>
            <a:r>
              <a:rPr lang="ru-RU" dirty="0" smtClean="0"/>
              <a:t>прежде обувью служил,</a:t>
            </a:r>
            <a:br>
              <a:rPr lang="ru-RU" dirty="0" smtClean="0"/>
            </a:br>
            <a:r>
              <a:rPr lang="ru-RU" dirty="0" smtClean="0"/>
              <a:t>Крестьянин мною дорожил.</a:t>
            </a:r>
            <a:br>
              <a:rPr lang="ru-RU" dirty="0" smtClean="0"/>
            </a:br>
            <a:r>
              <a:rPr lang="ru-RU" dirty="0" smtClean="0"/>
              <a:t>Но если буквы переставишь,</a:t>
            </a:r>
            <a:br>
              <a:rPr lang="ru-RU" dirty="0" smtClean="0"/>
            </a:br>
            <a:r>
              <a:rPr lang="ru-RU" dirty="0" smtClean="0"/>
              <a:t>Меня одеждой быть заставишь.</a:t>
            </a:r>
            <a:endParaRPr lang="ru-RU" dirty="0"/>
          </a:p>
        </p:txBody>
      </p:sp>
      <p:pic>
        <p:nvPicPr>
          <p:cNvPr id="4" name="Рисунок 3" descr="img_5710abcb5b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919777" y="3328573"/>
            <a:ext cx="2013827" cy="2685713"/>
          </a:xfrm>
          <a:prstGeom prst="rect">
            <a:avLst/>
          </a:prstGeom>
        </p:spPr>
      </p:pic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70611" y="3391857"/>
            <a:ext cx="3580951" cy="237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заплатах шея и бока,</a:t>
            </a:r>
            <a:br>
              <a:rPr lang="ru-RU" dirty="0" smtClean="0"/>
            </a:br>
            <a:r>
              <a:rPr lang="ru-RU" dirty="0" smtClean="0"/>
              <a:t>На всех глядит он свысока.</a:t>
            </a:r>
            <a:br>
              <a:rPr lang="ru-RU" dirty="0" smtClean="0"/>
            </a:br>
            <a:r>
              <a:rPr lang="ru-RU" dirty="0" smtClean="0"/>
              <a:t>Но разгадать загадку захотев,</a:t>
            </a:r>
            <a:br>
              <a:rPr lang="ru-RU" dirty="0" smtClean="0"/>
            </a:br>
            <a:r>
              <a:rPr lang="ru-RU" dirty="0" smtClean="0"/>
              <a:t>На "П" смените букву "Ф".</a:t>
            </a:r>
            <a:br>
              <a:rPr lang="ru-RU" dirty="0" smtClean="0"/>
            </a:br>
            <a:r>
              <a:rPr lang="ru-RU" dirty="0" smtClean="0"/>
              <a:t>Теперь наоборот прочтите</a:t>
            </a:r>
            <a:br>
              <a:rPr lang="ru-RU" dirty="0" smtClean="0"/>
            </a:br>
            <a:r>
              <a:rPr lang="ru-RU" dirty="0" smtClean="0"/>
              <a:t>И во Франции город найдите.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груженно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150" y="1940943"/>
            <a:ext cx="8318343" cy="346597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Разгадай ребус. 1 балл за правильный ответ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 smtClean="0"/>
              <a:t>заплатах шея и бока,</a:t>
            </a:r>
            <a:br>
              <a:rPr lang="ru-RU" dirty="0" smtClean="0"/>
            </a:br>
            <a:r>
              <a:rPr lang="ru-RU" dirty="0" smtClean="0"/>
              <a:t>На всех глядит он свысока.</a:t>
            </a:r>
            <a:br>
              <a:rPr lang="ru-RU" dirty="0" smtClean="0"/>
            </a:br>
            <a:r>
              <a:rPr lang="ru-RU" dirty="0" smtClean="0"/>
              <a:t>Но разгадать загадку захотев,</a:t>
            </a:r>
            <a:br>
              <a:rPr lang="ru-RU" dirty="0" smtClean="0"/>
            </a:br>
            <a:r>
              <a:rPr lang="ru-RU" dirty="0" smtClean="0"/>
              <a:t>На "П" смените букву "Ф".</a:t>
            </a:r>
            <a:br>
              <a:rPr lang="ru-RU" dirty="0" smtClean="0"/>
            </a:br>
            <a:r>
              <a:rPr lang="ru-RU" dirty="0" smtClean="0"/>
              <a:t>Теперь наоборот прочтите</a:t>
            </a:r>
            <a:br>
              <a:rPr lang="ru-RU" dirty="0" smtClean="0"/>
            </a:br>
            <a:r>
              <a:rPr lang="ru-RU" dirty="0" smtClean="0"/>
              <a:t>И во Франции город найдите.</a:t>
            </a:r>
          </a:p>
          <a:p>
            <a:endParaRPr lang="ru-RU" dirty="0"/>
          </a:p>
        </p:txBody>
      </p:sp>
      <p:pic>
        <p:nvPicPr>
          <p:cNvPr id="4" name="Рисунок 3" descr="zhiraf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611" y="690114"/>
            <a:ext cx="2492813" cy="2777706"/>
          </a:xfrm>
          <a:prstGeom prst="rect">
            <a:avLst/>
          </a:prstGeom>
        </p:spPr>
      </p:pic>
      <p:pic>
        <p:nvPicPr>
          <p:cNvPr id="5" name="Рисунок 4" descr="eifelevabashnya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22" y="2682816"/>
            <a:ext cx="2121379" cy="303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453" y="623918"/>
            <a:ext cx="10515600" cy="1989886"/>
          </a:xfrm>
        </p:spPr>
        <p:txBody>
          <a:bodyPr/>
          <a:lstStyle/>
          <a:p>
            <a:pPr algn="ctr"/>
            <a:r>
              <a:rPr lang="ru-RU" dirty="0" smtClean="0"/>
              <a:t>Подведем итоги!</a:t>
            </a:r>
            <a:br>
              <a:rPr lang="ru-RU" dirty="0" smtClean="0"/>
            </a:br>
            <a:r>
              <a:rPr lang="ru-RU" dirty="0" smtClean="0"/>
              <a:t>Победила команда «…»</a:t>
            </a:r>
            <a:br>
              <a:rPr lang="ru-RU" dirty="0" smtClean="0"/>
            </a:br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9917" y="5405587"/>
            <a:ext cx="5703498" cy="9520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400" dirty="0" smtClean="0">
                <a:latin typeface="AGReverance" pitchFamily="2" charset="0"/>
              </a:rPr>
              <a:t>Автор </a:t>
            </a:r>
            <a:r>
              <a:rPr lang="ru-RU" sz="1400" dirty="0">
                <a:latin typeface="AGReverance" pitchFamily="2" charset="0"/>
              </a:rPr>
              <a:t>шаблона: Полшкова Виктория Валерьяновна, педагог дополнительного образования МАОУ ДО ЦРТДиЮ Каменского района Пензенской области</a:t>
            </a:r>
          </a:p>
          <a:p>
            <a:pPr marL="0" indent="0" algn="ctr">
              <a:buNone/>
            </a:pPr>
            <a:r>
              <a:rPr lang="ru-RU" sz="1400" dirty="0" smtClean="0">
                <a:latin typeface="AGReverance" pitchFamily="2" charset="0"/>
              </a:rPr>
              <a:t>Сайт </a:t>
            </a:r>
            <a:r>
              <a:rPr lang="en-US" sz="1400" dirty="0" smtClean="0">
                <a:latin typeface="AGReverance" pitchFamily="2" charset="0"/>
                <a:hlinkClick r:id="rId2"/>
              </a:rPr>
              <a:t>http://minus-plus-mus.ucoz.ru/</a:t>
            </a:r>
            <a:r>
              <a:rPr lang="ru-RU" sz="1400" dirty="0" smtClean="0">
                <a:latin typeface="AGReverance" pitchFamily="2" charset="0"/>
              </a:rPr>
              <a:t>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AGReverance" pitchFamily="2" charset="0"/>
              </a:rPr>
              <a:t>© Полшкова В.В., 2019</a:t>
            </a:r>
            <a:endParaRPr lang="ru-RU" sz="1400" dirty="0" smtClean="0">
              <a:latin typeface="AGReverance" pitchFamily="2" charset="0"/>
            </a:endParaRPr>
          </a:p>
        </p:txBody>
      </p:sp>
      <p:pic>
        <p:nvPicPr>
          <p:cNvPr id="4" name="Рисунок 3" descr="image_processing20200424-23023-16prqv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881" y="1178404"/>
            <a:ext cx="9145002" cy="4100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21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12321" y="2602002"/>
          <a:ext cx="10515600" cy="196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581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</a:tr>
              <a:tr h="4601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1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1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 как можно больше слов с данными непроизносимыми согласными.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6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Прочитайте, к каждому слову с пропущенной буквой подберите проверочное. 1 балл за каждый правильный ответ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7751" y="2251493"/>
            <a:ext cx="10586049" cy="39254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Приобрёл </a:t>
            </a:r>
            <a:r>
              <a:rPr lang="ru-RU" dirty="0" smtClean="0"/>
              <a:t>я для жирафа</a:t>
            </a:r>
            <a:br>
              <a:rPr lang="ru-RU" dirty="0" smtClean="0"/>
            </a:br>
            <a:r>
              <a:rPr lang="ru-RU" dirty="0" smtClean="0"/>
              <a:t>Тридцать три огромных шарфа,</a:t>
            </a:r>
            <a:br>
              <a:rPr lang="ru-RU" dirty="0" smtClean="0"/>
            </a:br>
            <a:r>
              <a:rPr lang="ru-RU" dirty="0" smtClean="0"/>
              <a:t>Чтоб он горло зав…зал.</a:t>
            </a:r>
            <a:br>
              <a:rPr lang="ru-RU" dirty="0" smtClean="0"/>
            </a:br>
            <a:r>
              <a:rPr lang="ru-RU" dirty="0" smtClean="0"/>
              <a:t>Чтоб в мороз не зам…</a:t>
            </a:r>
            <a:r>
              <a:rPr lang="ru-RU" dirty="0" err="1" smtClean="0"/>
              <a:t>рзал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 жираф </a:t>
            </a:r>
            <a:r>
              <a:rPr lang="ru-RU" dirty="0" err="1" smtClean="0"/>
              <a:t>ск</a:t>
            </a:r>
            <a:r>
              <a:rPr lang="ru-RU" dirty="0" smtClean="0"/>
              <a:t>…зал: «См…три!</a:t>
            </a:r>
            <a:br>
              <a:rPr lang="ru-RU" dirty="0" smtClean="0"/>
            </a:br>
            <a:r>
              <a:rPr lang="ru-RU" dirty="0" smtClean="0"/>
              <a:t>Ещё нужны мне тридцать три».</a:t>
            </a:r>
            <a:endParaRPr lang="ru-RU" dirty="0"/>
          </a:p>
        </p:txBody>
      </p:sp>
      <p:pic>
        <p:nvPicPr>
          <p:cNvPr id="6" name="Рисунок 5" descr="9e3cb3299a0c8a0447d9a23c8ce0ad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935" y="1638454"/>
            <a:ext cx="2858459" cy="4091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4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0320"/>
          <a:stretch/>
        </p:blipFill>
        <p:spPr>
          <a:xfrm>
            <a:off x="8942162" y="2525490"/>
            <a:ext cx="3121652" cy="41959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и исправь ошибки. Команда, исправившая все ошибки, получает 3 балла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Жизнь</a:t>
            </a:r>
            <a:r>
              <a:rPr lang="ru-RU" i="1" dirty="0" smtClean="0"/>
              <a:t>, </a:t>
            </a:r>
            <a:r>
              <a:rPr lang="ru-RU" i="1" dirty="0" err="1" smtClean="0"/>
              <a:t>жыраф</a:t>
            </a:r>
            <a:r>
              <a:rPr lang="ru-RU" i="1" dirty="0" smtClean="0"/>
              <a:t>, щука, </a:t>
            </a:r>
            <a:r>
              <a:rPr lang="ru-RU" i="1" dirty="0" err="1" smtClean="0"/>
              <a:t>щявель</a:t>
            </a:r>
            <a:r>
              <a:rPr lang="ru-RU" i="1" dirty="0" smtClean="0"/>
              <a:t>, </a:t>
            </a:r>
            <a:r>
              <a:rPr lang="ru-RU" i="1" dirty="0" err="1" smtClean="0"/>
              <a:t>чюдеса</a:t>
            </a:r>
            <a:r>
              <a:rPr lang="ru-RU" i="1" dirty="0" smtClean="0"/>
              <a:t>, чулок, ширина, </a:t>
            </a:r>
            <a:r>
              <a:rPr lang="ru-RU" i="1" dirty="0" err="1" smtClean="0"/>
              <a:t>машына</a:t>
            </a:r>
            <a:r>
              <a:rPr lang="ru-RU" i="1" dirty="0" smtClean="0"/>
              <a:t>, чужой, </a:t>
            </a:r>
            <a:r>
              <a:rPr lang="ru-RU" i="1" dirty="0" err="1" smtClean="0"/>
              <a:t>щюпальца</a:t>
            </a:r>
            <a:r>
              <a:rPr lang="ru-RU" i="1" dirty="0" smtClean="0"/>
              <a:t>, </a:t>
            </a:r>
            <a:r>
              <a:rPr lang="ru-RU" i="1" dirty="0" err="1" smtClean="0"/>
              <a:t>чяйник</a:t>
            </a:r>
            <a:r>
              <a:rPr lang="ru-RU" i="1" dirty="0" smtClean="0"/>
              <a:t>, чайка, чашка, </a:t>
            </a:r>
            <a:r>
              <a:rPr lang="ru-RU" i="1" dirty="0" err="1" smtClean="0"/>
              <a:t>передачя</a:t>
            </a:r>
            <a:r>
              <a:rPr lang="ru-RU" i="1" dirty="0" smtClean="0"/>
              <a:t>, </a:t>
            </a:r>
            <a:r>
              <a:rPr lang="ru-RU" i="1" dirty="0" err="1" smtClean="0"/>
              <a:t>учюсь</a:t>
            </a:r>
            <a:r>
              <a:rPr lang="ru-RU" i="1" dirty="0" smtClean="0"/>
              <a:t>, чудак, тащу, </a:t>
            </a:r>
            <a:r>
              <a:rPr lang="ru-RU" i="1" dirty="0" err="1" smtClean="0"/>
              <a:t>стучю</a:t>
            </a:r>
            <a:r>
              <a:rPr lang="ru-RU" i="1" dirty="0" smtClean="0"/>
              <a:t>, роща, </a:t>
            </a:r>
            <a:r>
              <a:rPr lang="ru-RU" i="1" dirty="0" smtClean="0"/>
              <a:t>уши</a:t>
            </a:r>
            <a:r>
              <a:rPr lang="ru-RU" i="1" dirty="0" smtClean="0"/>
              <a:t>, </a:t>
            </a:r>
            <a:r>
              <a:rPr lang="ru-RU" i="1" dirty="0" err="1" smtClean="0"/>
              <a:t>шырокий</a:t>
            </a:r>
            <a:r>
              <a:rPr lang="ru-RU" i="1" dirty="0" smtClean="0"/>
              <a:t>, часы, </a:t>
            </a:r>
            <a:r>
              <a:rPr lang="ru-RU" i="1" dirty="0" err="1" smtClean="0"/>
              <a:t>чясто</a:t>
            </a:r>
            <a:r>
              <a:rPr lang="ru-RU" i="1" dirty="0" smtClean="0"/>
              <a:t>, чуточку, ворчун, </a:t>
            </a:r>
            <a:r>
              <a:rPr lang="ru-RU" i="1" dirty="0" err="1" smtClean="0"/>
              <a:t>ищю</a:t>
            </a:r>
            <a:r>
              <a:rPr lang="ru-RU" i="1" dirty="0" smtClean="0"/>
              <a:t>, </a:t>
            </a:r>
            <a:r>
              <a:rPr lang="ru-RU" i="1" dirty="0" err="1" smtClean="0"/>
              <a:t>жывотное</a:t>
            </a:r>
            <a:endParaRPr lang="ru-RU" dirty="0"/>
          </a:p>
        </p:txBody>
      </p:sp>
      <p:pic>
        <p:nvPicPr>
          <p:cNvPr id="7" name="Рисунок 6" descr="JQ4V3ndfI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7156" y="3596137"/>
            <a:ext cx="3410073" cy="2088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«Ловкий вратарь»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1-я команда записывает только слова с мягким знаком на конце,</a:t>
            </a:r>
          </a:p>
          <a:p>
            <a:r>
              <a:rPr lang="ru-RU" dirty="0" smtClean="0"/>
              <a:t>2-я команда- с мягким знаком в середине слова между согласными,</a:t>
            </a:r>
          </a:p>
          <a:p>
            <a:r>
              <a:rPr lang="ru-RU" dirty="0" smtClean="0"/>
              <a:t>3-я- слова с разделительным мягким знаком. Задача игроков- не пропустить ни одного «мяча», поймать все нужные слова и не забить «мяч» в свои ворота- не записать «чужих» слов.</a:t>
            </a:r>
          </a:p>
          <a:p>
            <a:r>
              <a:rPr lang="ru-RU" dirty="0" smtClean="0"/>
              <a:t>Побеждает команда, правильно выписавшая все слова.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5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КРЫЛЬЯ</a:t>
            </a:r>
            <a:r>
              <a:rPr lang="ru-RU" dirty="0" smtClean="0"/>
              <a:t>, КРЫЛЬЦО, ТЕНЬ, ЛОСЬ, ПЕРЬЯ, КОПЬЁ, ПУТЬ, ПИСЬМО, РЫСЬЮ, ДЕНЬГИ, РЫСЬ, ПАЛЬТО, КОЛЬЯ, СОЛЬ, КОНЬКИ, ЖИЛЬЁ, ПАЛЬМА, СТАЛЬ.</a:t>
            </a:r>
            <a:endParaRPr lang="ru-RU" dirty="0"/>
          </a:p>
        </p:txBody>
      </p:sp>
      <p:pic>
        <p:nvPicPr>
          <p:cNvPr id="4" name="Рисунок 3" descr="boy-goalkeeper-jumping-to-save-goal-free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2515" y="2812210"/>
            <a:ext cx="3441941" cy="3441941"/>
          </a:xfrm>
          <a:prstGeom prst="rect">
            <a:avLst/>
          </a:prstGeom>
        </p:spPr>
      </p:pic>
      <p:pic>
        <p:nvPicPr>
          <p:cNvPr id="5" name="Рисунок 4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7667" y="3454879"/>
            <a:ext cx="569343" cy="427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Разгадай кроссворд. 5 баллов.</a:t>
            </a:r>
            <a:endParaRPr lang="ru-RU" dirty="0"/>
          </a:p>
        </p:txBody>
      </p:sp>
      <p:pic>
        <p:nvPicPr>
          <p:cNvPr id="6" name="Содержимое 5" descr="biocrossword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331" y="1759790"/>
            <a:ext cx="5218981" cy="4758816"/>
          </a:xfrm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952227" y="1742536"/>
            <a:ext cx="5351403" cy="44471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1.Часть речи, которая не называет предмет а только указывает на него.</a:t>
            </a:r>
          </a:p>
          <a:p>
            <a:r>
              <a:rPr lang="ru-RU" dirty="0" smtClean="0"/>
              <a:t>2. процесс изменения существительного по падежам и числам.</a:t>
            </a:r>
          </a:p>
          <a:p>
            <a:r>
              <a:rPr lang="ru-RU" dirty="0" smtClean="0"/>
              <a:t>3. Часть речи, обозначающая признак предмета.</a:t>
            </a:r>
          </a:p>
          <a:p>
            <a:r>
              <a:rPr lang="ru-RU" dirty="0" smtClean="0"/>
              <a:t>4. Служит для связи слов в предложении.</a:t>
            </a:r>
          </a:p>
          <a:p>
            <a:r>
              <a:rPr lang="ru-RU" dirty="0" smtClean="0"/>
              <a:t>5. Изменяемая часть слова.</a:t>
            </a:r>
          </a:p>
          <a:p>
            <a:r>
              <a:rPr lang="ru-RU" dirty="0" smtClean="0"/>
              <a:t>6. Часть речи, обозначающая действие.</a:t>
            </a:r>
          </a:p>
          <a:p>
            <a:r>
              <a:rPr lang="ru-RU" dirty="0" smtClean="0"/>
              <a:t>7. ОН, ОНА, ОНО.</a:t>
            </a:r>
          </a:p>
          <a:p>
            <a:r>
              <a:rPr lang="ru-RU" dirty="0" smtClean="0"/>
              <a:t>8. Стоит перед корнем.</a:t>
            </a:r>
          </a:p>
          <a:p>
            <a:r>
              <a:rPr lang="ru-RU" dirty="0" smtClean="0"/>
              <a:t>9.Часть речи, обозначающая предмет.</a:t>
            </a:r>
          </a:p>
          <a:p>
            <a:r>
              <a:rPr lang="ru-RU" dirty="0" smtClean="0"/>
              <a:t>10. Изменение глаголов по лицам и числам.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93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Блиц-игра «Анаграммы». 1 Балл за правильный ответ.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0132" y="2360463"/>
            <a:ext cx="6684034" cy="26256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Лежу я на земле, </a:t>
            </a:r>
          </a:p>
          <a:p>
            <a:pPr>
              <a:buNone/>
            </a:pPr>
            <a:r>
              <a:rPr lang="ru-RU" dirty="0" smtClean="0"/>
              <a:t>Прибитая к железу, </a:t>
            </a:r>
          </a:p>
          <a:p>
            <a:pPr>
              <a:buNone/>
            </a:pPr>
            <a:r>
              <a:rPr lang="ru-RU" dirty="0" smtClean="0"/>
              <a:t>Но буквы переставь – </a:t>
            </a:r>
          </a:p>
          <a:p>
            <a:pPr>
              <a:buNone/>
            </a:pPr>
            <a:r>
              <a:rPr lang="ru-RU" dirty="0" smtClean="0"/>
              <a:t>В кастрюлю я полезу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E3F213A2C54A4CB4400411E46A636A" ma:contentTypeVersion="49" ma:contentTypeDescription="Создание документа." ma:contentTypeScope="" ma:versionID="cef34c7af9a156a4bec4635812f9f64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3EF03-8EE8-43D2-A597-9D29E033DE5C}"/>
</file>

<file path=customXml/itemProps2.xml><?xml version="1.0" encoding="utf-8"?>
<ds:datastoreItem xmlns:ds="http://schemas.openxmlformats.org/officeDocument/2006/customXml" ds:itemID="{A3DE9529-0CAC-4B21-BC2C-768555819918}"/>
</file>

<file path=customXml/itemProps3.xml><?xml version="1.0" encoding="utf-8"?>
<ds:datastoreItem xmlns:ds="http://schemas.openxmlformats.org/officeDocument/2006/customXml" ds:itemID="{777BA3A1-2756-44C7-B478-12CDF0DB24B2}"/>
</file>

<file path=customXml/itemProps4.xml><?xml version="1.0" encoding="utf-8"?>
<ds:datastoreItem xmlns:ds="http://schemas.openxmlformats.org/officeDocument/2006/customXml" ds:itemID="{56D6663C-ED1C-48F8-AA45-67E7471D5B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7822</TotalTime>
  <Words>504</Words>
  <Application>Microsoft Office PowerPoint</Application>
  <PresentationFormat>Произвольный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Дидактическая игра по русскому языку</vt:lpstr>
      <vt:lpstr>Разгадай ребус. 1 балл за правильный ответ</vt:lpstr>
      <vt:lpstr>Запиши как можно больше слов с данными непроизносимыми согласными.</vt:lpstr>
      <vt:lpstr> Прочитайте, к каждому слову с пропущенной буквой подберите проверочное. 1 балл за каждый правильный ответ</vt:lpstr>
      <vt:lpstr>Найди и исправь ошибки. Команда, исправившая все ошибки, получает 3 балла</vt:lpstr>
      <vt:lpstr>Игра «Ловкий вратарь»</vt:lpstr>
      <vt:lpstr>Слайд 7</vt:lpstr>
      <vt:lpstr>Разгадай кроссворд. 5 баллов.</vt:lpstr>
      <vt:lpstr>Блиц-игра «Анаграммы». 1 Балл за правильный ответ.</vt:lpstr>
      <vt:lpstr>Блиц-игра «Анаграммы». 1 Балл за правильный ответ.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Подведем итоги! Победила команда «…» Молодцы!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Русский язык</dc:title>
  <dc:subject>русский язык</dc:subject>
  <dc:creator>Viktoriya Polshkova</dc:creator>
  <cp:keywords>русский язык;книги;школа</cp:keywords>
  <cp:lastModifiedBy>Пользователь</cp:lastModifiedBy>
  <cp:revision>171</cp:revision>
  <dcterms:created xsi:type="dcterms:W3CDTF">2019-04-16T15:48:18Z</dcterms:created>
  <dcterms:modified xsi:type="dcterms:W3CDTF">2022-01-18T06:48:10Z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0x0101007AE3F213A2C54A4CB4400411E46A636A</vt:lpwstr>
  </property>
</Properties>
</file>