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7E1395D-FD6C-4FAA-9694-6EB2B8391B42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7FCD45D-AE7E-4FBC-8960-4E01D0926780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8AE120A-386B-4AA5-839E-2D83CEA38EF8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285720" y="571480"/>
            <a:ext cx="8501122" cy="182664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127000"/>
          </a:effectLst>
        </p:spPr>
        <p:txBody>
          <a:bodyPr lIns="0" tIns="0" rIns="0" bIns="0" anchor="ctr">
            <a:normAutofit fontScale="965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latin typeface="Segoe Print"/>
              </a:rPr>
              <a:t>«Сия прялка </a:t>
            </a:r>
            <a:r>
              <a:rPr lang="ru-RU" sz="4400" b="1" strike="noStrike" spc="-1" dirty="0" err="1">
                <a:solidFill>
                  <a:srgbClr val="000000"/>
                </a:solidFill>
                <a:latin typeface="Segoe Print"/>
              </a:rPr>
              <a:t>изрядна-хозяюшка</a:t>
            </a:r>
            <a:r>
              <a:rPr lang="ru-RU" sz="4400" b="1" strike="noStrike" spc="-1" dirty="0">
                <a:solidFill>
                  <a:srgbClr val="000000"/>
                </a:solidFill>
                <a:latin typeface="Segoe Print"/>
              </a:rPr>
              <a:t> </a:t>
            </a:r>
            <a:r>
              <a:rPr lang="ru-RU" sz="4400" b="1" strike="noStrike" spc="-1" dirty="0" err="1">
                <a:solidFill>
                  <a:srgbClr val="000000"/>
                </a:solidFill>
                <a:latin typeface="Segoe Print"/>
              </a:rPr>
              <a:t>обрядна</a:t>
            </a:r>
            <a:r>
              <a:rPr lang="ru-RU" sz="4400" b="1" strike="noStrike" spc="-1" dirty="0">
                <a:solidFill>
                  <a:srgbClr val="000000"/>
                </a:solidFill>
                <a:latin typeface="Segoe Print"/>
              </a:rPr>
              <a:t>»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285720" y="2643182"/>
            <a:ext cx="8572560" cy="4214818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ffectLst>
            <a:softEdge rad="127000"/>
          </a:effectLst>
        </p:spPr>
        <p:txBody>
          <a:bodyPr lIns="0" tIns="0" rIns="0" bIns="0">
            <a:normAutofit fontScale="62500" lnSpcReduction="20000"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lang="ru-RU" sz="5800" b="1" strike="noStrike" spc="-1" dirty="0">
                <a:solidFill>
                  <a:srgbClr val="000000"/>
                </a:solidFill>
                <a:latin typeface="Segoe Print"/>
              </a:rPr>
              <a:t>Автор: </a:t>
            </a:r>
            <a:endParaRPr lang="ru-RU" sz="5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lang="ru-RU" sz="5800" b="1" strike="noStrike" spc="-1" dirty="0">
                <a:solidFill>
                  <a:srgbClr val="000000"/>
                </a:solidFill>
                <a:latin typeface="Segoe Print"/>
              </a:rPr>
              <a:t>Гребенщикова </a:t>
            </a:r>
            <a:r>
              <a:rPr lang="ru-RU" sz="5800" b="1" strike="noStrike" spc="-1" dirty="0" err="1">
                <a:solidFill>
                  <a:srgbClr val="000000"/>
                </a:solidFill>
                <a:latin typeface="Segoe Print"/>
              </a:rPr>
              <a:t>Дарина</a:t>
            </a:r>
            <a:r>
              <a:rPr lang="ru-RU" sz="5800" b="1" strike="noStrike" spc="-1" dirty="0">
                <a:solidFill>
                  <a:srgbClr val="000000"/>
                </a:solidFill>
                <a:latin typeface="Segoe Print"/>
              </a:rPr>
              <a:t> Сергеевна</a:t>
            </a:r>
            <a:endParaRPr lang="ru-RU" sz="5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lang="ru-RU" sz="3400" b="0" strike="noStrike" spc="-1" dirty="0">
                <a:solidFill>
                  <a:srgbClr val="000000"/>
                </a:solidFill>
                <a:latin typeface="Times New Roman"/>
              </a:rPr>
              <a:t>Костромская область, город Шарья,</a:t>
            </a:r>
            <a:endParaRPr lang="ru-RU" sz="3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lang="ru-RU" sz="3400" b="0" strike="noStrike" spc="-1" dirty="0">
                <a:solidFill>
                  <a:srgbClr val="000000"/>
                </a:solidFill>
                <a:latin typeface="Times New Roman"/>
              </a:rPr>
              <a:t>Муниципальное бюджетное общеобразовательное учреждение Гимназия №3,  5 класс</a:t>
            </a:r>
            <a:endParaRPr lang="ru-RU" sz="3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400" b="1" strike="noStrike" spc="-1" dirty="0">
                <a:solidFill>
                  <a:srgbClr val="000000"/>
                </a:solidFill>
                <a:latin typeface="Times New Roman"/>
              </a:rPr>
              <a:t>Научный руководитель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</a:rPr>
              <a:t>: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400" b="0" strike="noStrike" spc="-1" dirty="0">
                <a:solidFill>
                  <a:srgbClr val="000000"/>
                </a:solidFill>
                <a:latin typeface="Times New Roman"/>
              </a:rPr>
              <a:t>Суслова Светлана Витальевна, учитель начальных классов</a:t>
            </a:r>
            <a:endParaRPr lang="ru-RU" sz="3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400" b="0" strike="noStrike" spc="-1" dirty="0">
                <a:solidFill>
                  <a:srgbClr val="000000"/>
                </a:solidFill>
                <a:latin typeface="Times New Roman"/>
              </a:rPr>
              <a:t>МБОУ Гимназия № 3 городского округа город Шарья Костромской области</a:t>
            </a:r>
            <a:endParaRPr lang="ru-RU" sz="3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56" name="Picture 2"/>
          <p:cNvPicPr/>
          <p:nvPr/>
        </p:nvPicPr>
        <p:blipFill>
          <a:blip r:embed="rId2"/>
          <a:stretch/>
        </p:blipFill>
        <p:spPr>
          <a:xfrm>
            <a:off x="158400" y="285728"/>
            <a:ext cx="4127848" cy="6071872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57" name="Рисунок 4"/>
          <p:cNvPicPr/>
          <p:nvPr/>
        </p:nvPicPr>
        <p:blipFill>
          <a:blip r:embed="rId3"/>
          <a:srcRect r="39344" b="31327"/>
          <a:stretch/>
        </p:blipFill>
        <p:spPr>
          <a:xfrm>
            <a:off x="4857840" y="214200"/>
            <a:ext cx="4000320" cy="62146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285840" y="274680"/>
            <a:ext cx="8643600" cy="114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Segoe Print"/>
              </a:rPr>
              <a:t>Куде́ль, куде́ля — очищенное от костры волокно льна, конопли или шерсть, приготовленные для прядения.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60" name="Picture 2"/>
          <p:cNvPicPr/>
          <p:nvPr/>
        </p:nvPicPr>
        <p:blipFill>
          <a:blip r:embed="rId2"/>
          <a:srcRect t="1814" r="7272"/>
          <a:stretch/>
        </p:blipFill>
        <p:spPr>
          <a:xfrm rot="5400000">
            <a:off x="-214200" y="1999800"/>
            <a:ext cx="4857480" cy="385740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sp>
        <p:nvSpPr>
          <p:cNvPr id="161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" name="Picture 5"/>
          <p:cNvPicPr/>
          <p:nvPr/>
        </p:nvPicPr>
        <p:blipFill>
          <a:blip r:embed="rId3"/>
          <a:srcRect l="27376" b="26072"/>
          <a:stretch/>
        </p:blipFill>
        <p:spPr>
          <a:xfrm>
            <a:off x="4357800" y="1500120"/>
            <a:ext cx="4437360" cy="486720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62"/>
          <p:cNvPicPr/>
          <p:nvPr/>
        </p:nvPicPr>
        <p:blipFill>
          <a:blip r:embed="rId2"/>
          <a:stretch/>
        </p:blipFill>
        <p:spPr>
          <a:xfrm>
            <a:off x="119520" y="360000"/>
            <a:ext cx="4272480" cy="6192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64" name="Рисунок 163"/>
          <p:cNvPicPr/>
          <p:nvPr/>
        </p:nvPicPr>
        <p:blipFill>
          <a:blip r:embed="rId3"/>
          <a:stretch/>
        </p:blipFill>
        <p:spPr>
          <a:xfrm>
            <a:off x="4536000" y="360000"/>
            <a:ext cx="4464000" cy="61488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67" name="Picture 2"/>
          <p:cNvPicPr/>
          <p:nvPr/>
        </p:nvPicPr>
        <p:blipFill>
          <a:blip r:embed="rId2"/>
          <a:stretch/>
        </p:blipFill>
        <p:spPr>
          <a:xfrm>
            <a:off x="214282" y="285728"/>
            <a:ext cx="4214842" cy="6215106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7250"/>
            <a:ext cx="4372420" cy="62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359570" cy="586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8383" t="7317" r="7784" b="6098"/>
          <a:stretch>
            <a:fillRect/>
          </a:stretch>
        </p:blipFill>
        <p:spPr bwMode="auto">
          <a:xfrm>
            <a:off x="4786314" y="0"/>
            <a:ext cx="4143404" cy="588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Shape 1"/>
          <p:cNvSpPr txBox="1"/>
          <p:nvPr/>
        </p:nvSpPr>
        <p:spPr>
          <a:xfrm>
            <a:off x="0" y="5895360"/>
            <a:ext cx="4286248" cy="96264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Segoe Print"/>
              </a:rPr>
              <a:t>Богиня </a:t>
            </a:r>
            <a:r>
              <a:rPr lang="ru-RU" sz="2400" b="1" strike="noStrike" spc="-1" dirty="0" err="1" smtClean="0">
                <a:solidFill>
                  <a:srgbClr val="000000"/>
                </a:solidFill>
                <a:latin typeface="Segoe Print"/>
              </a:rPr>
              <a:t>Макошь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Segoe Print"/>
              </a:rPr>
              <a:t> (</a:t>
            </a:r>
            <a:r>
              <a:rPr lang="ru-RU" sz="2400" b="1" strike="noStrike" spc="-1" dirty="0" err="1" smtClean="0">
                <a:solidFill>
                  <a:srgbClr val="000000"/>
                </a:solidFill>
                <a:latin typeface="Segoe Print"/>
              </a:rPr>
              <a:t>Мокошь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Segoe Print"/>
              </a:rPr>
              <a:t>)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4643438" y="5895360"/>
            <a:ext cx="4500562" cy="96264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err="1" smtClean="0">
                <a:solidFill>
                  <a:srgbClr val="000000"/>
                </a:solidFill>
                <a:latin typeface="Segoe Print"/>
              </a:rPr>
              <a:t>Параскева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Segoe Print"/>
              </a:rPr>
              <a:t> Пятница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57158" y="357166"/>
            <a:ext cx="8429684" cy="6155531"/>
          </a:xfrm>
        </p:spPr>
        <p:txBody>
          <a:bodyPr/>
          <a:lstStyle/>
          <a:p>
            <a:r>
              <a:rPr lang="ru-RU" sz="2000" b="1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Вывод:</a:t>
            </a:r>
          </a:p>
          <a:p>
            <a:pPr lvl="3"/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1.Издревле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наши предки использовали прялку для прядения шерсти.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Она была обязательным предметом быта в крестьянской семье.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В течение многих веков прядение было одним из важнейших занятий для женщины, менялся только внешний вид прялки</a:t>
            </a:r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.</a:t>
            </a:r>
          </a:p>
          <a:p>
            <a:pPr lvl="3"/>
            <a:endParaRPr lang="ru-RU" sz="2000" kern="1200" spc="-1" dirty="0">
              <a:solidFill>
                <a:srgbClr val="000000"/>
              </a:solidFill>
              <a:latin typeface="Segoe Print"/>
              <a:ea typeface="+mn-ea"/>
              <a:cs typeface="+mn-cs"/>
            </a:endParaRPr>
          </a:p>
          <a:p>
            <a:pPr lvl="3"/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2. Прядение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было самым трудоемким из всех видов работ, падающих на плечи крестьянки. Почти пять месяцев в году, с ноября по март, проводила она за прялкой</a:t>
            </a:r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.</a:t>
            </a:r>
          </a:p>
          <a:p>
            <a:pPr lvl="3"/>
            <a:endParaRPr lang="ru-RU" sz="2000" kern="1200" spc="-1" dirty="0">
              <a:solidFill>
                <a:srgbClr val="000000"/>
              </a:solidFill>
              <a:latin typeface="Segoe Print"/>
              <a:ea typeface="+mn-ea"/>
              <a:cs typeface="+mn-cs"/>
            </a:endParaRPr>
          </a:p>
          <a:p>
            <a:pPr lvl="3"/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3. Прялки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являлись главным атрибутом женщины, её символом и олицетворением.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Поэтому этот предмет быта всегда нарядно украшен резьбой и росписью.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Также с ним связано множество обычаев и традиций</a:t>
            </a:r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.</a:t>
            </a:r>
          </a:p>
          <a:p>
            <a:pPr lvl="3"/>
            <a:endParaRPr lang="ru-RU" sz="2000" kern="1200" spc="-1" dirty="0">
              <a:solidFill>
                <a:srgbClr val="000000"/>
              </a:solidFill>
              <a:latin typeface="Segoe Print"/>
              <a:ea typeface="+mn-ea"/>
              <a:cs typeface="+mn-cs"/>
            </a:endParaRPr>
          </a:p>
          <a:p>
            <a:r>
              <a:rPr lang="ru-RU" sz="2000" kern="1200" spc="-1" dirty="0" smtClean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4. Прялки </a:t>
            </a:r>
            <a:r>
              <a:rPr lang="ru-RU" sz="2000" kern="1200" spc="-1" dirty="0">
                <a:solidFill>
                  <a:srgbClr val="000000"/>
                </a:solidFill>
                <a:latin typeface="Segoe Print"/>
                <a:ea typeface="+mn-ea"/>
                <a:cs typeface="+mn-cs"/>
              </a:rPr>
              <a:t>школьного краеведческого музея по своему типу относятся к цельным и составным, по устройству -  с лопастью, но информации об истории происхождения не найдено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214282" y="214290"/>
            <a:ext cx="8643998" cy="664371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>
            <a:normAutofit fontScale="62500" lnSpcReduction="20000"/>
          </a:bodyPr>
          <a:lstStyle/>
          <a:p>
            <a:pPr marL="538200" algn="just">
              <a:lnSpc>
                <a:spcPct val="100000"/>
              </a:lnSpc>
              <a:spcBef>
                <a:spcPts val="680"/>
              </a:spcBef>
            </a:pPr>
            <a:endParaRPr lang="ru-RU" sz="4200" b="1" spc="-1" dirty="0" smtClean="0">
              <a:solidFill>
                <a:srgbClr val="000000"/>
              </a:solidFill>
              <a:latin typeface="Segoe Print"/>
            </a:endParaRPr>
          </a:p>
          <a:p>
            <a:pPr marL="538200" algn="just">
              <a:lnSpc>
                <a:spcPct val="100000"/>
              </a:lnSpc>
              <a:spcBef>
                <a:spcPts val="680"/>
              </a:spcBef>
            </a:pPr>
            <a:r>
              <a:rPr lang="ru-RU" sz="4200" b="1" u="sng" spc="-1" dirty="0" smtClean="0">
                <a:solidFill>
                  <a:srgbClr val="000000"/>
                </a:solidFill>
                <a:latin typeface="Segoe Print"/>
              </a:rPr>
              <a:t>Цель</a:t>
            </a:r>
            <a:r>
              <a:rPr lang="ru-RU" sz="4200" b="1" spc="-1" dirty="0">
                <a:solidFill>
                  <a:srgbClr val="000000"/>
                </a:solidFill>
                <a:latin typeface="Segoe Print"/>
              </a:rPr>
              <a:t>: </a:t>
            </a:r>
            <a:r>
              <a:rPr lang="ru-RU" sz="4200" spc="-1" dirty="0">
                <a:solidFill>
                  <a:srgbClr val="000000"/>
                </a:solidFill>
                <a:latin typeface="Segoe Print"/>
              </a:rPr>
              <a:t>изучение роли прялки в </a:t>
            </a:r>
            <a:r>
              <a:rPr lang="ru-RU" sz="4200" spc="-1" dirty="0">
                <a:solidFill>
                  <a:srgbClr val="000000"/>
                </a:solidFill>
                <a:latin typeface="Segoe Print"/>
              </a:rPr>
              <a:t>быту</a:t>
            </a:r>
          </a:p>
          <a:p>
            <a:pPr marL="343080">
              <a:lnSpc>
                <a:spcPct val="100000"/>
              </a:lnSpc>
              <a:spcBef>
                <a:spcPts val="680"/>
              </a:spcBef>
            </a:pPr>
            <a:endParaRPr lang="ru-RU" sz="4200" b="1" spc="-1" dirty="0" smtClean="0">
              <a:solidFill>
                <a:srgbClr val="000000"/>
              </a:solidFill>
              <a:latin typeface="Segoe Print"/>
            </a:endParaRPr>
          </a:p>
          <a:p>
            <a:pPr marL="343080">
              <a:lnSpc>
                <a:spcPct val="100000"/>
              </a:lnSpc>
              <a:spcBef>
                <a:spcPts val="680"/>
              </a:spcBef>
            </a:pPr>
            <a:endParaRPr lang="ru-RU" sz="4200" b="1" spc="-1" dirty="0">
              <a:solidFill>
                <a:srgbClr val="000000"/>
              </a:solidFill>
              <a:latin typeface="Segoe Print"/>
            </a:endParaRPr>
          </a:p>
          <a:p>
            <a:pPr marL="343080">
              <a:lnSpc>
                <a:spcPct val="100000"/>
              </a:lnSpc>
              <a:spcBef>
                <a:spcPts val="680"/>
              </a:spcBef>
            </a:pPr>
            <a:r>
              <a:rPr lang="ru-RU" sz="4200" b="1" u="sng" spc="-1" dirty="0" smtClean="0">
                <a:solidFill>
                  <a:srgbClr val="000000"/>
                </a:solidFill>
                <a:latin typeface="Segoe Print"/>
              </a:rPr>
              <a:t>Задачи: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ru-RU" sz="4200" spc="-1" dirty="0" smtClean="0">
                <a:solidFill>
                  <a:srgbClr val="000000"/>
                </a:solidFill>
                <a:latin typeface="Segoe Print"/>
              </a:rPr>
              <a:t>узнать историю происхождения прялки, её строение и изготовление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ru-RU" sz="4200" spc="-1" dirty="0" smtClean="0">
                <a:solidFill>
                  <a:srgbClr val="000000"/>
                </a:solidFill>
                <a:latin typeface="Segoe Print"/>
              </a:rPr>
              <a:t>изучить процесс прядения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ru-RU" sz="4200" spc="-1" dirty="0" smtClean="0">
                <a:solidFill>
                  <a:srgbClr val="000000"/>
                </a:solidFill>
                <a:latin typeface="Segoe Print"/>
              </a:rPr>
              <a:t>найти информацию о традициях и  обрядах, связанных с прялкой и прядением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r>
              <a:rPr lang="ru-RU" sz="4200" spc="-1" dirty="0" smtClean="0">
                <a:solidFill>
                  <a:srgbClr val="000000"/>
                </a:solidFill>
                <a:latin typeface="Segoe Print"/>
              </a:rPr>
              <a:t>узнать об особенностях прялки школьного краеведческого музея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Font typeface="Arial"/>
              <a:buChar char="•"/>
            </a:pPr>
            <a:endParaRPr lang="ru-RU" sz="4200" b="1" spc="-1" dirty="0">
              <a:solidFill>
                <a:srgbClr val="000000"/>
              </a:solidFill>
              <a:latin typeface="Segoe Print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</a:pPr>
            <a:r>
              <a:rPr lang="ru-RU" sz="4200" b="1" spc="-1" dirty="0" smtClean="0">
                <a:solidFill>
                  <a:srgbClr val="000000"/>
                </a:solidFill>
                <a:latin typeface="Segoe Print"/>
              </a:rPr>
              <a:t>   </a:t>
            </a:r>
            <a:r>
              <a:rPr lang="ru-RU" sz="4200" b="1" u="sng" spc="-1" dirty="0" smtClean="0">
                <a:solidFill>
                  <a:srgbClr val="000000"/>
                </a:solidFill>
                <a:latin typeface="Segoe Print"/>
              </a:rPr>
              <a:t>Гипотеза</a:t>
            </a:r>
            <a:r>
              <a:rPr lang="ru-RU" sz="4200" b="1" spc="-1" dirty="0">
                <a:solidFill>
                  <a:srgbClr val="000000"/>
                </a:solidFill>
                <a:latin typeface="Segoe Print"/>
              </a:rPr>
              <a:t>: </a:t>
            </a:r>
            <a:r>
              <a:rPr lang="ru-RU" sz="4200" spc="-1" dirty="0">
                <a:solidFill>
                  <a:srgbClr val="000000"/>
                </a:solidFill>
                <a:latin typeface="Segoe Print"/>
              </a:rPr>
              <a:t>прялка - это инструмент для прядения и объект народного творчества.</a:t>
            </a:r>
            <a:endParaRPr lang="ru-RU" sz="4200" spc="-1" dirty="0">
              <a:solidFill>
                <a:srgbClr val="000000"/>
              </a:solidFill>
              <a:latin typeface="Segoe Print"/>
            </a:endParaRPr>
          </a:p>
          <a:p>
            <a:pPr marL="343080">
              <a:lnSpc>
                <a:spcPct val="100000"/>
              </a:lnSpc>
              <a:spcBef>
                <a:spcPts val="680"/>
              </a:spcBef>
            </a:pPr>
            <a:endParaRPr lang="ru-RU" sz="4200" spc="-1" dirty="0">
              <a:solidFill>
                <a:srgbClr val="000000"/>
              </a:solidFill>
              <a:latin typeface="Segoe Print"/>
            </a:endParaRPr>
          </a:p>
          <a:p>
            <a:pPr marL="343080">
              <a:lnSpc>
                <a:spcPct val="100000"/>
              </a:lnSpc>
              <a:spcBef>
                <a:spcPts val="680"/>
              </a:spcBef>
            </a:pPr>
            <a:r>
              <a:rPr lang="ru-RU" sz="4200" spc="-1" dirty="0">
                <a:solidFill>
                  <a:srgbClr val="000000"/>
                </a:solidFill>
                <a:latin typeface="Segoe Print"/>
              </a:rPr>
              <a:t>  </a:t>
            </a: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</a:pP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</a:pP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</a:pP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/>
          <p:cNvPicPr/>
          <p:nvPr/>
        </p:nvPicPr>
        <p:blipFill>
          <a:blip r:embed="rId2"/>
          <a:srcRect l="32034" r="35041" b="1260"/>
          <a:stretch/>
        </p:blipFill>
        <p:spPr>
          <a:xfrm>
            <a:off x="7263000" y="1214422"/>
            <a:ext cx="1666718" cy="5285378"/>
          </a:xfrm>
          <a:prstGeom prst="rect">
            <a:avLst/>
          </a:prstGeom>
          <a:ln w="9360">
            <a:noFill/>
          </a:ln>
          <a:effectLst>
            <a:softEdge rad="635040"/>
          </a:effectLst>
        </p:spPr>
      </p:pic>
      <p:sp>
        <p:nvSpPr>
          <p:cNvPr id="128" name="TextShape 1"/>
          <p:cNvSpPr txBox="1"/>
          <p:nvPr/>
        </p:nvSpPr>
        <p:spPr>
          <a:xfrm>
            <a:off x="1000100" y="285728"/>
            <a:ext cx="7033320" cy="121356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Segoe Print"/>
              </a:rPr>
              <a:t>История русской прялки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285720" y="1714320"/>
            <a:ext cx="7143800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 err="1">
                <a:solidFill>
                  <a:srgbClr val="000000"/>
                </a:solidFill>
                <a:latin typeface="Segoe Print"/>
                <a:ea typeface="DejaVu Sans"/>
              </a:rPr>
              <a:t>Пря́лка</a:t>
            </a:r>
            <a:r>
              <a:rPr lang="ru-RU" sz="28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 — приспособление для ручного прядения одной нити пряжи.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 dirty="0" err="1">
                <a:solidFill>
                  <a:srgbClr val="000000"/>
                </a:solidFill>
                <a:latin typeface="Segoe Print"/>
                <a:ea typeface="DejaVu Sans"/>
              </a:rPr>
              <a:t>Пря́ха</a:t>
            </a:r>
            <a:r>
              <a:rPr lang="ru-RU" sz="28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 — женщина, занимающаяся ручным прядением. </a:t>
            </a:r>
            <a:endParaRPr lang="ru-RU" sz="2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2800" b="1" strike="noStrike" spc="-1" dirty="0" err="1">
                <a:solidFill>
                  <a:srgbClr val="000000"/>
                </a:solidFill>
                <a:latin typeface="Segoe Print"/>
                <a:ea typeface="DejaVu Sans"/>
              </a:rPr>
              <a:t>Википедия</a:t>
            </a:r>
            <a:r>
              <a:rPr lang="ru-RU" sz="28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 — свободная энциклопедия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Прясть, прядать что, крутить нить из волокон, тянуть из чего и сучить нитку.  </a:t>
            </a:r>
            <a:endParaRPr lang="ru-RU" sz="2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Толковый словарь В. Даля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Рисунок 130"/>
          <p:cNvPicPr/>
          <p:nvPr/>
        </p:nvPicPr>
        <p:blipFill>
          <a:blip r:embed="rId2"/>
          <a:srcRect t="3756"/>
          <a:stretch/>
        </p:blipFill>
        <p:spPr>
          <a:xfrm>
            <a:off x="357158" y="214290"/>
            <a:ext cx="8358246" cy="650083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066320" y="180000"/>
            <a:ext cx="7033320" cy="89136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Segoe Print"/>
              </a:rPr>
              <a:t>Виды и типы прялок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285852" y="5857892"/>
            <a:ext cx="2879640" cy="71964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Цельные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4857752" y="5929330"/>
            <a:ext cx="2699640" cy="67356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Составные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6" name="Рисунок 94"/>
          <p:cNvPicPr/>
          <p:nvPr/>
        </p:nvPicPr>
        <p:blipFill>
          <a:blip r:embed="rId2"/>
          <a:srcRect l="27283" r="27000"/>
          <a:stretch/>
        </p:blipFill>
        <p:spPr>
          <a:xfrm>
            <a:off x="1071538" y="1214422"/>
            <a:ext cx="3071834" cy="450059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7" name="Рисунок 95"/>
          <p:cNvPicPr/>
          <p:nvPr/>
        </p:nvPicPr>
        <p:blipFill>
          <a:blip r:embed="rId3"/>
          <a:stretch/>
        </p:blipFill>
        <p:spPr>
          <a:xfrm>
            <a:off x="4714876" y="1071546"/>
            <a:ext cx="3071834" cy="478634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1066320" y="0"/>
            <a:ext cx="7033320" cy="99972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Segoe Print"/>
              </a:rPr>
              <a:t>Виды и типы прялок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1285852" y="5929330"/>
            <a:ext cx="2879640" cy="71964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С лопастью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4786314" y="6000768"/>
            <a:ext cx="2786082" cy="67356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Segoe Print"/>
                <a:ea typeface="DejaVu Sans"/>
              </a:rPr>
              <a:t>С гребнем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2" name="Рисунок 100"/>
          <p:cNvPicPr/>
          <p:nvPr/>
        </p:nvPicPr>
        <p:blipFill>
          <a:blip r:embed="rId2"/>
          <a:stretch/>
        </p:blipFill>
        <p:spPr>
          <a:xfrm>
            <a:off x="4786200" y="1285920"/>
            <a:ext cx="2714758" cy="457197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3" name="Рисунок 101"/>
          <p:cNvPicPr/>
          <p:nvPr/>
        </p:nvPicPr>
        <p:blipFill>
          <a:blip r:embed="rId3"/>
          <a:stretch/>
        </p:blipFill>
        <p:spPr>
          <a:xfrm>
            <a:off x="1071538" y="1214280"/>
            <a:ext cx="2909342" cy="46436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3"/>
          <p:cNvPicPr/>
          <p:nvPr/>
        </p:nvPicPr>
        <p:blipFill>
          <a:blip r:embed="rId2"/>
          <a:srcRect l="32034" r="35041" b="1260"/>
          <a:stretch/>
        </p:blipFill>
        <p:spPr>
          <a:xfrm>
            <a:off x="7263360" y="571320"/>
            <a:ext cx="1880280" cy="5928480"/>
          </a:xfrm>
          <a:prstGeom prst="rect">
            <a:avLst/>
          </a:prstGeom>
          <a:ln w="9360">
            <a:noFill/>
          </a:ln>
          <a:effectLst>
            <a:softEdge rad="635040"/>
          </a:effectLst>
        </p:spPr>
      </p:pic>
      <p:sp>
        <p:nvSpPr>
          <p:cNvPr id="145" name="TextShape 1"/>
          <p:cNvSpPr txBox="1"/>
          <p:nvPr/>
        </p:nvSpPr>
        <p:spPr>
          <a:xfrm>
            <a:off x="1071360" y="0"/>
            <a:ext cx="7033320" cy="96264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softEdge rad="127000"/>
          </a:effectLst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Segoe Print"/>
              </a:rPr>
              <a:t>Строение прялки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Рисунок 104"/>
          <p:cNvPicPr/>
          <p:nvPr/>
        </p:nvPicPr>
        <p:blipFill>
          <a:blip r:embed="rId3"/>
          <a:srcRect l="4634" t="2561" r="5009" b="1417"/>
          <a:stretch/>
        </p:blipFill>
        <p:spPr>
          <a:xfrm>
            <a:off x="5572132" y="1071546"/>
            <a:ext cx="3285720" cy="55004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47" name="CustomShape 2"/>
          <p:cNvSpPr/>
          <p:nvPr/>
        </p:nvSpPr>
        <p:spPr>
          <a:xfrm>
            <a:off x="571320" y="1357200"/>
            <a:ext cx="421452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Segoe Print"/>
                <a:ea typeface="DejaVu Sans"/>
              </a:rPr>
              <a:t>Нижняя часть прялки  «донце», «гузно», «подгузок», «копыло».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Segoe Print"/>
                <a:ea typeface="DejaVu Sans"/>
              </a:rPr>
              <a:t>Ножка прялки– «стояк», «столбик», «сарафан».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Segoe Print"/>
                <a:ea typeface="DejaVu Sans"/>
              </a:rPr>
              <a:t>Верхняя часть– «лопасть», «лопата», «головка», «перо», «гребень», «кокошник».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106"/>
          <p:cNvPicPr/>
          <p:nvPr/>
        </p:nvPicPr>
        <p:blipFill>
          <a:blip r:embed="rId2"/>
          <a:stretch/>
        </p:blipFill>
        <p:spPr>
          <a:xfrm>
            <a:off x="0" y="357120"/>
            <a:ext cx="4357440" cy="59288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9" name="Рисунок 107"/>
          <p:cNvPicPr/>
          <p:nvPr/>
        </p:nvPicPr>
        <p:blipFill>
          <a:blip r:embed="rId3"/>
          <a:stretch/>
        </p:blipFill>
        <p:spPr>
          <a:xfrm>
            <a:off x="4572000" y="285840"/>
            <a:ext cx="4571640" cy="60004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0" name="Рисунок 108"/>
          <p:cNvPicPr/>
          <p:nvPr/>
        </p:nvPicPr>
        <p:blipFill>
          <a:blip r:embed="rId4"/>
          <a:srcRect l="27947" t="18070" r="32673" b="25467"/>
          <a:stretch/>
        </p:blipFill>
        <p:spPr>
          <a:xfrm>
            <a:off x="2857320" y="3786120"/>
            <a:ext cx="3285720" cy="285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Picture 2"/>
          <p:cNvPicPr/>
          <p:nvPr/>
        </p:nvPicPr>
        <p:blipFill>
          <a:blip r:embed="rId2"/>
          <a:stretch/>
        </p:blipFill>
        <p:spPr>
          <a:xfrm>
            <a:off x="-990720" y="22074480"/>
            <a:ext cx="3265920" cy="4586040"/>
          </a:xfrm>
          <a:prstGeom prst="rect">
            <a:avLst/>
          </a:prstGeom>
          <a:ln w="9360">
            <a:noFill/>
          </a:ln>
        </p:spPr>
      </p:pic>
      <p:pic>
        <p:nvPicPr>
          <p:cNvPr id="153" name="Picture 5"/>
          <p:cNvPicPr/>
          <p:nvPr/>
        </p:nvPicPr>
        <p:blipFill>
          <a:blip r:embed="rId3"/>
          <a:stretch/>
        </p:blipFill>
        <p:spPr>
          <a:xfrm>
            <a:off x="1285852" y="214290"/>
            <a:ext cx="6500520" cy="650052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AE3F213A2C54A4CB4400411E46A636A" ma:contentTypeVersion="49" ma:contentTypeDescription="Создание документа." ma:contentTypeScope="" ma:versionID="cef34c7af9a156a4bec4635812f9f64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D48416-D728-4E58-8C91-B4669FBC1561}"/>
</file>

<file path=customXml/itemProps2.xml><?xml version="1.0" encoding="utf-8"?>
<ds:datastoreItem xmlns:ds="http://schemas.openxmlformats.org/officeDocument/2006/customXml" ds:itemID="{D5B93DBA-B690-45D2-81CC-263EC7E8D250}"/>
</file>

<file path=customXml/itemProps3.xml><?xml version="1.0" encoding="utf-8"?>
<ds:datastoreItem xmlns:ds="http://schemas.openxmlformats.org/officeDocument/2006/customXml" ds:itemID="{7E814100-0D4E-4094-A8AB-0920030F1635}"/>
</file>

<file path=customXml/itemProps4.xml><?xml version="1.0" encoding="utf-8"?>
<ds:datastoreItem xmlns:ds="http://schemas.openxmlformats.org/officeDocument/2006/customXml" ds:itemID="{3AF058E5-0FDF-42A4-BC73-4CD7BA68929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205</Words>
  <Application>Trio_Office/6.2.8.2$Windows_x86 LibreOffice_project/</Application>
  <PresentationFormat>Экран (4:3)</PresentationFormat>
  <Paragraphs>56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Школа №3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каб-13</dc:creator>
  <dc:description/>
  <cp:lastModifiedBy>каб-13</cp:lastModifiedBy>
  <cp:revision>22</cp:revision>
  <dcterms:created xsi:type="dcterms:W3CDTF">2024-01-15T12:30:41Z</dcterms:created>
  <dcterms:modified xsi:type="dcterms:W3CDTF">2024-01-17T14:25:15Z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Школа №3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</vt:i4>
  </property>
  <property fmtid="{D5CDD505-2E9C-101B-9397-08002B2CF9AE}" pid="13" name="ContentTypeId">
    <vt:lpwstr>0x0101007AE3F213A2C54A4CB4400411E46A636A</vt:lpwstr>
  </property>
</Properties>
</file>