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2E491-9604-49FB-8F70-60D3CD20397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A54A3-A1DF-4700-8976-0B9057E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54A3-A1DF-4700-8976-0B9057E8EC1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278F-D463-4DBE-9AFF-8D78D7C25FB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E59-8521-4520-A178-2FFD7B641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278F-D463-4DBE-9AFF-8D78D7C25FB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E59-8521-4520-A178-2FFD7B641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278F-D463-4DBE-9AFF-8D78D7C25FB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E59-8521-4520-A178-2FFD7B641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278F-D463-4DBE-9AFF-8D78D7C25FB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E59-8521-4520-A178-2FFD7B641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278F-D463-4DBE-9AFF-8D78D7C25FB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E59-8521-4520-A178-2FFD7B641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278F-D463-4DBE-9AFF-8D78D7C25FB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E59-8521-4520-A178-2FFD7B641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278F-D463-4DBE-9AFF-8D78D7C25FB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E59-8521-4520-A178-2FFD7B641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278F-D463-4DBE-9AFF-8D78D7C25FB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E59-8521-4520-A178-2FFD7B641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278F-D463-4DBE-9AFF-8D78D7C25FB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E59-8521-4520-A178-2FFD7B641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278F-D463-4DBE-9AFF-8D78D7C25FB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E59-8521-4520-A178-2FFD7B641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278F-D463-4DBE-9AFF-8D78D7C25FB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E59-8521-4520-A178-2FFD7B641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278F-D463-4DBE-9AFF-8D78D7C25FB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CCE59-8521-4520-A178-2FFD7B641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advice.ru/sites/default/files/tania/mnemotehnika_v_detskom_sadu_ris.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advice.ru/sites/default/files/tania/mnemotehnika_v_detskom_sadu_ris.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Использование мнемотехники в развитии связной речи дошкольников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908720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Разучивание стихов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84783"/>
            <a:ext cx="56703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 над стихотворением</a:t>
            </a:r>
            <a:endParaRPr lang="ru-RU" alt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Выразительное чтение стихотворения.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Сообщение, что это стихотворение дети будут учить наизусть. Затем еще раз чтение стихотворения с опорой на </a:t>
            </a:r>
            <a:r>
              <a:rPr lang="ru-RU" alt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мнемотаблицу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по содержанию стихотворения, помогая детям уяснить основную мысль.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Выяснить, какие слова непонятны детям, объяснить их значение в доступной для детей форме.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 отдельно каждой строчки стихотворения. Дети повторяет ее с опорой на </a:t>
            </a:r>
            <a:r>
              <a:rPr lang="ru-RU" alt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мнемотаблицу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рассказывает стихотворение с опорой на </a:t>
            </a:r>
            <a:r>
              <a:rPr lang="ru-RU" alt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мнемотаблицу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 памяти зарисовывают </a:t>
            </a:r>
            <a:r>
              <a:rPr lang="ru-RU" alt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мнемотаблицу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908720"/>
            <a:ext cx="4572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Заучивание стихотворений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dirty="0" smtClean="0">
                <a:solidFill>
                  <a:srgbClr val="0033CC"/>
                </a:solidFill>
              </a:rPr>
              <a:t/>
            </a:r>
            <a:br>
              <a:rPr lang="ru-RU" sz="2800" dirty="0" smtClean="0">
                <a:solidFill>
                  <a:srgbClr val="0033CC"/>
                </a:solidFill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руки фрукты мы берем</a:t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в  корзинку их кладем:</a:t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Слива, персик, апельсин,</a:t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Груша, киви, мандарин</a:t>
            </a: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http://omel.ucoz.ru/stichi/frukti1.pn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3500438"/>
            <a:ext cx="3571900" cy="235745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pic>
        <p:nvPicPr>
          <p:cNvPr id="4" name="Picture 3" descr="Мнемотехника в детском саду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84784"/>
            <a:ext cx="6552728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980728"/>
            <a:ext cx="5598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Рассказы по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мнемотаблицам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(составление описательного рассказа, пересказ сказки или рассказа)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88838"/>
            <a:ext cx="5814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состоит из нескольких этапов:</a:t>
            </a:r>
          </a:p>
          <a:p>
            <a:pPr algn="just" eaLnBrk="0" hangingPunct="0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№1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-  Рассматривание таблицы и разбор того, что на ней изображено.</a:t>
            </a:r>
          </a:p>
          <a:p>
            <a:pPr algn="just" eaLnBrk="0" hangingPunct="0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№2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-  Перекодирование информации, т.е. преобразование из абстрактных символов в образы.</a:t>
            </a:r>
          </a:p>
          <a:p>
            <a:pPr algn="just" eaLnBrk="0" hangingPunct="0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№3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-  Осуществляется пересказ информации (сказки, рассказа) с опорой на символы (образы),т .е происходит отработка метода запоминания</a:t>
            </a:r>
          </a:p>
          <a:p>
            <a:pPr algn="just" eaLnBrk="0" hangingPunct="0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№4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- Делается графическая зарисовка </a:t>
            </a:r>
            <a:r>
              <a:rPr lang="ru-RU" alt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мнемотаблицы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№5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- Каждая таблица может быть воспроизведена ребенком при ее показе ему.</a:t>
            </a:r>
            <a:endParaRPr lang="ru-RU" alt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6600FF"/>
                </a:solidFill>
              </a:rPr>
              <a:t>Составление описательных рассказов  по графической схеме</a:t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b="1" dirty="0" smtClean="0">
                <a:solidFill>
                  <a:srgbClr val="6600FF"/>
                </a:solidFill>
              </a:rPr>
              <a:t>«Одежда»</a:t>
            </a:r>
            <a:endParaRPr lang="ru-RU" dirty="0"/>
          </a:p>
        </p:txBody>
      </p:sp>
      <p:pic>
        <p:nvPicPr>
          <p:cNvPr id="3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1052736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00FF"/>
                </a:solidFill>
              </a:rPr>
              <a:t>Составление описательных рассказов  по графической схеме  «Одежда»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610041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«Платье»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/>
              <a:t>	</a:t>
            </a:r>
            <a:r>
              <a:rPr lang="ru-RU" dirty="0"/>
              <a:t>У меня есть любимое платье. Оно голубого цвета с мелкими белыми цветочками. У платья есть кокетка, юбка, рукава, манжеты, воротник, застежка-молния, карманы и поясок с пряжкой. Платье сшито из тонкого шелка, оно шелковое. Это нарядное летнее детское платье. Платье можно постирать, погладить, его можно носить, а если оно порвется, то я его зашью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 </a:t>
            </a:r>
          </a:p>
          <a:p>
            <a:pPr>
              <a:lnSpc>
                <a:spcPct val="80000"/>
              </a:lnSpc>
            </a:pPr>
            <a:r>
              <a:rPr lang="ru-RU" dirty="0"/>
              <a:t>«</a:t>
            </a:r>
            <a:r>
              <a:rPr lang="ru-RU" b="1" dirty="0"/>
              <a:t>Рубашка</a:t>
            </a:r>
            <a:r>
              <a:rPr lang="ru-RU" dirty="0"/>
              <a:t> — это мужская одежда. Она сшита из ткани. У рубашки есть воротник, рукава, манжеты, карман, пуговицы и петельки. Она полосатая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484784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33CC"/>
                </a:solidFill>
              </a:rPr>
              <a:t>Цвет. </a:t>
            </a:r>
            <a:r>
              <a:rPr lang="ru-RU" b="1" i="1" dirty="0" smtClean="0">
                <a:solidFill>
                  <a:srgbClr val="FF33CC"/>
                </a:solidFill>
              </a:rPr>
              <a:t>(Какого цвета одежда?)</a:t>
            </a:r>
          </a:p>
          <a:p>
            <a:r>
              <a:rPr lang="ru-RU" b="1" i="1" dirty="0" smtClean="0">
                <a:solidFill>
                  <a:srgbClr val="FF33CC"/>
                </a:solidFill>
              </a:rPr>
              <a:t>2. </a:t>
            </a:r>
            <a:r>
              <a:rPr lang="ru-RU" b="1" dirty="0" smtClean="0">
                <a:solidFill>
                  <a:srgbClr val="FF33CC"/>
                </a:solidFill>
              </a:rPr>
              <a:t>Детали. </a:t>
            </a:r>
            <a:r>
              <a:rPr lang="ru-RU" b="1" i="1" dirty="0" smtClean="0">
                <a:solidFill>
                  <a:srgbClr val="FF33CC"/>
                </a:solidFill>
              </a:rPr>
              <a:t>(Из каких деталей одежда?)</a:t>
            </a:r>
            <a:endParaRPr lang="ru-RU" b="1" dirty="0" smtClean="0">
              <a:solidFill>
                <a:srgbClr val="FF33CC"/>
              </a:solidFill>
            </a:endParaRPr>
          </a:p>
          <a:p>
            <a:r>
              <a:rPr lang="ru-RU" b="1" dirty="0" smtClean="0">
                <a:solidFill>
                  <a:srgbClr val="FF33CC"/>
                </a:solidFill>
              </a:rPr>
              <a:t>3. Контур, знак вопроса. </a:t>
            </a:r>
            <a:r>
              <a:rPr lang="ru-RU" b="1" i="1" dirty="0" smtClean="0">
                <a:solidFill>
                  <a:srgbClr val="FF33CC"/>
                </a:solidFill>
              </a:rPr>
              <a:t>(Из какого материала она сшита?)</a:t>
            </a:r>
            <a:endParaRPr lang="ru-RU" b="1" dirty="0" smtClean="0">
              <a:solidFill>
                <a:srgbClr val="FF33CC"/>
              </a:solidFill>
            </a:endParaRPr>
          </a:p>
          <a:p>
            <a:r>
              <a:rPr lang="ru-RU" b="1" dirty="0" smtClean="0">
                <a:solidFill>
                  <a:srgbClr val="FF33CC"/>
                </a:solidFill>
              </a:rPr>
              <a:t>4. Погода. </a:t>
            </a:r>
            <a:r>
              <a:rPr lang="ru-RU" b="1" i="1" dirty="0" smtClean="0">
                <a:solidFill>
                  <a:srgbClr val="FF33CC"/>
                </a:solidFill>
              </a:rPr>
              <a:t>(Для какого времени года эта одежда?)</a:t>
            </a:r>
            <a:endParaRPr lang="ru-RU" b="1" dirty="0" smtClean="0">
              <a:solidFill>
                <a:srgbClr val="FF33CC"/>
              </a:solidFill>
            </a:endParaRPr>
          </a:p>
          <a:p>
            <a:r>
              <a:rPr lang="ru-RU" b="1" dirty="0" smtClean="0">
                <a:solidFill>
                  <a:srgbClr val="FF33CC"/>
                </a:solidFill>
              </a:rPr>
              <a:t>5. Мужчина, женщина, ребенок. </a:t>
            </a:r>
            <a:r>
              <a:rPr lang="ru-RU" b="1" i="1" dirty="0" smtClean="0">
                <a:solidFill>
                  <a:srgbClr val="FF33CC"/>
                </a:solidFill>
              </a:rPr>
              <a:t>(Это одежда мужская, женская или детская?)</a:t>
            </a:r>
          </a:p>
          <a:p>
            <a:r>
              <a:rPr lang="ru-RU" b="1" i="1" dirty="0" smtClean="0">
                <a:solidFill>
                  <a:srgbClr val="FF33CC"/>
                </a:solidFill>
              </a:rPr>
              <a:t>6. </a:t>
            </a:r>
            <a:r>
              <a:rPr lang="ru-RU" b="1" dirty="0" smtClean="0">
                <a:solidFill>
                  <a:srgbClr val="FF33CC"/>
                </a:solidFill>
              </a:rPr>
              <a:t>Рука. </a:t>
            </a:r>
            <a:r>
              <a:rPr lang="ru-RU" b="1" i="1" dirty="0" smtClean="0">
                <a:solidFill>
                  <a:srgbClr val="FF33CC"/>
                </a:solidFill>
              </a:rPr>
              <a:t>(Что можно сделать с одеждой?)</a:t>
            </a:r>
            <a:endParaRPr lang="ru-RU" b="1" i="1" dirty="0">
              <a:solidFill>
                <a:srgbClr val="FF33CC"/>
              </a:solidFill>
            </a:endParaRPr>
          </a:p>
        </p:txBody>
      </p:sp>
      <p:pic>
        <p:nvPicPr>
          <p:cNvPr id="7" name="Рисунок 2" descr="SWScan00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4869160"/>
            <a:ext cx="3744416" cy="180019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908721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Составление графического плана рассказа</a:t>
            </a:r>
            <a:b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на тему «Грибы»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610041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Осенью в лесу наступает грибная пора. В траве, под деревьями и кустами, на старых пнях растут самые разные грибы.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Съедобные: белые, рыжики, подосиновики, подберезовики, грузди, опята, сыроежки, лисички.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И ядовитые: мухоморы, поганки, ложные опята.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Многие животные, например белочки, сушат грибы на зиму. Лоси едят мухоморы.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Люди собирают съедобные грибы, чтобы засушить, засолить или замариновать их. Собирать грибы нужно очень аккуратно, стараясь не повредить грибницу, и тогда на следующий год на этом месте в лесу появятся новые грибные семейки.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628801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33CC"/>
                </a:solidFill>
              </a:rPr>
              <a:t>1. Лес. </a:t>
            </a:r>
            <a:r>
              <a:rPr lang="ru-RU" b="1" i="1" dirty="0" smtClean="0">
                <a:solidFill>
                  <a:srgbClr val="FF33CC"/>
                </a:solidFill>
              </a:rPr>
              <a:t>(Лес.)</a:t>
            </a:r>
            <a:endParaRPr lang="ru-RU" b="1" dirty="0" smtClean="0">
              <a:solidFill>
                <a:srgbClr val="FF33CC"/>
              </a:solidFill>
            </a:endParaRPr>
          </a:p>
          <a:p>
            <a:r>
              <a:rPr lang="ru-RU" b="1" dirty="0" smtClean="0">
                <a:solidFill>
                  <a:srgbClr val="FF33CC"/>
                </a:solidFill>
              </a:rPr>
              <a:t>2. Белый гриб. </a:t>
            </a:r>
            <a:r>
              <a:rPr lang="ru-RU" b="1" i="1" dirty="0" smtClean="0">
                <a:solidFill>
                  <a:srgbClr val="FF33CC"/>
                </a:solidFill>
              </a:rPr>
              <a:t>(Съедобные грибы.)</a:t>
            </a:r>
            <a:endParaRPr lang="ru-RU" b="1" dirty="0" smtClean="0">
              <a:solidFill>
                <a:srgbClr val="FF33CC"/>
              </a:solidFill>
            </a:endParaRPr>
          </a:p>
          <a:p>
            <a:r>
              <a:rPr lang="ru-RU" b="1" dirty="0" smtClean="0">
                <a:solidFill>
                  <a:srgbClr val="FF33CC"/>
                </a:solidFill>
              </a:rPr>
              <a:t>3. Мухомор. </a:t>
            </a:r>
            <a:r>
              <a:rPr lang="ru-RU" b="1" i="1" dirty="0" smtClean="0">
                <a:solidFill>
                  <a:srgbClr val="FF33CC"/>
                </a:solidFill>
              </a:rPr>
              <a:t>(Несъедобные грибы)</a:t>
            </a:r>
            <a:endParaRPr lang="ru-RU" b="1" dirty="0" smtClean="0">
              <a:solidFill>
                <a:srgbClr val="FF33CC"/>
              </a:solidFill>
            </a:endParaRPr>
          </a:p>
          <a:p>
            <a:r>
              <a:rPr lang="ru-RU" b="1" dirty="0" smtClean="0">
                <a:solidFill>
                  <a:srgbClr val="FF33CC"/>
                </a:solidFill>
              </a:rPr>
              <a:t>4. Ежик. </a:t>
            </a:r>
            <a:r>
              <a:rPr lang="ru-RU" b="1" i="1" dirty="0" smtClean="0">
                <a:solidFill>
                  <a:srgbClr val="FF33CC"/>
                </a:solidFill>
              </a:rPr>
              <a:t>(Грибы для животных.)</a:t>
            </a:r>
            <a:endParaRPr lang="ru-RU" b="1" dirty="0" smtClean="0">
              <a:solidFill>
                <a:srgbClr val="FF33CC"/>
              </a:solidFill>
            </a:endParaRPr>
          </a:p>
          <a:p>
            <a:r>
              <a:rPr lang="ru-RU" b="1" dirty="0" smtClean="0">
                <a:solidFill>
                  <a:srgbClr val="FF33CC"/>
                </a:solidFill>
              </a:rPr>
              <a:t>5. Корзинка. </a:t>
            </a:r>
            <a:r>
              <a:rPr lang="ru-RU" b="1" i="1" dirty="0" smtClean="0">
                <a:solidFill>
                  <a:srgbClr val="FF33CC"/>
                </a:solidFill>
              </a:rPr>
              <a:t>(Грибы для человека.)</a:t>
            </a:r>
            <a:endParaRPr lang="ru-RU" b="1" dirty="0" smtClean="0">
              <a:solidFill>
                <a:srgbClr val="FF33CC"/>
              </a:solidFill>
            </a:endParaRPr>
          </a:p>
          <a:p>
            <a:r>
              <a:rPr lang="ru-RU" b="1" dirty="0" smtClean="0">
                <a:solidFill>
                  <a:srgbClr val="FF33CC"/>
                </a:solidFill>
              </a:rPr>
              <a:t>6. Рука. </a:t>
            </a:r>
            <a:r>
              <a:rPr lang="ru-RU" b="1" i="1" dirty="0" smtClean="0">
                <a:solidFill>
                  <a:srgbClr val="FF33CC"/>
                </a:solidFill>
              </a:rPr>
              <a:t>(Что можно приготовить из грибов?)</a:t>
            </a:r>
            <a:endParaRPr lang="ru-RU" b="1" i="1" dirty="0">
              <a:solidFill>
                <a:srgbClr val="FF33CC"/>
              </a:solidFill>
            </a:endParaRPr>
          </a:p>
        </p:txBody>
      </p:sp>
      <p:pic>
        <p:nvPicPr>
          <p:cNvPr id="6" name="Рисунок 1" descr="HWScan00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3" y="3645024"/>
            <a:ext cx="3672407" cy="25922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980729"/>
            <a:ext cx="58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«Осень» </a:t>
            </a:r>
            <a:b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  графическому плану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23863"/>
            <a:ext cx="3744416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smtClean="0"/>
              <a:t>ОСЕНЬ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Наступила осень. Солнышко светит ярко, но слабо согревает землю. Становится холодно. Часто идут дожди. Листья на деревьях меняют свой цвет на желтый, красный, оранжевый и багряный, поэтому осень и называют «золотой».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Животные готовятся к зиме: некоторые, как ежи и медведи, впадают в спячку. А другие, как белки и мышки, запасают на зиму корм. Все животные осенью линяют — меняют летний мех на теплый зимний.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Птицы собираются в стаи и улетают в теплые края.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Люди на полях и в садах собирают урожай овощей и фруктов.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62880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ru-RU" b="1" dirty="0" smtClean="0">
                <a:solidFill>
                  <a:srgbClr val="FF33CC"/>
                </a:solidFill>
              </a:rPr>
              <a:t>Солнце. </a:t>
            </a:r>
            <a:r>
              <a:rPr lang="ru-RU" b="1" i="1" dirty="0" smtClean="0">
                <a:solidFill>
                  <a:srgbClr val="FF33CC"/>
                </a:solidFill>
              </a:rPr>
              <a:t>(Солнце светит.)</a:t>
            </a:r>
            <a:endParaRPr lang="ru-RU" b="1" dirty="0" smtClean="0">
              <a:solidFill>
                <a:srgbClr val="FF33CC"/>
              </a:solidFill>
            </a:endParaRPr>
          </a:p>
          <a:p>
            <a:pPr marL="533400" indent="-533400"/>
            <a:r>
              <a:rPr lang="ru-RU" b="1" dirty="0" smtClean="0">
                <a:solidFill>
                  <a:srgbClr val="FF33CC"/>
                </a:solidFill>
              </a:rPr>
              <a:t>Дождь. </a:t>
            </a:r>
            <a:r>
              <a:rPr lang="ru-RU" b="1" i="1" dirty="0" smtClean="0">
                <a:solidFill>
                  <a:srgbClr val="FF33CC"/>
                </a:solidFill>
              </a:rPr>
              <a:t>(Часто идут дожди.)</a:t>
            </a:r>
            <a:endParaRPr lang="ru-RU" b="1" dirty="0" smtClean="0">
              <a:solidFill>
                <a:srgbClr val="FF33CC"/>
              </a:solidFill>
            </a:endParaRPr>
          </a:p>
          <a:p>
            <a:pPr marL="533400" indent="-533400"/>
            <a:r>
              <a:rPr lang="ru-RU" b="1" dirty="0" smtClean="0">
                <a:solidFill>
                  <a:srgbClr val="FF33CC"/>
                </a:solidFill>
              </a:rPr>
              <a:t>Листья. </a:t>
            </a:r>
            <a:r>
              <a:rPr lang="ru-RU" b="1" i="1" dirty="0" smtClean="0">
                <a:solidFill>
                  <a:srgbClr val="FF33CC"/>
                </a:solidFill>
              </a:rPr>
              <a:t>(Листья на деревьях меняют цвет.)</a:t>
            </a:r>
            <a:endParaRPr lang="ru-RU" b="1" dirty="0" smtClean="0">
              <a:solidFill>
                <a:srgbClr val="FF33CC"/>
              </a:solidFill>
            </a:endParaRPr>
          </a:p>
          <a:p>
            <a:pPr marL="533400" indent="-533400"/>
            <a:r>
              <a:rPr lang="ru-RU" b="1" dirty="0" smtClean="0">
                <a:solidFill>
                  <a:srgbClr val="FF33CC"/>
                </a:solidFill>
              </a:rPr>
              <a:t>Ежик. </a:t>
            </a:r>
            <a:r>
              <a:rPr lang="ru-RU" b="1" i="1" dirty="0" smtClean="0">
                <a:solidFill>
                  <a:srgbClr val="FF33CC"/>
                </a:solidFill>
              </a:rPr>
              <a:t>(Животные готовятся к зиме.) '</a:t>
            </a:r>
            <a:endParaRPr lang="ru-RU" b="1" dirty="0" smtClean="0">
              <a:solidFill>
                <a:srgbClr val="FF33CC"/>
              </a:solidFill>
            </a:endParaRPr>
          </a:p>
          <a:p>
            <a:pPr marL="533400" indent="-533400"/>
            <a:r>
              <a:rPr lang="ru-RU" b="1" dirty="0" smtClean="0">
                <a:solidFill>
                  <a:srgbClr val="FF33CC"/>
                </a:solidFill>
              </a:rPr>
              <a:t>Птицы. </a:t>
            </a:r>
            <a:r>
              <a:rPr lang="ru-RU" b="1" i="1" dirty="0" smtClean="0">
                <a:solidFill>
                  <a:srgbClr val="FF33CC"/>
                </a:solidFill>
              </a:rPr>
              <a:t>(Птицы улетают в теплые края.)</a:t>
            </a:r>
            <a:endParaRPr lang="ru-RU" b="1" dirty="0" smtClean="0">
              <a:solidFill>
                <a:srgbClr val="FF33CC"/>
              </a:solidFill>
            </a:endParaRPr>
          </a:p>
          <a:p>
            <a:pPr marL="533400" indent="-533400"/>
            <a:r>
              <a:rPr lang="ru-RU" b="1" dirty="0" smtClean="0">
                <a:solidFill>
                  <a:srgbClr val="FF33CC"/>
                </a:solidFill>
              </a:rPr>
              <a:t>Морковь, яблоко. </a:t>
            </a:r>
            <a:r>
              <a:rPr lang="ru-RU" b="1" i="1" dirty="0" smtClean="0">
                <a:solidFill>
                  <a:srgbClr val="FF33CC"/>
                </a:solidFill>
              </a:rPr>
              <a:t>(Люди собирают урожай овощей и фруктов.)</a:t>
            </a:r>
            <a:endParaRPr lang="ru-RU" b="1" i="1" dirty="0">
              <a:solidFill>
                <a:srgbClr val="FF33CC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33975" y="4495800"/>
            <a:ext cx="3400425" cy="2133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908721"/>
            <a:ext cx="5670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Составление графического плана</a:t>
            </a:r>
            <a:br>
              <a:rPr lang="ru-RU" sz="20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 рассказу-описанию по теме</a:t>
            </a:r>
            <a:br>
              <a:rPr lang="ru-RU" sz="20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«Мой любимый фрукт»</a:t>
            </a:r>
            <a:br>
              <a:rPr lang="ru-RU" sz="20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59340"/>
            <a:ext cx="29523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Яблоки </a:t>
            </a:r>
            <a:r>
              <a:rPr lang="ru-RU" b="1" dirty="0"/>
              <a:t>— </a:t>
            </a:r>
            <a:r>
              <a:rPr lang="ru-RU" b="1" i="1" dirty="0"/>
              <a:t>это фрукты. Они растут на яблонях. Яблоки бывают красными, румяными, бордовыми, жёлтыми, зелёными. Фруктовые деревья растут в саду. </a:t>
            </a:r>
          </a:p>
          <a:p>
            <a:r>
              <a:rPr lang="ru-RU" b="1" i="1" dirty="0"/>
              <a:t>Мое яблоко </a:t>
            </a:r>
            <a:r>
              <a:rPr lang="ru-RU" b="1" dirty="0"/>
              <a:t>— </a:t>
            </a:r>
            <a:r>
              <a:rPr lang="ru-RU" b="1" i="1" dirty="0"/>
              <a:t>красное, круглое, сладкое, сочное. Оно гладкое и твердое. </a:t>
            </a:r>
          </a:p>
          <a:p>
            <a:r>
              <a:rPr lang="ru-RU" b="1" i="1" dirty="0"/>
              <a:t>Его едят сырым, из него варят варенье, делают джем, готовят вкусный сок. </a:t>
            </a:r>
          </a:p>
          <a:p>
            <a:r>
              <a:rPr lang="ru-RU" b="1" i="1" dirty="0"/>
              <a:t>В яблоках много витаминов. Все фрукты полезны человеку.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844825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None/>
            </a:pPr>
            <a:r>
              <a:rPr lang="ru-RU" b="1" i="1" dirty="0" smtClean="0">
                <a:solidFill>
                  <a:srgbClr val="FF33CC"/>
                </a:solidFill>
              </a:rPr>
              <a:t>План рассказа:</a:t>
            </a:r>
            <a:endParaRPr lang="ru-RU" b="1" dirty="0" smtClean="0">
              <a:solidFill>
                <a:srgbClr val="FF33CC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b="1" dirty="0" smtClean="0">
                <a:solidFill>
                  <a:srgbClr val="FF33CC"/>
                </a:solidFill>
              </a:rPr>
              <a:t>Название фрукта.</a:t>
            </a:r>
          </a:p>
          <a:p>
            <a:pPr marL="457200" indent="-457200">
              <a:buFontTx/>
              <a:buAutoNum type="arabicPeriod"/>
            </a:pPr>
            <a:r>
              <a:rPr lang="ru-RU" b="1" dirty="0" smtClean="0">
                <a:solidFill>
                  <a:srgbClr val="FF33CC"/>
                </a:solidFill>
              </a:rPr>
              <a:t>Где растет этот фрукт?</a:t>
            </a:r>
          </a:p>
          <a:p>
            <a:pPr marL="457200" indent="-457200">
              <a:buFontTx/>
              <a:buAutoNum type="arabicPeriod"/>
            </a:pPr>
            <a:r>
              <a:rPr lang="ru-RU" b="1" dirty="0" smtClean="0">
                <a:solidFill>
                  <a:srgbClr val="FF33CC"/>
                </a:solidFill>
              </a:rPr>
              <a:t>Какой формы фрукт?</a:t>
            </a:r>
          </a:p>
          <a:p>
            <a:pPr marL="457200" indent="-457200">
              <a:buFontTx/>
              <a:buAutoNum type="arabicPeriod"/>
            </a:pPr>
            <a:r>
              <a:rPr lang="ru-RU" b="1" dirty="0" smtClean="0">
                <a:solidFill>
                  <a:srgbClr val="FF33CC"/>
                </a:solidFill>
              </a:rPr>
              <a:t>Какого цвета?</a:t>
            </a:r>
          </a:p>
          <a:p>
            <a:pPr marL="457200" indent="-457200">
              <a:buFontTx/>
              <a:buAutoNum type="arabicPeriod"/>
            </a:pPr>
            <a:r>
              <a:rPr lang="ru-RU" b="1" dirty="0" smtClean="0">
                <a:solidFill>
                  <a:srgbClr val="FF33CC"/>
                </a:solidFill>
              </a:rPr>
              <a:t>Какой на вкус?</a:t>
            </a:r>
          </a:p>
          <a:p>
            <a:pPr marL="457200" indent="-457200">
              <a:buFontTx/>
              <a:buAutoNum type="arabicPeriod"/>
            </a:pPr>
            <a:r>
              <a:rPr lang="ru-RU" b="1" dirty="0" smtClean="0">
                <a:solidFill>
                  <a:srgbClr val="FF33CC"/>
                </a:solidFill>
              </a:rPr>
              <a:t>Какой он на ощупь?</a:t>
            </a:r>
          </a:p>
          <a:p>
            <a:pPr marL="457200" indent="-457200">
              <a:buFontTx/>
              <a:buAutoNum type="arabicPeriod"/>
            </a:pPr>
            <a:r>
              <a:rPr lang="ru-RU" b="1" dirty="0" smtClean="0">
                <a:solidFill>
                  <a:srgbClr val="FF33CC"/>
                </a:solidFill>
              </a:rPr>
              <a:t>Что можно из этого фрукта приготовить?</a:t>
            </a:r>
          </a:p>
          <a:p>
            <a:pPr marL="457200" indent="-457200">
              <a:buFontTx/>
              <a:buAutoNum type="arabicPeriod"/>
            </a:pPr>
            <a:r>
              <a:rPr lang="ru-RU" b="1" dirty="0" smtClean="0">
                <a:solidFill>
                  <a:srgbClr val="FF33CC"/>
                </a:solidFill>
              </a:rPr>
              <a:t>Какую пользу приносит человеку?</a:t>
            </a:r>
            <a:endParaRPr lang="ru-RU" b="1" dirty="0">
              <a:solidFill>
                <a:srgbClr val="FF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653136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дерево с плодами (сад), рот или рожица, круг, цветок или нос (запах), вата и кубик (мягкий твердый, гладкий), кастрюля, банка, пакет)- что готовят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908720"/>
            <a:ext cx="5288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Составить рассказ о своей  семье.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99241"/>
            <a:ext cx="345638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Меня зовут Полина. Моя мама — Анастасия Викторовна, а папа — Николай Анатольевич.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У меня есть старший брат Арсений.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Мама и папа у меня инженеры, они работают на заводе — делают автомобили.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Моя бабушка Светлана Ивановна умеет печь вкусные пироги и плести ажурные салфетки.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Дедушка Виктор Васильевич подстригает деревья и косит траву в саду.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Дедушка и бабушка проводят со мной много времени – мы играем в мяч, катаемся на велосипедах, ходим в парк и лес. Они помогают мне выполнять домашние задания.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Я очень </a:t>
            </a:r>
            <a:r>
              <a:rPr lang="ru-RU" b="1" i="1" dirty="0" smtClean="0"/>
              <a:t>люблю мою семью.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412776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33CC"/>
                </a:solidFill>
              </a:rPr>
              <a:t>1.Ребенок. </a:t>
            </a:r>
            <a:r>
              <a:rPr lang="ru-RU" b="1" i="1" dirty="0" smtClean="0">
                <a:solidFill>
                  <a:srgbClr val="FF33CC"/>
                </a:solidFill>
              </a:rPr>
              <a:t>(Твое имя.)</a:t>
            </a:r>
            <a:endParaRPr lang="ru-RU" b="1" dirty="0" smtClean="0">
              <a:solidFill>
                <a:srgbClr val="FF33CC"/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rgbClr val="FF33CC"/>
                </a:solidFill>
              </a:rPr>
              <a:t>2.Три человечка. </a:t>
            </a:r>
            <a:r>
              <a:rPr lang="ru-RU" b="1" i="1" dirty="0" smtClean="0">
                <a:solidFill>
                  <a:srgbClr val="FF33CC"/>
                </a:solidFill>
              </a:rPr>
              <a:t>(Имена родителей и членов семьи.)</a:t>
            </a:r>
            <a:endParaRPr lang="ru-RU" b="1" dirty="0" smtClean="0">
              <a:solidFill>
                <a:srgbClr val="FF33CC"/>
              </a:solidFill>
            </a:endParaRPr>
          </a:p>
          <a:p>
            <a:r>
              <a:rPr lang="ru-RU" b="1" dirty="0" smtClean="0">
                <a:solidFill>
                  <a:srgbClr val="FF33CC"/>
                </a:solidFill>
              </a:rPr>
              <a:t>3. Молоток. </a:t>
            </a:r>
            <a:r>
              <a:rPr lang="ru-RU" b="1" i="1" dirty="0" smtClean="0">
                <a:solidFill>
                  <a:srgbClr val="FF33CC"/>
                </a:solidFill>
              </a:rPr>
              <a:t>(Профессия папы)</a:t>
            </a:r>
            <a:endParaRPr lang="ru-RU" b="1" dirty="0" smtClean="0">
              <a:solidFill>
                <a:srgbClr val="FF33CC"/>
              </a:solidFill>
            </a:endParaRPr>
          </a:p>
          <a:p>
            <a:r>
              <a:rPr lang="ru-RU" b="1" dirty="0" smtClean="0">
                <a:solidFill>
                  <a:srgbClr val="FF33CC"/>
                </a:solidFill>
              </a:rPr>
              <a:t>4. Фартук. </a:t>
            </a:r>
            <a:r>
              <a:rPr lang="ru-RU" b="1" i="1" dirty="0" smtClean="0">
                <a:solidFill>
                  <a:srgbClr val="FF33CC"/>
                </a:solidFill>
              </a:rPr>
              <a:t>(Профессия мамы.)</a:t>
            </a:r>
          </a:p>
          <a:p>
            <a:r>
              <a:rPr lang="ru-RU" b="1" i="1" dirty="0" smtClean="0">
                <a:solidFill>
                  <a:srgbClr val="FF33CC"/>
                </a:solidFill>
              </a:rPr>
              <a:t>5. </a:t>
            </a:r>
            <a:r>
              <a:rPr lang="ru-RU" b="1" dirty="0" smtClean="0">
                <a:solidFill>
                  <a:srgbClr val="FF33CC"/>
                </a:solidFill>
              </a:rPr>
              <a:t>Клубок ниток. </a:t>
            </a:r>
            <a:r>
              <a:rPr lang="ru-RU" b="1" i="1" dirty="0" smtClean="0">
                <a:solidFill>
                  <a:srgbClr val="FF33CC"/>
                </a:solidFill>
              </a:rPr>
              <a:t>(Бабушка и дедушка.)</a:t>
            </a:r>
            <a:endParaRPr lang="ru-RU" b="1" dirty="0" smtClean="0">
              <a:solidFill>
                <a:srgbClr val="FF33CC"/>
              </a:solidFill>
            </a:endParaRPr>
          </a:p>
          <a:p>
            <a:r>
              <a:rPr lang="ru-RU" b="1" dirty="0" smtClean="0">
                <a:solidFill>
                  <a:srgbClr val="FF33CC"/>
                </a:solidFill>
              </a:rPr>
              <a:t>6. Рука. </a:t>
            </a:r>
            <a:r>
              <a:rPr lang="ru-RU" b="1" i="1" dirty="0" smtClean="0">
                <a:solidFill>
                  <a:srgbClr val="FF33CC"/>
                </a:solidFill>
              </a:rPr>
              <a:t>(Кто помогает тебе?)</a:t>
            </a:r>
            <a:endParaRPr lang="ru-RU" b="1" i="1" dirty="0">
              <a:solidFill>
                <a:srgbClr val="FF33CC"/>
              </a:solidFill>
            </a:endParaRPr>
          </a:p>
        </p:txBody>
      </p:sp>
      <p:pic>
        <p:nvPicPr>
          <p:cNvPr id="6" name="Рисунок 2" descr="SWScan00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4038600"/>
            <a:ext cx="3459609" cy="21875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908720"/>
            <a:ext cx="4980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Пересказ рассказа по графической схеме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00808"/>
            <a:ext cx="45365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27584" y="2060848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Прибежали пингвины с гор посмотреть на людей. Много их собралось, кричат, как на базаре.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На камнях лежал большой лист фанеры, и пингвины на нём устроили танцы. Пробежит пингвин по фанере, назад вернётся, ещё раз пробежит. Да ещё лапкой притопнет! Очередь выстроилась – всем хочется потанцевать.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Весь день они танцевали. А вечером они ушли.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340768"/>
            <a:ext cx="5166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Что такое мнемотехника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Мнемотехника – это техника развития памяти.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происходит от греческого «</a:t>
            </a:r>
            <a:r>
              <a:rPr lang="ru-RU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mnemonikon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 - искусство запоминания. </a:t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Мнемотехника представляет собой совокупность правил и приёмов, облегчающих запоминание сохранение и воспроизведение информации.</a:t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556792"/>
            <a:ext cx="64087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использования таблиц-схем и </a:t>
            </a:r>
            <a:r>
              <a:rPr lang="ru-RU" sz="20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Расширяется не только словарный запас, но и знания об окружающем мире.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Появляется желание пересказывать — ребенок понимает, что это совсем не трудно.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стихов превращается в игру, которая очень нравится детям.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является одним из эффективных способов развития речи дошкольников.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помнить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уровень речевого развития определяется словарным запасом ребёнка. И всего несколько шагов, сделанных в этом направлении, помогут вам в развитии речи дошкольника.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8352928" cy="6048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1397675"/>
            <a:ext cx="5454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 помощью мнемотехники можно  </a:t>
            </a:r>
            <a:b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решать  следующие задачи: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связную речь .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Развивать у детей умение с помощью графической  аналогии понимать и рассказывать знакомые сказки, стихи.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Обучать детей правильному звукопроизношению.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Развивать у детей сообразительность, умение сравнивать, выделять существенные признаки..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Развивать у детей психические процессы: мышление, внимание, воображение, память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19675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Мнемотехника строится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от простого к сложному: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204864"/>
            <a:ext cx="3929090" cy="720080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accent2"/>
                </a:solidFill>
              </a:rPr>
              <a:t>мнемоквадрат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7" y="3244334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мнемодорожка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140968"/>
            <a:ext cx="3929090" cy="792088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</a:t>
            </a:r>
            <a:r>
              <a:rPr lang="ru-RU" sz="2400" dirty="0" err="1" smtClean="0">
                <a:solidFill>
                  <a:srgbClr val="FF0000"/>
                </a:solidFill>
              </a:rPr>
              <a:t>мнемодорожка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4293096"/>
            <a:ext cx="3857652" cy="864096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мнемотаблица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337" y="0"/>
            <a:ext cx="9093664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980728"/>
            <a:ext cx="523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  одиночное изображение, которое обозначает одно слово, словосочетание или простое предложение.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Безымяwнный.png"/>
          <p:cNvPicPr>
            <a:picLocks noChangeAspect="1" noChangeArrowheads="1"/>
          </p:cNvPicPr>
          <p:nvPr/>
        </p:nvPicPr>
        <p:blipFill>
          <a:blip r:embed="rId3" cstate="print"/>
          <a:srcRect r="70260" b="48877"/>
          <a:stretch>
            <a:fillRect/>
          </a:stretch>
        </p:blipFill>
        <p:spPr bwMode="auto">
          <a:xfrm rot="21191613">
            <a:off x="2522194" y="2445128"/>
            <a:ext cx="4252666" cy="3331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1124744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ряд картинок (3-5), по которым можно составить небольшой рассказ в 2 - 4 предложения.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esktop\Безымянныйd.png"/>
          <p:cNvPicPr>
            <a:picLocks noChangeAspect="1" noChangeArrowheads="1"/>
          </p:cNvPicPr>
          <p:nvPr/>
        </p:nvPicPr>
        <p:blipFill>
          <a:blip r:embed="rId3" cstate="print"/>
          <a:srcRect r="69941" b="81927"/>
          <a:stretch>
            <a:fillRect/>
          </a:stretch>
        </p:blipFill>
        <p:spPr bwMode="auto">
          <a:xfrm>
            <a:off x="1907704" y="2924944"/>
            <a:ext cx="511256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1052737"/>
            <a:ext cx="552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это целая схема, в которую заложен текст ( рассказ, стих, сказка и т. п.)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Пользователь\Загрузки\А434П.jpg"/>
          <p:cNvPicPr>
            <a:picLocks noGr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2786058"/>
            <a:ext cx="4357718" cy="242889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305342"/>
            <a:ext cx="57423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служат дидактическим материалом для развития связной речи и используются с целью:</a:t>
            </a:r>
          </a:p>
          <a:p>
            <a:pPr algn="ctr">
              <a:buFont typeface="Wingdings" pitchFamily="2" charset="2"/>
              <a:buChar char="Ø"/>
            </a:pPr>
            <a:endParaRPr lang="ru-RU" sz="14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33CC"/>
                </a:solidFill>
              </a:rPr>
              <a:t>Изображения последовательности умывания, одевания, сервировки стола и т. </a:t>
            </a:r>
            <a:r>
              <a:rPr lang="ru-RU" sz="2000" dirty="0" err="1" smtClean="0">
                <a:solidFill>
                  <a:srgbClr val="0033CC"/>
                </a:solidFill>
              </a:rPr>
              <a:t>д</a:t>
            </a:r>
            <a:endParaRPr lang="ru-RU" sz="20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33CC"/>
                </a:solidFill>
              </a:rPr>
              <a:t>Заучивания стихов, </a:t>
            </a:r>
            <a:r>
              <a:rPr lang="ru-RU" sz="2000" dirty="0" err="1" smtClean="0">
                <a:solidFill>
                  <a:srgbClr val="0033CC"/>
                </a:solidFill>
              </a:rPr>
              <a:t>потешек</a:t>
            </a:r>
            <a:r>
              <a:rPr lang="ru-RU" sz="2000" dirty="0" smtClean="0">
                <a:solidFill>
                  <a:srgbClr val="0033CC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33CC"/>
                </a:solidFill>
              </a:rPr>
              <a:t>При отгадывании и загадывании загадок;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33CC"/>
                </a:solidFill>
              </a:rPr>
              <a:t>При пересказе  текстов;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33CC"/>
                </a:solidFill>
              </a:rPr>
              <a:t>При составлении описательных рассказов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Мнемотехника в детском саду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3528392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83768" y="90872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Алгоритмы</a:t>
            </a:r>
            <a:endParaRPr lang="ru-RU" alt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Пользователь\Desktop\414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2708920"/>
            <a:ext cx="3384376" cy="2934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FEWJDCXMVWZU-214-517</_dlc_DocId>
    <_dlc_DocIdUrl xmlns="a19fce79-9b6c-46ea-827f-b80865df0bfe">
      <Url>http://www.eduportal44.ru/Pyschug/sol/_layouts/15/DocIdRedir.aspx?ID=FEWJDCXMVWZU-214-517</Url>
      <Description>FEWJDCXMVWZU-214-517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84CFC9-CD24-4870-AB32-82AF9D51E21F}"/>
</file>

<file path=customXml/itemProps2.xml><?xml version="1.0" encoding="utf-8"?>
<ds:datastoreItem xmlns:ds="http://schemas.openxmlformats.org/officeDocument/2006/customXml" ds:itemID="{4542C5B8-6E3C-4CB6-AF51-D7D96E259B1A}"/>
</file>

<file path=customXml/itemProps3.xml><?xml version="1.0" encoding="utf-8"?>
<ds:datastoreItem xmlns:ds="http://schemas.openxmlformats.org/officeDocument/2006/customXml" ds:itemID="{4F7DD7BE-0825-404B-82F8-221A9999789B}"/>
</file>

<file path=customXml/itemProps4.xml><?xml version="1.0" encoding="utf-8"?>
<ds:datastoreItem xmlns:ds="http://schemas.openxmlformats.org/officeDocument/2006/customXml" ds:itemID="{1FE14FD9-8B47-4970-9B87-9A378CFB50F4}"/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981</Words>
  <Application>Microsoft Office PowerPoint</Application>
  <PresentationFormat>Экран (4:3)</PresentationFormat>
  <Paragraphs>120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12</cp:revision>
  <dcterms:created xsi:type="dcterms:W3CDTF">2015-12-07T11:46:15Z</dcterms:created>
  <dcterms:modified xsi:type="dcterms:W3CDTF">2015-12-10T05:27:09Z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91c8b55a-18dd-4a0b-a084-371b9acb305c</vt:lpwstr>
  </property>
</Properties>
</file>