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73" r:id="rId7"/>
    <p:sldId id="262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A2BE-11AE-4CCB-85D3-E50A278ACC84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4F90-9154-4096-AD6C-F3F598508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A2BE-11AE-4CCB-85D3-E50A278ACC84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4F90-9154-4096-AD6C-F3F598508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A2BE-11AE-4CCB-85D3-E50A278ACC84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4F90-9154-4096-AD6C-F3F598508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A2BE-11AE-4CCB-85D3-E50A278ACC84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4F90-9154-4096-AD6C-F3F598508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A2BE-11AE-4CCB-85D3-E50A278ACC84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4F90-9154-4096-AD6C-F3F598508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A2BE-11AE-4CCB-85D3-E50A278ACC84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4F90-9154-4096-AD6C-F3F598508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A2BE-11AE-4CCB-85D3-E50A278ACC84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4F90-9154-4096-AD6C-F3F598508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A2BE-11AE-4CCB-85D3-E50A278ACC84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4F90-9154-4096-AD6C-F3F598508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A2BE-11AE-4CCB-85D3-E50A278ACC84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4F90-9154-4096-AD6C-F3F598508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A2BE-11AE-4CCB-85D3-E50A278ACC84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4F90-9154-4096-AD6C-F3F598508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A2BE-11AE-4CCB-85D3-E50A278ACC84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4F90-9154-4096-AD6C-F3F598508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AA2BE-11AE-4CCB-85D3-E50A278ACC84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14F90-9154-4096-AD6C-F3F598508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0%BE%D1%81%D1%82%D1%80%D0%BE%D0%BC%D0%B0" TargetMode="External"/><Relationship Id="rId13" Type="http://schemas.openxmlformats.org/officeDocument/2006/relationships/hyperlink" Target="https://ru.wikipedia.org/wiki/%D0%93%D0%B5%D0%BE%D1%80%D0%B3%D0%B8%D0%B5%D0%B2%D1%81%D0%BA%D0%BE%D0%B5_(%D0%9C%D0%B5%D0%B6%D0%B5%D0%B2%D1%81%D0%BA%D0%BE%D0%B9_%D1%80%D0%B0%D0%B9%D0%BE%D0%BD)" TargetMode="External"/><Relationship Id="rId3" Type="http://schemas.openxmlformats.org/officeDocument/2006/relationships/hyperlink" Target="https://ru.wikipedia.org/wiki/%D0%A0%D0%BE%D1%81%D1%81%D0%B8%D1%8F" TargetMode="External"/><Relationship Id="rId7" Type="http://schemas.openxmlformats.org/officeDocument/2006/relationships/hyperlink" Target="https://ru.wikipedia.org/wiki/%D0%9F%D1%8B%D1%89%D1%83%D0%B3%D1%81%D0%BA%D0%BE%D0%B5_%D1%81%D0%B5%D0%BB%D1%8C%D1%81%D0%BA%D0%BE%D0%B5_%D0%BF%D0%BE%D1%81%D0%B5%D0%BB%D0%B5%D0%BD%D0%B8%D0%B5" TargetMode="External"/><Relationship Id="rId12" Type="http://schemas.openxmlformats.org/officeDocument/2006/relationships/hyperlink" Target="https://ru.wikipedia.org/wiki/%D0%9F%D0%B0%D0%B2%D0%B8%D0%BD%D0%BE_(%D0%9A%D0%BE%D1%81%D1%82%D1%80%D0%BE%D0%BC%D1%81%D0%BA%D0%B0%D1%8F_%D0%BE%D0%B1%D0%BB%D0%B0%D1%81%D1%82%D1%8C)" TargetMode="External"/><Relationship Id="rId17" Type="http://schemas.openxmlformats.org/officeDocument/2006/relationships/hyperlink" Target="https://ru.wikipedia.org/wiki/%D0%9C%D0%B0%D1%80%D0%B8%D0%B9%D1%81%D0%BA%D0%B8%D0%B9_%D1%8F%D0%B7%D1%8B%D0%BA" TargetMode="External"/><Relationship Id="rId2" Type="http://schemas.openxmlformats.org/officeDocument/2006/relationships/hyperlink" Target="https://ru.wikipedia.org/wiki/%D0%9A%D0%BE%D1%81%D1%82%D1%80%D0%BE%D0%BC%D1%81%D0%BA%D0%B0%D1%8F_%D0%BE%D0%B1%D0%BB%D0%B0%D1%81%D1%82%D1%8C" TargetMode="External"/><Relationship Id="rId16" Type="http://schemas.openxmlformats.org/officeDocument/2006/relationships/hyperlink" Target="https://ru.wikipedia.org/wiki/XVII_%D0%B2%D0%B5%D0%BA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%D0%9F%D1%8B%D1%89%D1%83%D0%B3%D1%81%D0%BA%D0%B8%D0%B9_%D1%80%D0%B0%D0%B9%D0%BE%D0%BD" TargetMode="External"/><Relationship Id="rId11" Type="http://schemas.openxmlformats.org/officeDocument/2006/relationships/hyperlink" Target="https://ru.wikipedia.org/wiki/%D0%9D%D0%B8%D0%BA%D0%BE%D0%BB%D1%8C%D1%81%D0%BA_(%D0%92%D0%BE%D0%BB%D0%BE%D0%B3%D0%BE%D0%B4%D1%81%D0%BA%D0%B0%D1%8F_%D0%BE%D0%B1%D0%BB%D0%B0%D1%81%D1%82%D1%8C)" TargetMode="External"/><Relationship Id="rId5" Type="http://schemas.openxmlformats.org/officeDocument/2006/relationships/hyperlink" Target="https://ru.wikipedia.org/wiki/%D0%92%D0%B5%D1%82%D0%BB%D1%83%D0%B3%D0%B0_(%D1%80%D0%B5%D0%BA%D0%B0)" TargetMode="External"/><Relationship Id="rId15" Type="http://schemas.openxmlformats.org/officeDocument/2006/relationships/hyperlink" Target="https://ru.wikipedia.org/wiki/1659_%D0%B3%D0%BE%D0%B4" TargetMode="External"/><Relationship Id="rId10" Type="http://schemas.openxmlformats.org/officeDocument/2006/relationships/hyperlink" Target="https://ru.wikipedia.org/w/index.php?title=%D0%A0157_(%D0%B0%D0%B2%D1%82%D0%BE%D0%B4%D0%BE%D1%80%D0%BE%D0%B3%D0%B0)&amp;action=edit&amp;redlink=1" TargetMode="External"/><Relationship Id="rId4" Type="http://schemas.openxmlformats.org/officeDocument/2006/relationships/hyperlink" Target="https://ru.wikipedia.org/wiki/%D0%9F%D1%8B%D1%89%D1%83%D0%B3_(%D0%BF%D1%80%D0%B8%D1%82%D0%BE%D0%BA_%D0%92%D0%B5%D1%82%D0%BB%D1%83%D0%B3%D0%B8)" TargetMode="External"/><Relationship Id="rId9" Type="http://schemas.openxmlformats.org/officeDocument/2006/relationships/hyperlink" Target="https://ru.wikipedia.org/wiki/%D0%A8%D0%B0%D1%80%D1%8C%D1%8F" TargetMode="External"/><Relationship Id="rId14" Type="http://schemas.openxmlformats.org/officeDocument/2006/relationships/hyperlink" Target="https://ru.wikipedia.org/wiki/1616_%D0%B3%D0%BE%D0%B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152127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детский сад «Солнышко»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Пыщугского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108012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Мой Пыщуг. Моя малая Родина.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472514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 воспитатель: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Сукманова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МДОУ детский сад «Солнышко»</a:t>
            </a:r>
            <a:endParaRPr lang="ru-RU" dirty="0"/>
          </a:p>
        </p:txBody>
      </p:sp>
      <p:pic>
        <p:nvPicPr>
          <p:cNvPr id="21506" name="Picture 2" descr="https://smi44.ru/upload/iblock/7b6/44_big-700x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6667500" cy="4191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Библиотека</a:t>
            </a:r>
            <a:endParaRPr lang="ru-RU" dirty="0"/>
          </a:p>
        </p:txBody>
      </p:sp>
      <p:pic>
        <p:nvPicPr>
          <p:cNvPr id="22530" name="Picture 2" descr="https://cdn.culture.ru/images/b2064154-cacc-5451-bc23-2320cf72d0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6696744" cy="5130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культуры и досуга</a:t>
            </a:r>
            <a:endParaRPr lang="ru-RU" dirty="0"/>
          </a:p>
        </p:txBody>
      </p:sp>
      <p:pic>
        <p:nvPicPr>
          <p:cNvPr id="23554" name="Picture 2" descr="https://photos.wikimapia.org/p/00/05/90/33/45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6667500" cy="4457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Детская школа искусств</a:t>
            </a:r>
            <a:endParaRPr lang="ru-RU" dirty="0"/>
          </a:p>
        </p:txBody>
      </p:sp>
      <p:pic>
        <p:nvPicPr>
          <p:cNvPr id="24578" name="Picture 2" descr="https://smi44.ru/upload/iblock/b53/IMG_20201125_121337_1-752x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16832"/>
            <a:ext cx="7162800" cy="4191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Краеведческий музей «</a:t>
            </a:r>
            <a:r>
              <a:rPr lang="ru-RU" dirty="0" err="1" smtClean="0"/>
              <a:t>Пыщуганье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6628" name="Picture 4" descr="https://www.culture.ru/storage/images/5308d0a3-6d30-5804-9be9-59bdae449e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408712" cy="4806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Аллея Героев</a:t>
            </a:r>
            <a:endParaRPr lang="ru-RU" dirty="0"/>
          </a:p>
        </p:txBody>
      </p:sp>
      <p:pic>
        <p:nvPicPr>
          <p:cNvPr id="28676" name="Picture 4" descr="https://warheroes.ru/content/images/monuments/PAMYATNIKI2/Pystchug%20Alleja%20Geroev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7677150" cy="4371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солдату</a:t>
            </a:r>
            <a:endParaRPr lang="ru-RU" dirty="0"/>
          </a:p>
        </p:txBody>
      </p:sp>
      <p:pic>
        <p:nvPicPr>
          <p:cNvPr id="29698" name="Picture 2" descr="https://avatars.mds.yandex.net/get-altay/2068435/2a0000017469d4e8fe993176d65721d31eaa/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480720" cy="4860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Река Ветлуга</a:t>
            </a:r>
            <a:endParaRPr lang="ru-RU" dirty="0"/>
          </a:p>
        </p:txBody>
      </p:sp>
      <p:pic>
        <p:nvPicPr>
          <p:cNvPr id="30722" name="Picture 2" descr="D:\От старой системы\Desktop\пыщуг\9gonU2r_em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670800" cy="4559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Река Пыщуг</a:t>
            </a:r>
            <a:endParaRPr lang="ru-RU" dirty="0"/>
          </a:p>
        </p:txBody>
      </p:sp>
      <p:pic>
        <p:nvPicPr>
          <p:cNvPr id="31746" name="Picture 2" descr="https://avatars.dzeninfra.ru/get-zen_doc/4375924/pub_61d92635e8a4aa773c7bd06a_61d929e5e8a4aa773c7d3b87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7272808" cy="4853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4104456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dirty="0" smtClean="0"/>
              <a:t>Спасибо за </a:t>
            </a:r>
            <a:r>
              <a:rPr lang="ru-RU" smtClean="0"/>
              <a:t>внимание!</a:t>
            </a:r>
            <a:br>
              <a:rPr lang="ru-RU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i="1" dirty="0" smtClean="0"/>
              <a:t>Мое село зовется Пыщуг.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i="1" dirty="0" smtClean="0"/>
              <a:t>Ведь «</a:t>
            </a:r>
            <a:r>
              <a:rPr lang="ru-RU" sz="4000" i="1" dirty="0" err="1" smtClean="0"/>
              <a:t>пысто</a:t>
            </a:r>
            <a:r>
              <a:rPr lang="ru-RU" sz="4000" i="1" dirty="0" smtClean="0"/>
              <a:t>» — липа, «юг» — страна.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i="1" dirty="0" smtClean="0"/>
              <a:t>Пусть смысл иной названья ищут.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i="1" dirty="0" smtClean="0"/>
              <a:t>Мне ближе — липовая сторона.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Autofit/>
          </a:bodyPr>
          <a:lstStyle/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Пы́щуг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— село в 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2"/>
              </a:rPr>
              <a:t>Костромской области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3" tooltip="Россия"/>
              </a:rPr>
              <a:t>России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на реке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4" tooltip="Пыщуг (приток Ветлуги)"/>
              </a:rPr>
              <a:t>Пыщуг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(приток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5" tooltip="Ветлуга (река)"/>
              </a:rPr>
              <a:t>Ветлуги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), административный центр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  <a:hlinkClick r:id="rId6" tooltip="Пыщугский район"/>
              </a:rPr>
              <a:t>Пыщугского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6" tooltip="Пыщугский район"/>
              </a:rPr>
              <a:t> района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  <a:hlinkClick r:id="rId7" tooltip="Пыщугское сельское поселение"/>
              </a:rPr>
              <a:t>Пыщугского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7" tooltip="Пыщугское сельское поселение"/>
              </a:rPr>
              <a:t> сельского поселения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Село расположено в 365 км к северо-востоку от областного центра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8" tooltip="Кострома"/>
              </a:rPr>
              <a:t>Костромы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До ближайшей железнодорожной станции в городе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9" tooltip="Шарья"/>
              </a:rPr>
              <a:t>Шарья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— 64 километра. Трасса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  <a:hlinkClick r:id="rId10" tooltip="Р157 (автодорога) (страница отсутствует)"/>
              </a:rPr>
              <a:t>Р157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ведёт в города Шарья и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11" tooltip="Никольск (Вологодская область)"/>
              </a:rPr>
              <a:t>Никольск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автодорогами Пыщуг также связан сёлами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12" tooltip="Павино (Костромская область)"/>
              </a:rPr>
              <a:t>Павино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13" tooltip="Георгиевское (Межевской район)"/>
              </a:rPr>
              <a:t>Георгиевское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Впервые упоминается в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14" tooltip="1616 год"/>
              </a:rPr>
              <a:t>1616 году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как деревня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Ивакино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с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15" tooltip="1659 год"/>
              </a:rPr>
              <a:t>1659 года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в селе была построена деревянная Никольская церковь, после чего село стало известно как Никольское. В конце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16" tooltip="XVII век"/>
              </a:rPr>
              <a:t>XVII века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село вновь было переименовано, на этот раз в Пыщуг по названию реки, на которой стоит село. 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Пыщуг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пыстюг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  <a:hlinkClick r:id="rId17" tooltip="Марийский язык"/>
              </a:rPr>
              <a:t>по-марийски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означает «липовая сторона» («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пысте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 — липа, «юг» — сторона).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cs typeface="Times New Roman" pitchFamily="18" charset="0"/>
              </a:rPr>
              <a:t>Церковь Николая Чудотворца в </a:t>
            </a:r>
            <a:r>
              <a:rPr lang="ru-RU" sz="3600" dirty="0" smtClean="0">
                <a:cs typeface="Times New Roman" pitchFamily="18" charset="0"/>
              </a:rPr>
              <a:t>Пыщуге</a:t>
            </a:r>
            <a:endParaRPr lang="ru-RU" dirty="0"/>
          </a:p>
        </p:txBody>
      </p:sp>
      <p:pic>
        <p:nvPicPr>
          <p:cNvPr id="1028" name="Picture 4" descr="https://avatars.mds.yandex.net/i?id=f4947f50a825ebbe6d0ae56fc61b5754_l-5273845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632848" cy="5260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Здание администрации</a:t>
            </a:r>
            <a:endParaRPr lang="ru-RU" dirty="0"/>
          </a:p>
        </p:txBody>
      </p:sp>
      <p:pic>
        <p:nvPicPr>
          <p:cNvPr id="16386" name="Picture 2" descr="https://www.komandirovka.ru/upload/iblock/503/503312e54762bad2d2321ef92c19bd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8435557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Autofit/>
          </a:bodyPr>
          <a:lstStyle/>
          <a:p>
            <a:r>
              <a:rPr lang="ru-RU" sz="2000" dirty="0"/>
              <a:t>На территории </a:t>
            </a:r>
            <a:r>
              <a:rPr lang="ru-RU" sz="2000" dirty="0" err="1"/>
              <a:t>Пыщугского</a:t>
            </a:r>
            <a:r>
              <a:rPr lang="ru-RU" sz="2000" dirty="0"/>
              <a:t> района липа встречается часто. В самом центре села Пыщуг красуются вековые липы. Именно липа является геральдическим растением нашего края. На гербе </a:t>
            </a:r>
            <a:r>
              <a:rPr lang="ru-RU" sz="2000" dirty="0" err="1"/>
              <a:t>Пыщугского</a:t>
            </a:r>
            <a:r>
              <a:rPr lang="ru-RU" sz="2000" dirty="0"/>
              <a:t> района в серебряном поле волнистый лазоревый столб, из которого выходят в обе стороны по три зелёных липовых листа. Эти липовые листья указывают на название района: «</a:t>
            </a:r>
            <a:r>
              <a:rPr lang="ru-RU" sz="2000" dirty="0" err="1"/>
              <a:t>пыщуг</a:t>
            </a:r>
            <a:r>
              <a:rPr lang="ru-RU" sz="2000" dirty="0"/>
              <a:t>» («</a:t>
            </a:r>
            <a:r>
              <a:rPr lang="ru-RU" sz="2000" dirty="0" err="1"/>
              <a:t>пыстюг</a:t>
            </a:r>
            <a:r>
              <a:rPr lang="ru-RU" sz="2000" dirty="0"/>
              <a:t>») </a:t>
            </a:r>
            <a:r>
              <a:rPr lang="ru-RU" sz="2000" dirty="0" err="1"/>
              <a:t>по-черемисски</a:t>
            </a:r>
            <a:r>
              <a:rPr lang="ru-RU" sz="2000" dirty="0"/>
              <a:t> (устаревшее русское название современных марийцев) означает «липовая сторона» («</a:t>
            </a:r>
            <a:r>
              <a:rPr lang="ru-RU" sz="2000" dirty="0" err="1"/>
              <a:t>пысте</a:t>
            </a:r>
            <a:r>
              <a:rPr lang="ru-RU" sz="2000" dirty="0"/>
              <a:t>»-липа, а «юг»- сторона). Геральдическая фигура столб символизирует древний водный путь и географическое расположение района - </a:t>
            </a:r>
            <a:r>
              <a:rPr lang="ru-RU" sz="2000" dirty="0" err="1"/>
              <a:t>Пыщугский</a:t>
            </a:r>
            <a:r>
              <a:rPr lang="ru-RU" sz="2000" dirty="0"/>
              <a:t> район расположен вдоль реки Ветлуги и ее притока реки </a:t>
            </a:r>
            <a:r>
              <a:rPr lang="ru-RU" sz="2000" dirty="0" err="1"/>
              <a:t>Пыщуги</a:t>
            </a:r>
            <a:r>
              <a:rPr lang="ru-RU" sz="2000" dirty="0"/>
              <a:t>. Лазурь - символ чести, истины и добродетели, водных просторов и </a:t>
            </a:r>
            <a:r>
              <a:rPr lang="ru-RU" sz="1400" dirty="0"/>
              <a:t>чистого</a:t>
            </a:r>
            <a:r>
              <a:rPr lang="ru-RU" sz="2000" dirty="0"/>
              <a:t> неба. Липовые листья - символ роста, плодородия, обновления, аллегорически показывают основное богатство района - лес, который составляет 75 процентов территории </a:t>
            </a:r>
            <a:r>
              <a:rPr lang="ru-RU" sz="2000" dirty="0" smtClean="0"/>
              <a:t>района. Зеленый </a:t>
            </a:r>
            <a:r>
              <a:rPr lang="ru-RU" sz="2000" dirty="0"/>
              <a:t>цвет - символ природы –это благородство, честь, радость и означает экологию, стабильность, здоровье. Серебро - символ благородства, совершенства, чистоты, мира, веры, взаимного сотрудничества. Таким образом, композиция герба перекликается с названием района.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 Пыщуга</a:t>
            </a:r>
            <a:endParaRPr lang="ru-RU" dirty="0"/>
          </a:p>
        </p:txBody>
      </p:sp>
      <p:pic>
        <p:nvPicPr>
          <p:cNvPr id="3" name="Picture 2" descr="https://atributia.ru/upload/iblock/42c/42c478bf888b73718730a8c2e05fb2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7133248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Пункт полиции</a:t>
            </a:r>
            <a:endParaRPr lang="ru-RU" dirty="0"/>
          </a:p>
        </p:txBody>
      </p:sp>
      <p:pic>
        <p:nvPicPr>
          <p:cNvPr id="19458" name="Picture 2" descr="https://photos.wikimapia.org/p/00/05/90/32/61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6574077" cy="515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Больница</a:t>
            </a:r>
            <a:endParaRPr lang="ru-RU" dirty="0"/>
          </a:p>
        </p:txBody>
      </p:sp>
      <p:pic>
        <p:nvPicPr>
          <p:cNvPr id="17410" name="Picture 2" descr="https://xn--44-6kcanlw5ddbimco.xn--p1ai/static/global/images/lpu/18b194cf-0789-4b6e-9029-c179134a1c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6336704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Пыщугская</a:t>
            </a:r>
            <a:r>
              <a:rPr lang="ru-RU" dirty="0" smtClean="0"/>
              <a:t> СОШ</a:t>
            </a:r>
            <a:endParaRPr lang="ru-RU" dirty="0"/>
          </a:p>
        </p:txBody>
      </p:sp>
      <p:pic>
        <p:nvPicPr>
          <p:cNvPr id="20482" name="Picture 2" descr="https://eduportal44.ru/Pyschug/PschoolNEW/SiteAssets/SitePages/%D0%94%D0%BE%D0%BC%D0%B0%D1%88%D0%BD%D1%8F%D1%8F/%D0%A4%D0%BE%D1%82%D0%BE%D0%B3%D1%80%D0%B0%D1%84%D0%B8%D1%8F%20%D1%88%D0%BA%D0%BE%D0%BB%D1%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620000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19fce79-9b6c-46ea-827f-b80865df0bfe">FEWJDCXMVWZU-214-1237</_dlc_DocId>
    <_dlc_DocIdUrl xmlns="a19fce79-9b6c-46ea-827f-b80865df0bfe">
      <Url>http://edu-sps.koiro.local/Pyschug/sol/_layouts/15/DocIdRedir.aspx?ID=FEWJDCXMVWZU-214-1237</Url>
      <Description>FEWJDCXMVWZU-214-1237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0D8985C763D4F4F92AD940F18099DA0" ma:contentTypeVersion="0" ma:contentTypeDescription="Создание документа." ma:contentTypeScope="" ma:versionID="32db4435110b5cfae789eeab306c7a2b">
  <xsd:schema xmlns:xsd="http://www.w3.org/2001/XMLSchema" xmlns:xs="http://www.w3.org/2001/XMLSchema" xmlns:p="http://schemas.microsoft.com/office/2006/metadata/properties" xmlns:ns2="a19fce79-9b6c-46ea-827f-b80865df0bfe" targetNamespace="http://schemas.microsoft.com/office/2006/metadata/properties" ma:root="true" ma:fieldsID="fa05fb1a6638181926cec0c3c463a927" ns2:_="">
    <xsd:import namespace="a19fce79-9b6c-46ea-827f-b80865df0bf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9fce79-9b6c-46ea-827f-b80865df0bf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A1B365-77F1-4C01-A209-BD8187A995EF}"/>
</file>

<file path=customXml/itemProps2.xml><?xml version="1.0" encoding="utf-8"?>
<ds:datastoreItem xmlns:ds="http://schemas.openxmlformats.org/officeDocument/2006/customXml" ds:itemID="{F072912C-EF82-4291-AC46-CB58911125C8}"/>
</file>

<file path=customXml/itemProps3.xml><?xml version="1.0" encoding="utf-8"?>
<ds:datastoreItem xmlns:ds="http://schemas.openxmlformats.org/officeDocument/2006/customXml" ds:itemID="{EC744BC9-CF2C-4D3E-BB0C-8E2836F4BCB0}"/>
</file>

<file path=customXml/itemProps4.xml><?xml version="1.0" encoding="utf-8"?>
<ds:datastoreItem xmlns:ds="http://schemas.openxmlformats.org/officeDocument/2006/customXml" ds:itemID="{CD9EF4DD-A6C6-4C42-80DC-02A83DA6800E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268</Words>
  <Application>Microsoft Office PowerPoint</Application>
  <PresentationFormat>Экран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Муниципальное дошкольное образовательное учреждение детский сад «Солнышко» Пыщугского муниципального района.</vt:lpstr>
      <vt:lpstr>Пы́щуг — село в Костромской области России, на реке Пыщуг (приток Ветлуги), административный центр Пыщугского района и Пыщугского сельского поселения. Село расположено в 365 км к северо-востоку от областного центра Костромы. До ближайшей железнодорожной станции в городе Шарья — 64 километра. Трасса Р157 ведёт в города Шарья и Никольск, автодорогами Пыщуг также связан сёлами Павино и Георгиевское. Впервые упоминается в 1616 году как деревня Ивакино, с 1659 года в селе была построена деревянная Никольская церковь, после чего село стало известно как Никольское. В конце XVII века село вновь было переименовано, на этот раз в Пыщуг по названию реки, на которой стоит село. Пыщуг (пыстюг) по-марийски означает «липовая сторона» («пысте» — липа, «юг» — сторона). </vt:lpstr>
      <vt:lpstr>Церковь Николая Чудотворца в Пыщуге</vt:lpstr>
      <vt:lpstr>Здание администрации</vt:lpstr>
      <vt:lpstr>На территории Пыщугского района липа встречается часто. В самом центре села Пыщуг красуются вековые липы. Именно липа является геральдическим растением нашего края. На гербе Пыщугского района в серебряном поле волнистый лазоревый столб, из которого выходят в обе стороны по три зелёных липовых листа. Эти липовые листья указывают на название района: «пыщуг» («пыстюг») по-черемисски (устаревшее русское название современных марийцев) означает «липовая сторона» («пысте»-липа, а «юг»- сторона). Геральдическая фигура столб символизирует древний водный путь и географическое расположение района - Пыщугский район расположен вдоль реки Ветлуги и ее притока реки Пыщуги. Лазурь - символ чести, истины и добродетели, водных просторов и чистого неба. Липовые листья - символ роста, плодородия, обновления, аллегорически показывают основное богатство района - лес, который составляет 75 процентов территории района. Зеленый цвет - символ природы –это благородство, честь, радость и означает экологию, стабильность, здоровье. Серебро - символ благородства, совершенства, чистоты, мира, веры, взаимного сотрудничества. Таким образом, композиция герба перекликается с названием района.</vt:lpstr>
      <vt:lpstr>Герб Пыщуга</vt:lpstr>
      <vt:lpstr>Пункт полиции</vt:lpstr>
      <vt:lpstr>Больница</vt:lpstr>
      <vt:lpstr>Пыщугская СОШ</vt:lpstr>
      <vt:lpstr>МДОУ детский сад «Солнышко»</vt:lpstr>
      <vt:lpstr>Библиотека</vt:lpstr>
      <vt:lpstr>Центр культуры и досуга</vt:lpstr>
      <vt:lpstr>Детская школа искусств</vt:lpstr>
      <vt:lpstr>Краеведческий музей «Пыщуганье»</vt:lpstr>
      <vt:lpstr>Аллея Героев</vt:lpstr>
      <vt:lpstr>Памятник солдату</vt:lpstr>
      <vt:lpstr>Река Ветлуга</vt:lpstr>
      <vt:lpstr>Река Пыщуг</vt:lpstr>
      <vt:lpstr>Спасибо за внимание!  Мое село зовется Пыщуг. Ведь «пысто» — липа, «юг» — страна. Пусть смысл иной названья ищут. Мне ближе — липовая сторона.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детский сад «Солнышко» Пыщугского муниципального района.</dc:title>
  <dc:creator>Admin</dc:creator>
  <cp:lastModifiedBy>Admin</cp:lastModifiedBy>
  <cp:revision>7</cp:revision>
  <dcterms:created xsi:type="dcterms:W3CDTF">2023-04-04T09:29:47Z</dcterms:created>
  <dcterms:modified xsi:type="dcterms:W3CDTF">2023-04-04T16:48:50Z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1b0fa7d4-b85e-4113-8063-c838c72e7437</vt:lpwstr>
  </property>
  <property fmtid="{D5CDD505-2E9C-101B-9397-08002B2CF9AE}" pid="3" name="ContentTypeId">
    <vt:lpwstr>0x010100C0D8985C763D4F4F92AD940F18099DA0</vt:lpwstr>
  </property>
</Properties>
</file>