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5" autoAdjust="0"/>
    <p:restoredTop sz="94575" autoAdjust="0"/>
  </p:normalViewPr>
  <p:slideViewPr>
    <p:cSldViewPr>
      <p:cViewPr varScale="1">
        <p:scale>
          <a:sx n="112" d="100"/>
          <a:sy n="112" d="100"/>
        </p:scale>
        <p:origin x="-13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509120"/>
            <a:ext cx="8229600" cy="216024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sz="2200" i="1" dirty="0" smtClean="0"/>
              <a:t>Подготовил учитель-логопед Бобарыкина С.А</a:t>
            </a:r>
            <a:r>
              <a:rPr lang="ru-RU" i="1" dirty="0" smtClean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309634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effectLst/>
              </a:rPr>
              <a:t/>
            </a:r>
            <a:br>
              <a:rPr lang="ru-RU" b="1" i="1" dirty="0" smtClean="0">
                <a:effectLst/>
              </a:rPr>
            </a:br>
            <a:r>
              <a:rPr lang="ru-RU" b="1" i="1" dirty="0">
                <a:effectLst/>
              </a:rPr>
              <a:t/>
            </a:r>
            <a:br>
              <a:rPr lang="ru-RU" b="1" i="1" dirty="0">
                <a:effectLst/>
              </a:rPr>
            </a:br>
            <a:r>
              <a:rPr lang="ru-RU" sz="2200" b="1" i="1" dirty="0" smtClean="0">
                <a:effectLst/>
              </a:rPr>
              <a:t>МДОУ детский сад «Солнышко»</a:t>
            </a:r>
            <a:br>
              <a:rPr lang="ru-RU" sz="2200" b="1" i="1" dirty="0" smtClean="0">
                <a:effectLst/>
              </a:rPr>
            </a:br>
            <a:r>
              <a:rPr lang="ru-RU" sz="2200" b="1" i="1" dirty="0" smtClean="0">
                <a:effectLst/>
              </a:rPr>
              <a:t/>
            </a:r>
            <a:br>
              <a:rPr lang="ru-RU" sz="2200" b="1" i="1" dirty="0" smtClean="0">
                <a:effectLst/>
              </a:rPr>
            </a:br>
            <a:r>
              <a:rPr lang="ru-RU" sz="2200" b="1" i="1" dirty="0">
                <a:effectLst/>
              </a:rPr>
              <a:t/>
            </a:r>
            <a:br>
              <a:rPr lang="ru-RU" sz="2200" b="1" i="1" dirty="0">
                <a:effectLst/>
              </a:rPr>
            </a:br>
            <a:r>
              <a:rPr lang="ru-RU" sz="2200" b="1" i="1" dirty="0" smtClean="0">
                <a:effectLst/>
              </a:rPr>
              <a:t/>
            </a:r>
            <a:br>
              <a:rPr lang="ru-RU" sz="2200" b="1" i="1" dirty="0" smtClean="0">
                <a:effectLst/>
              </a:rPr>
            </a:br>
            <a:r>
              <a:rPr lang="ru-RU" sz="2200" b="1" i="1" dirty="0">
                <a:effectLst/>
              </a:rPr>
              <a:t/>
            </a:r>
            <a:br>
              <a:rPr lang="ru-RU" sz="2200" b="1" i="1" dirty="0">
                <a:effectLst/>
              </a:rPr>
            </a:br>
            <a:r>
              <a:rPr lang="ru-RU" b="1" i="1" dirty="0" smtClean="0">
                <a:effectLst/>
              </a:rPr>
              <a:t/>
            </a:r>
            <a:br>
              <a:rPr lang="ru-RU" b="1" i="1" dirty="0" smtClean="0">
                <a:effectLst/>
              </a:rPr>
            </a:br>
            <a:r>
              <a:rPr lang="ru-RU" sz="4900" b="1" i="1" dirty="0" smtClean="0">
                <a:effectLst/>
              </a:rPr>
              <a:t>«</a:t>
            </a:r>
            <a:r>
              <a:rPr lang="ru-RU" sz="4900" b="1" i="1" dirty="0">
                <a:effectLst/>
              </a:rPr>
              <a:t>Культура речи педагога»</a:t>
            </a:r>
            <a:endParaRPr lang="ru-RU" sz="4900" dirty="0"/>
          </a:p>
        </p:txBody>
      </p:sp>
    </p:spTree>
    <p:extLst>
      <p:ext uri="{BB962C8B-B14F-4D97-AF65-F5344CB8AC3E}">
        <p14:creationId xmlns:p14="http://schemas.microsoft.com/office/powerpoint/2010/main" val="39512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57328"/>
          </a:xfrm>
        </p:spPr>
        <p:txBody>
          <a:bodyPr>
            <a:normAutofit/>
          </a:bodyPr>
          <a:lstStyle/>
          <a:p>
            <a:pPr lvl="0"/>
            <a:r>
              <a:rPr lang="ru-RU" dirty="0"/>
              <a:t>Жили-были три китайца: Як, Як-</a:t>
            </a:r>
            <a:r>
              <a:rPr lang="ru-RU" dirty="0" err="1"/>
              <a:t>цедрак</a:t>
            </a:r>
            <a:r>
              <a:rPr lang="ru-RU" dirty="0"/>
              <a:t>, </a:t>
            </a:r>
            <a:r>
              <a:rPr lang="ru-RU" dirty="0" smtClean="0"/>
              <a:t>Як-</a:t>
            </a:r>
            <a:r>
              <a:rPr lang="ru-RU" dirty="0" err="1" smtClean="0"/>
              <a:t>цедрак</a:t>
            </a:r>
            <a:r>
              <a:rPr lang="ru-RU" dirty="0" smtClean="0"/>
              <a:t>-</a:t>
            </a:r>
            <a:r>
              <a:rPr lang="ru-RU" dirty="0" err="1" smtClean="0"/>
              <a:t>цедрак</a:t>
            </a:r>
            <a:r>
              <a:rPr lang="ru-RU" dirty="0" smtClean="0"/>
              <a:t>- </a:t>
            </a:r>
            <a:r>
              <a:rPr lang="ru-RU" dirty="0" err="1" smtClean="0"/>
              <a:t>цедрони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Жили-были три китайки: Цыпа, </a:t>
            </a:r>
            <a:r>
              <a:rPr lang="ru-RU" dirty="0" smtClean="0"/>
              <a:t>Цыпа- дрыпа</a:t>
            </a:r>
            <a:r>
              <a:rPr lang="ru-RU" dirty="0"/>
              <a:t>, </a:t>
            </a:r>
            <a:r>
              <a:rPr lang="ru-RU" dirty="0" smtClean="0"/>
              <a:t>Цыпа - дрыпа- </a:t>
            </a:r>
            <a:r>
              <a:rPr lang="ru-RU" dirty="0" err="1" smtClean="0"/>
              <a:t>дрымпампони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Все они переженились: Як на Цыпе, </a:t>
            </a:r>
            <a:r>
              <a:rPr lang="ru-RU" dirty="0" smtClean="0"/>
              <a:t>Як- </a:t>
            </a:r>
            <a:r>
              <a:rPr lang="ru-RU" dirty="0" err="1" smtClean="0"/>
              <a:t>цедрак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smtClean="0"/>
              <a:t>Цыпе - дрыпе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Як-</a:t>
            </a:r>
            <a:r>
              <a:rPr lang="ru-RU" dirty="0" err="1"/>
              <a:t>цедрак</a:t>
            </a:r>
            <a:r>
              <a:rPr lang="ru-RU" dirty="0"/>
              <a:t>-</a:t>
            </a:r>
            <a:r>
              <a:rPr lang="ru-RU" dirty="0" err="1"/>
              <a:t>цедрак-цедрони</a:t>
            </a:r>
            <a:r>
              <a:rPr lang="ru-RU" dirty="0"/>
              <a:t> на Цыпе-дрыпе-</a:t>
            </a:r>
            <a:r>
              <a:rPr lang="ru-RU" dirty="0" err="1"/>
              <a:t>дрымпампони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И у них родились дети. У Яка с </a:t>
            </a:r>
            <a:r>
              <a:rPr lang="ru-RU" dirty="0" err="1"/>
              <a:t>Цыпой</a:t>
            </a:r>
            <a:r>
              <a:rPr lang="ru-RU" dirty="0"/>
              <a:t> - Шах, у Яка-</a:t>
            </a:r>
            <a:r>
              <a:rPr lang="ru-RU" dirty="0" err="1"/>
              <a:t>цедрака</a:t>
            </a:r>
            <a:r>
              <a:rPr lang="ru-RU" dirty="0"/>
              <a:t> с </a:t>
            </a:r>
            <a:r>
              <a:rPr lang="ru-RU" dirty="0" err="1"/>
              <a:t>Цыпой-дрыпой</a:t>
            </a:r>
            <a:r>
              <a:rPr lang="ru-RU" dirty="0"/>
              <a:t> - Шах-шарах, у Яка-</a:t>
            </a:r>
            <a:r>
              <a:rPr lang="ru-RU" dirty="0" err="1"/>
              <a:t>цедрака</a:t>
            </a:r>
            <a:r>
              <a:rPr lang="ru-RU" dirty="0"/>
              <a:t>-</a:t>
            </a:r>
            <a:r>
              <a:rPr lang="ru-RU" dirty="0" err="1"/>
              <a:t>цедрака-цедрони</a:t>
            </a:r>
            <a:r>
              <a:rPr lang="ru-RU" dirty="0"/>
              <a:t> с </a:t>
            </a:r>
            <a:r>
              <a:rPr lang="ru-RU" dirty="0" err="1"/>
              <a:t>Цыпой-дрыпой-дрымпампони</a:t>
            </a:r>
            <a:r>
              <a:rPr lang="ru-RU" dirty="0"/>
              <a:t> - Шах-шарах-шарах-</a:t>
            </a:r>
            <a:r>
              <a:rPr lang="ru-RU" dirty="0" err="1"/>
              <a:t>широни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/>
          <a:lstStyle/>
          <a:p>
            <a:pPr algn="ctr"/>
            <a:r>
              <a:rPr lang="ru-RU" i="1" dirty="0" smtClean="0"/>
              <a:t>скороговорки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39416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59288"/>
          </a:xfrm>
        </p:spPr>
        <p:txBody>
          <a:bodyPr/>
          <a:lstStyle/>
          <a:p>
            <a:r>
              <a:rPr lang="ru-RU" sz="2800" dirty="0"/>
              <a:t>Воспитатель должен помнить, что непрерывное совершенствование своей речи – наш профессиональный долг, наша должностная обязанность. </a:t>
            </a:r>
            <a:endParaRPr lang="ru-RU" sz="2800" dirty="0" smtClean="0"/>
          </a:p>
          <a:p>
            <a:r>
              <a:rPr lang="ru-RU" sz="2800" dirty="0" smtClean="0"/>
              <a:t>Наша </a:t>
            </a:r>
            <a:r>
              <a:rPr lang="ru-RU" sz="2800" dirty="0"/>
              <a:t>задача – не останавливаться на достигнутом уровне, избавляться от ошибок в речи, самообразовываться и самосовершенствоваться.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77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>
            <a:normAutofit/>
          </a:bodyPr>
          <a:lstStyle/>
          <a:p>
            <a:r>
              <a:rPr lang="ru-RU" b="1" dirty="0"/>
              <a:t>Голос</a:t>
            </a:r>
            <a:r>
              <a:rPr lang="ru-RU" dirty="0"/>
              <a:t> – важнейший элемент техники речи. </a:t>
            </a:r>
            <a:endParaRPr lang="ru-RU" dirty="0" smtClean="0"/>
          </a:p>
          <a:p>
            <a:r>
              <a:rPr lang="ru-RU" b="1" dirty="0"/>
              <a:t>Дикция</a:t>
            </a:r>
            <a:r>
              <a:rPr lang="ru-RU" dirty="0"/>
              <a:t> – четкое и ясное произнесение звуков речи</a:t>
            </a:r>
            <a:r>
              <a:rPr lang="ru-RU" b="1" dirty="0"/>
              <a:t>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/>
              <a:t>О</a:t>
            </a:r>
            <a:r>
              <a:rPr lang="ru-RU" b="1" dirty="0" smtClean="0"/>
              <a:t>рфоэпия</a:t>
            </a:r>
            <a:r>
              <a:rPr lang="ru-RU" dirty="0" smtClean="0"/>
              <a:t> </a:t>
            </a:r>
            <a:r>
              <a:rPr lang="ru-RU" dirty="0"/>
              <a:t>– правильное литературное произношение всех слов родного языка. </a:t>
            </a:r>
            <a:endParaRPr lang="ru-RU" dirty="0" smtClean="0"/>
          </a:p>
          <a:p>
            <a:r>
              <a:rPr lang="ru-RU" b="1" dirty="0" smtClean="0"/>
              <a:t>Выразительность -</a:t>
            </a:r>
            <a:r>
              <a:rPr lang="ru-RU" dirty="0"/>
              <a:t>речь </a:t>
            </a:r>
            <a:r>
              <a:rPr lang="ru-RU" dirty="0" smtClean="0"/>
              <a:t>наполненная </a:t>
            </a:r>
            <a:r>
              <a:rPr lang="ru-RU" dirty="0"/>
              <a:t>эмоциональным и интеллектуальным </a:t>
            </a:r>
            <a:r>
              <a:rPr lang="ru-RU" dirty="0" smtClean="0"/>
              <a:t>содержанием.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98045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b="1" i="1" dirty="0">
                <a:effectLst/>
              </a:rPr>
              <a:t>Компоненты профессиональной речи педагога</a:t>
            </a:r>
            <a:r>
              <a:rPr lang="ru-RU" i="1" dirty="0">
                <a:effectLst/>
              </a:rPr>
              <a:t>.</a:t>
            </a:r>
            <a:br>
              <a:rPr lang="ru-RU" i="1" dirty="0">
                <a:effectLst/>
              </a:rPr>
            </a:b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68193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Точность</a:t>
            </a:r>
            <a:r>
              <a:rPr lang="ru-RU" dirty="0"/>
              <a:t> </a:t>
            </a:r>
            <a:r>
              <a:rPr lang="ru-RU" i="1" dirty="0"/>
              <a:t>(конкретность, немногословность при подаче инструкции ребёнку)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b="1" dirty="0"/>
              <a:t>Логичность</a:t>
            </a:r>
            <a:r>
              <a:rPr lang="ru-RU" dirty="0"/>
              <a:t> – именно в дошкольном возрасте закладываются представления о структурных компонентах связного высказывания.</a:t>
            </a:r>
          </a:p>
          <a:p>
            <a:r>
              <a:rPr lang="ru-RU" b="1" dirty="0"/>
              <a:t>Уместность</a:t>
            </a:r>
            <a:r>
              <a:rPr lang="ru-RU" dirty="0"/>
              <a:t> – соответствие речи условиям общения. </a:t>
            </a:r>
            <a:endParaRPr lang="ru-RU" dirty="0" smtClean="0"/>
          </a:p>
          <a:p>
            <a:r>
              <a:rPr lang="ru-RU" b="1" dirty="0"/>
              <a:t>Правильность</a:t>
            </a:r>
            <a:r>
              <a:rPr lang="ru-RU" dirty="0"/>
              <a:t> – соответствие речи языковым нормам. </a:t>
            </a:r>
            <a:endParaRPr lang="ru-RU" dirty="0" smtClean="0"/>
          </a:p>
          <a:p>
            <a:r>
              <a:rPr lang="ru-RU" b="1" dirty="0"/>
              <a:t>Чистота</a:t>
            </a:r>
            <a:r>
              <a:rPr lang="ru-RU" dirty="0"/>
              <a:t> – устранение нелитературной лексики.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>
                <a:effectLst/>
              </a:rPr>
              <a:t>Требования к</a:t>
            </a:r>
            <a:r>
              <a:rPr lang="ru-RU" i="1" dirty="0">
                <a:effectLst/>
              </a:rPr>
              <a:t> </a:t>
            </a:r>
            <a:r>
              <a:rPr lang="ru-RU" b="1" i="1" dirty="0">
                <a:effectLst/>
              </a:rPr>
              <a:t>речи воспитателя ДОУ</a:t>
            </a:r>
            <a:r>
              <a:rPr lang="ru-RU" dirty="0">
                <a:effectLst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7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51176"/>
          </a:xfrm>
        </p:spPr>
        <p:txBody>
          <a:bodyPr numCol="2">
            <a:normAutofit fontScale="92500" lnSpcReduction="10000"/>
          </a:bodyPr>
          <a:lstStyle/>
          <a:p>
            <a:r>
              <a:rPr lang="ru-RU" dirty="0" err="1"/>
              <a:t>бАнты</a:t>
            </a:r>
            <a:r>
              <a:rPr lang="ru-RU" dirty="0"/>
              <a:t> – </a:t>
            </a:r>
            <a:r>
              <a:rPr lang="ru-RU" dirty="0" err="1"/>
              <a:t>бантЫ</a:t>
            </a:r>
            <a:endParaRPr lang="ru-RU" dirty="0"/>
          </a:p>
          <a:p>
            <a:r>
              <a:rPr lang="ru-RU" dirty="0" err="1"/>
              <a:t>кладОвая</a:t>
            </a:r>
            <a:r>
              <a:rPr lang="ru-RU" dirty="0"/>
              <a:t> – </a:t>
            </a:r>
            <a:r>
              <a:rPr lang="ru-RU" dirty="0" err="1"/>
              <a:t>кладовАя</a:t>
            </a:r>
            <a:endParaRPr lang="ru-RU" dirty="0"/>
          </a:p>
          <a:p>
            <a:r>
              <a:rPr lang="ru-RU" dirty="0" err="1"/>
              <a:t>газопрОвод</a:t>
            </a:r>
            <a:r>
              <a:rPr lang="ru-RU" dirty="0"/>
              <a:t> – </a:t>
            </a:r>
            <a:r>
              <a:rPr lang="ru-RU" dirty="0" err="1"/>
              <a:t>газопровОд</a:t>
            </a:r>
            <a:endParaRPr lang="ru-RU" dirty="0"/>
          </a:p>
          <a:p>
            <a:r>
              <a:rPr lang="ru-RU" dirty="0" err="1"/>
              <a:t>диспАнсер</a:t>
            </a:r>
            <a:r>
              <a:rPr lang="ru-RU" dirty="0"/>
              <a:t> – </a:t>
            </a:r>
            <a:r>
              <a:rPr lang="ru-RU" dirty="0" err="1"/>
              <a:t>диспансЕр</a:t>
            </a:r>
            <a:endParaRPr lang="ru-RU" dirty="0"/>
          </a:p>
          <a:p>
            <a:r>
              <a:rPr lang="ru-RU" dirty="0" err="1"/>
              <a:t>ломОта</a:t>
            </a:r>
            <a:r>
              <a:rPr lang="ru-RU" dirty="0"/>
              <a:t> – </a:t>
            </a:r>
            <a:r>
              <a:rPr lang="ru-RU" dirty="0" err="1"/>
              <a:t>ломотА</a:t>
            </a:r>
            <a:endParaRPr lang="ru-RU" dirty="0"/>
          </a:p>
          <a:p>
            <a:r>
              <a:rPr lang="ru-RU" dirty="0" err="1"/>
              <a:t>дремОта</a:t>
            </a:r>
            <a:r>
              <a:rPr lang="ru-RU" dirty="0"/>
              <a:t> – </a:t>
            </a:r>
            <a:r>
              <a:rPr lang="ru-RU" dirty="0" err="1"/>
              <a:t>дремотА</a:t>
            </a:r>
            <a:endParaRPr lang="ru-RU" dirty="0"/>
          </a:p>
          <a:p>
            <a:r>
              <a:rPr lang="ru-RU" dirty="0" err="1"/>
              <a:t>зАнял</a:t>
            </a:r>
            <a:r>
              <a:rPr lang="ru-RU" dirty="0"/>
              <a:t>– </a:t>
            </a:r>
            <a:r>
              <a:rPr lang="ru-RU" dirty="0" err="1"/>
              <a:t>занЯл</a:t>
            </a:r>
            <a:endParaRPr lang="ru-RU" dirty="0"/>
          </a:p>
          <a:p>
            <a:r>
              <a:rPr lang="ru-RU" dirty="0" err="1"/>
              <a:t>звОнит</a:t>
            </a:r>
            <a:r>
              <a:rPr lang="ru-RU" dirty="0"/>
              <a:t> – </a:t>
            </a:r>
            <a:r>
              <a:rPr lang="ru-RU" dirty="0" err="1"/>
              <a:t>звонИт</a:t>
            </a:r>
            <a:endParaRPr lang="ru-RU" dirty="0"/>
          </a:p>
          <a:p>
            <a:r>
              <a:rPr lang="ru-RU" dirty="0" err="1"/>
              <a:t>катАлог</a:t>
            </a:r>
            <a:r>
              <a:rPr lang="ru-RU" dirty="0"/>
              <a:t> – </a:t>
            </a:r>
            <a:r>
              <a:rPr lang="ru-RU" dirty="0" err="1"/>
              <a:t>каталОг</a:t>
            </a:r>
            <a:endParaRPr lang="ru-RU" dirty="0"/>
          </a:p>
          <a:p>
            <a:r>
              <a:rPr lang="ru-RU" dirty="0" err="1"/>
              <a:t>красИвее</a:t>
            </a:r>
            <a:r>
              <a:rPr lang="ru-RU" dirty="0"/>
              <a:t> – </a:t>
            </a:r>
            <a:r>
              <a:rPr lang="ru-RU" dirty="0" err="1"/>
              <a:t>красивЕе</a:t>
            </a:r>
            <a:endParaRPr lang="ru-RU" dirty="0"/>
          </a:p>
          <a:p>
            <a:r>
              <a:rPr lang="ru-RU" dirty="0" err="1"/>
              <a:t>обезбаливающий</a:t>
            </a:r>
            <a:r>
              <a:rPr lang="ru-RU" dirty="0"/>
              <a:t>-обезболивающий</a:t>
            </a:r>
          </a:p>
          <a:p>
            <a:r>
              <a:rPr lang="ru-RU" dirty="0" err="1"/>
              <a:t>мусоропрОвод</a:t>
            </a:r>
            <a:r>
              <a:rPr lang="ru-RU" dirty="0"/>
              <a:t> – </a:t>
            </a:r>
            <a:r>
              <a:rPr lang="ru-RU" dirty="0" err="1"/>
              <a:t>мусоропровОд</a:t>
            </a:r>
            <a:endParaRPr lang="ru-RU" dirty="0"/>
          </a:p>
          <a:p>
            <a:r>
              <a:rPr lang="ru-RU" dirty="0" err="1"/>
              <a:t>никчЕмный</a:t>
            </a:r>
            <a:r>
              <a:rPr lang="ru-RU" dirty="0"/>
              <a:t> – </a:t>
            </a:r>
            <a:r>
              <a:rPr lang="ru-RU" dirty="0" err="1"/>
              <a:t>никчЁмный</a:t>
            </a:r>
            <a:endParaRPr lang="ru-RU" dirty="0"/>
          </a:p>
          <a:p>
            <a:r>
              <a:rPr lang="ru-RU" dirty="0" err="1"/>
              <a:t>обеспЕчение</a:t>
            </a:r>
            <a:r>
              <a:rPr lang="ru-RU" dirty="0"/>
              <a:t> – </a:t>
            </a:r>
            <a:r>
              <a:rPr lang="ru-RU" dirty="0" err="1"/>
              <a:t>обеспечЕние</a:t>
            </a:r>
            <a:endParaRPr lang="ru-RU" dirty="0"/>
          </a:p>
          <a:p>
            <a:r>
              <a:rPr lang="ru-RU" dirty="0" err="1"/>
              <a:t>обОдрить</a:t>
            </a:r>
            <a:r>
              <a:rPr lang="ru-RU" dirty="0"/>
              <a:t> – </a:t>
            </a:r>
            <a:r>
              <a:rPr lang="ru-RU" dirty="0" err="1"/>
              <a:t>ободрИть</a:t>
            </a:r>
            <a:endParaRPr lang="ru-RU" dirty="0"/>
          </a:p>
          <a:p>
            <a:r>
              <a:rPr lang="ru-RU" dirty="0" err="1"/>
              <a:t>осУжденный</a:t>
            </a:r>
            <a:r>
              <a:rPr lang="ru-RU" dirty="0"/>
              <a:t> – </a:t>
            </a:r>
            <a:r>
              <a:rPr lang="ru-RU" dirty="0" err="1"/>
              <a:t>осуждЁнный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3644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 задание</a:t>
            </a:r>
            <a:br>
              <a:rPr lang="ru-RU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effectLst/>
                <a:cs typeface="Times New Roman" panose="02020603050405020304" pitchFamily="18" charset="0"/>
              </a:rPr>
              <a:t>Акцентологические</a:t>
            </a:r>
            <a:r>
              <a:rPr lang="ru-RU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нормы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6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91336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/>
              <a:t>плЕсневеть</a:t>
            </a:r>
            <a:r>
              <a:rPr lang="ru-RU" dirty="0"/>
              <a:t> – </a:t>
            </a:r>
            <a:r>
              <a:rPr lang="ru-RU" dirty="0" err="1"/>
              <a:t>плесневЕть</a:t>
            </a:r>
            <a:endParaRPr lang="ru-RU" dirty="0"/>
          </a:p>
          <a:p>
            <a:r>
              <a:rPr lang="ru-RU" dirty="0" err="1"/>
              <a:t>полигрАфия</a:t>
            </a:r>
            <a:r>
              <a:rPr lang="ru-RU" dirty="0"/>
              <a:t> – </a:t>
            </a:r>
            <a:r>
              <a:rPr lang="ru-RU" dirty="0" err="1"/>
              <a:t>полиграфИя</a:t>
            </a:r>
            <a:endParaRPr lang="ru-RU" dirty="0"/>
          </a:p>
          <a:p>
            <a:r>
              <a:rPr lang="ru-RU" dirty="0" err="1"/>
              <a:t>прИбыл</a:t>
            </a:r>
            <a:r>
              <a:rPr lang="ru-RU" dirty="0"/>
              <a:t> – </a:t>
            </a:r>
            <a:r>
              <a:rPr lang="ru-RU" dirty="0" err="1"/>
              <a:t>прибЫл</a:t>
            </a:r>
            <a:endParaRPr lang="ru-RU" dirty="0"/>
          </a:p>
          <a:p>
            <a:r>
              <a:rPr lang="ru-RU" dirty="0" err="1"/>
              <a:t>премИровать</a:t>
            </a:r>
            <a:r>
              <a:rPr lang="ru-RU" dirty="0"/>
              <a:t> – </a:t>
            </a:r>
            <a:r>
              <a:rPr lang="ru-RU" dirty="0" err="1"/>
              <a:t>премировАть</a:t>
            </a:r>
            <a:endParaRPr lang="ru-RU" dirty="0"/>
          </a:p>
          <a:p>
            <a:r>
              <a:rPr lang="ru-RU" dirty="0" err="1"/>
              <a:t>принУдить</a:t>
            </a:r>
            <a:r>
              <a:rPr lang="ru-RU" dirty="0"/>
              <a:t> – </a:t>
            </a:r>
            <a:r>
              <a:rPr lang="ru-RU" dirty="0" err="1"/>
              <a:t>принудИть</a:t>
            </a:r>
            <a:endParaRPr lang="ru-RU" dirty="0"/>
          </a:p>
          <a:p>
            <a:r>
              <a:rPr lang="ru-RU" dirty="0" err="1"/>
              <a:t>слИвовый</a:t>
            </a:r>
            <a:r>
              <a:rPr lang="ru-RU" dirty="0"/>
              <a:t> – </a:t>
            </a:r>
            <a:r>
              <a:rPr lang="ru-RU" dirty="0" err="1"/>
              <a:t>сливОвый</a:t>
            </a:r>
            <a:endParaRPr lang="ru-RU" dirty="0"/>
          </a:p>
          <a:p>
            <a:r>
              <a:rPr lang="ru-RU" dirty="0" err="1"/>
              <a:t>тУфля</a:t>
            </a:r>
            <a:r>
              <a:rPr lang="ru-RU" dirty="0"/>
              <a:t> – </a:t>
            </a:r>
            <a:r>
              <a:rPr lang="ru-RU" dirty="0" err="1"/>
              <a:t>туфлЯ</a:t>
            </a:r>
            <a:endParaRPr lang="ru-RU" dirty="0"/>
          </a:p>
          <a:p>
            <a:r>
              <a:rPr lang="ru-RU" dirty="0" err="1"/>
              <a:t>жАлюзи</a:t>
            </a:r>
            <a:r>
              <a:rPr lang="ru-RU" dirty="0"/>
              <a:t> – </a:t>
            </a:r>
            <a:r>
              <a:rPr lang="ru-RU" dirty="0" err="1"/>
              <a:t>жалюзИ</a:t>
            </a:r>
            <a:endParaRPr lang="ru-RU" dirty="0"/>
          </a:p>
          <a:p>
            <a:r>
              <a:rPr lang="ru-RU" dirty="0" err="1"/>
              <a:t>хАос</a:t>
            </a:r>
            <a:r>
              <a:rPr lang="ru-RU" dirty="0"/>
              <a:t> – </a:t>
            </a:r>
            <a:r>
              <a:rPr lang="ru-RU" dirty="0" err="1"/>
              <a:t>хаОс</a:t>
            </a:r>
            <a:endParaRPr lang="ru-RU" dirty="0"/>
          </a:p>
          <a:p>
            <a:r>
              <a:rPr lang="ru-RU" dirty="0" err="1"/>
              <a:t>бАловаться</a:t>
            </a:r>
            <a:r>
              <a:rPr lang="ru-RU" dirty="0"/>
              <a:t> – </a:t>
            </a:r>
            <a:r>
              <a:rPr lang="ru-RU" dirty="0" err="1"/>
              <a:t>баловАться</a:t>
            </a:r>
            <a:endParaRPr lang="ru-RU" dirty="0"/>
          </a:p>
          <a:p>
            <a:r>
              <a:rPr lang="ru-RU" dirty="0" err="1"/>
              <a:t>вероисповЕдание</a:t>
            </a:r>
            <a:r>
              <a:rPr lang="ru-RU" dirty="0"/>
              <a:t> – </a:t>
            </a:r>
            <a:r>
              <a:rPr lang="ru-RU" dirty="0" err="1"/>
              <a:t>вероисповедАние</a:t>
            </a:r>
            <a:endParaRPr lang="ru-RU" dirty="0"/>
          </a:p>
          <a:p>
            <a:r>
              <a:rPr lang="ru-RU" dirty="0" err="1"/>
              <a:t>врУчит</a:t>
            </a:r>
            <a:r>
              <a:rPr lang="ru-RU" dirty="0"/>
              <a:t> – </a:t>
            </a:r>
            <a:r>
              <a:rPr lang="ru-RU" dirty="0" err="1"/>
              <a:t>вручИт</a:t>
            </a:r>
            <a:endParaRPr lang="ru-RU" dirty="0"/>
          </a:p>
          <a:p>
            <a:r>
              <a:rPr lang="ru-RU" dirty="0" err="1"/>
              <a:t>грУшевый</a:t>
            </a:r>
            <a:r>
              <a:rPr lang="ru-RU" dirty="0"/>
              <a:t> – </a:t>
            </a:r>
            <a:r>
              <a:rPr lang="ru-RU" dirty="0" err="1"/>
              <a:t>грушЁвый</a:t>
            </a:r>
            <a:endParaRPr lang="ru-RU" dirty="0"/>
          </a:p>
          <a:p>
            <a:r>
              <a:rPr lang="ru-RU" dirty="0" err="1"/>
              <a:t>тОрты</a:t>
            </a:r>
            <a:r>
              <a:rPr lang="ru-RU" dirty="0"/>
              <a:t> – </a:t>
            </a:r>
            <a:r>
              <a:rPr lang="ru-RU" dirty="0" err="1"/>
              <a:t>тортЫ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002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/>
          <a:lstStyle/>
          <a:p>
            <a:r>
              <a:rPr lang="ru-RU" dirty="0"/>
              <a:t>конечно, Ильинична, рейс, яичница, купе, булочная, сердечник, теннис.</a:t>
            </a:r>
          </a:p>
          <a:p>
            <a:r>
              <a:rPr lang="ru-RU" dirty="0"/>
              <a:t>фанера, горчичник, прачечная, пюре, молочный, скворечник,</a:t>
            </a:r>
          </a:p>
          <a:p>
            <a:r>
              <a:rPr lang="ru-RU" dirty="0"/>
              <a:t>декан, артезианский, порядочный, супермен, сердечный, конгресс, крем, сонет,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44016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effectLst/>
              </a:rPr>
              <a:t/>
            </a:r>
            <a:br>
              <a:rPr lang="ru-RU" i="1" dirty="0" smtClean="0">
                <a:effectLst/>
              </a:rPr>
            </a:br>
            <a:r>
              <a:rPr lang="ru-RU" i="1" dirty="0">
                <a:effectLst/>
              </a:rPr>
              <a:t/>
            </a:r>
            <a:br>
              <a:rPr lang="ru-RU" i="1" dirty="0">
                <a:effectLst/>
              </a:rPr>
            </a:br>
            <a:r>
              <a:rPr lang="ru-RU" i="1" dirty="0" smtClean="0">
                <a:effectLst/>
              </a:rPr>
              <a:t/>
            </a:r>
            <a:br>
              <a:rPr lang="ru-RU" i="1" dirty="0" smtClean="0">
                <a:effectLst/>
              </a:rPr>
            </a:br>
            <a:r>
              <a:rPr lang="ru-RU" i="1" dirty="0" smtClean="0">
                <a:effectLst/>
              </a:rPr>
              <a:t>2 </a:t>
            </a:r>
            <a:r>
              <a:rPr lang="ru-RU" i="1" dirty="0">
                <a:effectLst/>
              </a:rPr>
              <a:t>задание</a:t>
            </a:r>
            <a:br>
              <a:rPr lang="ru-RU" i="1" dirty="0">
                <a:effectLst/>
              </a:rPr>
            </a:br>
            <a:r>
              <a:rPr lang="ru-RU" i="1" dirty="0" smtClean="0">
                <a:effectLst/>
              </a:rPr>
              <a:t>Орфоэпические нормы</a:t>
            </a:r>
            <a:br>
              <a:rPr lang="ru-RU" i="1" dirty="0" smtClean="0">
                <a:effectLst/>
              </a:rPr>
            </a:br>
            <a:r>
              <a:rPr lang="ru-RU" sz="3100" i="1" dirty="0" smtClean="0">
                <a:effectLst/>
              </a:rPr>
              <a:t>(произнесите правильно)</a:t>
            </a:r>
            <a:endParaRPr lang="ru-RU" sz="3100" i="1" dirty="0"/>
          </a:p>
        </p:txBody>
      </p:sp>
    </p:spTree>
    <p:extLst>
      <p:ext uri="{BB962C8B-B14F-4D97-AF65-F5344CB8AC3E}">
        <p14:creationId xmlns:p14="http://schemas.microsoft.com/office/powerpoint/2010/main" val="1890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/>
          <a:lstStyle/>
          <a:p>
            <a:r>
              <a:rPr lang="ru-RU" dirty="0"/>
              <a:t>пара </a:t>
            </a:r>
            <a:r>
              <a:rPr lang="ru-RU" i="1" dirty="0"/>
              <a:t>(чулки, сапоги, туфли, носки)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/>
              <a:t>несколько </a:t>
            </a:r>
            <a:r>
              <a:rPr lang="ru-RU" i="1" dirty="0"/>
              <a:t>(грузины, узбеки, армяне, болгары, цыгане)</a:t>
            </a:r>
            <a:r>
              <a:rPr lang="ru-RU" dirty="0"/>
              <a:t> </a:t>
            </a:r>
            <a:endParaRPr lang="ru-RU" dirty="0" smtClean="0"/>
          </a:p>
          <a:p>
            <a:r>
              <a:rPr lang="ru-RU" dirty="0"/>
              <a:t>восемь </a:t>
            </a:r>
            <a:r>
              <a:rPr lang="ru-RU" i="1" dirty="0"/>
              <a:t>(блюдца, полотенца, щупальца)</a:t>
            </a:r>
            <a:r>
              <a:rPr lang="ru-RU" dirty="0"/>
              <a:t>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656184"/>
          </a:xfrm>
        </p:spPr>
        <p:txBody>
          <a:bodyPr>
            <a:noAutofit/>
          </a:bodyPr>
          <a:lstStyle/>
          <a:p>
            <a:pPr algn="ctr"/>
            <a:r>
              <a:rPr lang="ru-RU" sz="3200" i="1" dirty="0">
                <a:effectLst/>
              </a:rPr>
              <a:t>3 задание</a:t>
            </a:r>
            <a:br>
              <a:rPr lang="ru-RU" sz="3200" i="1" dirty="0">
                <a:effectLst/>
              </a:rPr>
            </a:br>
            <a:r>
              <a:rPr lang="ru-RU" sz="3200" i="1" dirty="0" smtClean="0">
                <a:effectLst/>
              </a:rPr>
              <a:t>Словообразовательные нормы</a:t>
            </a:r>
            <a:r>
              <a:rPr lang="ru-RU" sz="3200" i="1" dirty="0">
                <a:effectLst/>
              </a:rPr>
              <a:t> (словоизменение)</a:t>
            </a:r>
            <a:br>
              <a:rPr lang="ru-RU" sz="3200" i="1" dirty="0">
                <a:effectLst/>
              </a:rPr>
            </a:br>
            <a:r>
              <a:rPr lang="ru-RU" sz="2800" i="1" u="sng" dirty="0">
                <a:effectLst/>
              </a:rPr>
              <a:t>Согласуйте слова</a:t>
            </a:r>
            <a:r>
              <a:rPr lang="ru-RU" sz="2800" i="1" dirty="0" smtClean="0">
                <a:effectLst/>
              </a:rPr>
              <a:t>: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93210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67511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Это ваша </a:t>
            </a:r>
            <a:r>
              <a:rPr lang="ru-RU" i="1" dirty="0"/>
              <a:t>(роспись или подпись)</a:t>
            </a:r>
            <a:r>
              <a:rPr lang="ru-RU" dirty="0"/>
              <a:t> на справке?</a:t>
            </a:r>
          </a:p>
          <a:p>
            <a:r>
              <a:rPr lang="ru-RU" dirty="0"/>
              <a:t>Я </a:t>
            </a:r>
            <a:r>
              <a:rPr lang="ru-RU" i="1" dirty="0"/>
              <a:t>(надеваю, одеваю)</a:t>
            </a:r>
            <a:r>
              <a:rPr lang="ru-RU" dirty="0"/>
              <a:t> шапку.</a:t>
            </a:r>
          </a:p>
          <a:p>
            <a:r>
              <a:rPr lang="ru-RU" dirty="0"/>
              <a:t>Я </a:t>
            </a:r>
            <a:r>
              <a:rPr lang="ru-RU" i="1" dirty="0"/>
              <a:t>(надела, одела)</a:t>
            </a:r>
            <a:r>
              <a:rPr lang="ru-RU" dirty="0"/>
              <a:t> пальто на Свету</a:t>
            </a:r>
            <a:r>
              <a:rPr lang="ru-RU" dirty="0" smtClean="0"/>
              <a:t>.</a:t>
            </a:r>
          </a:p>
          <a:p>
            <a:r>
              <a:rPr lang="ru-RU" i="1" dirty="0"/>
              <a:t>Книги брат обычно (...) на полку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Я </a:t>
            </a:r>
            <a:r>
              <a:rPr lang="ru-RU" i="1" dirty="0" smtClean="0"/>
              <a:t>помню, как </a:t>
            </a:r>
            <a:r>
              <a:rPr lang="ru-RU" i="1" dirty="0"/>
              <a:t>утром (...) ключи в сумку.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Все вещи нужно всегда (...) на место.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Больного нужно (...) в больницу.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Куда ты (...) мою тетрадь?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/>
              <a:t>Не (...) локти на стол</a:t>
            </a:r>
            <a:r>
              <a:rPr lang="ru-RU" i="1" dirty="0"/>
              <a:t/>
            </a:r>
            <a:br>
              <a:rPr lang="ru-RU" i="1" dirty="0"/>
            </a:br>
            <a:endParaRPr lang="ru-RU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8364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i="1" dirty="0" smtClean="0">
                <a:effectLst/>
              </a:rPr>
              <a:t>4 задание</a:t>
            </a:r>
            <a:br>
              <a:rPr lang="ru-RU" sz="4000" i="1" dirty="0" smtClean="0">
                <a:effectLst/>
              </a:rPr>
            </a:br>
            <a:r>
              <a:rPr lang="ru-RU" sz="4000" dirty="0">
                <a:effectLst/>
              </a:rPr>
              <a:t>Лексические нормы</a:t>
            </a:r>
            <a:br>
              <a:rPr lang="ru-RU" sz="4000" dirty="0">
                <a:effectLst/>
              </a:rPr>
            </a:br>
            <a:r>
              <a:rPr lang="ru-RU" sz="4000" dirty="0" smtClean="0">
                <a:effectLst/>
              </a:rPr>
              <a:t>(</a:t>
            </a:r>
            <a:r>
              <a:rPr lang="ru-RU" sz="3100" u="sng" dirty="0" smtClean="0">
                <a:effectLst/>
              </a:rPr>
              <a:t>Подберите </a:t>
            </a:r>
            <a:r>
              <a:rPr lang="ru-RU" sz="3100" u="sng" dirty="0">
                <a:effectLst/>
              </a:rPr>
              <a:t>нужное </a:t>
            </a:r>
            <a:r>
              <a:rPr lang="ru-RU" sz="3100" u="sng" dirty="0" smtClean="0">
                <a:effectLst/>
              </a:rPr>
              <a:t>слово</a:t>
            </a:r>
            <a:r>
              <a:rPr lang="ru-RU" sz="3100" dirty="0" smtClean="0">
                <a:effectLst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15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63144"/>
          </a:xfrm>
        </p:spPr>
        <p:txBody>
          <a:bodyPr/>
          <a:lstStyle/>
          <a:p>
            <a:r>
              <a:rPr lang="ru-RU" dirty="0"/>
              <a:t>Он полный невежа в вопросах искусства.</a:t>
            </a:r>
          </a:p>
          <a:p>
            <a:r>
              <a:rPr lang="ru-RU" dirty="0"/>
              <a:t>Коля является ведущим лидером нашей группы.</a:t>
            </a:r>
          </a:p>
          <a:p>
            <a:r>
              <a:rPr lang="ru-RU" dirty="0"/>
              <a:t>Беседа с детьми подошла к своему завершающему концу.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i="1" dirty="0">
                <a:effectLst/>
              </a:rPr>
              <a:t>5 задание</a:t>
            </a:r>
            <a:br>
              <a:rPr lang="ru-RU" i="1" dirty="0">
                <a:effectLst/>
              </a:rPr>
            </a:br>
            <a:r>
              <a:rPr lang="ru-RU" i="1" dirty="0">
                <a:effectLst/>
              </a:rPr>
              <a:t>Исправьте ошибку в предложении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39243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19fce79-9b6c-46ea-827f-b80865df0bfe">FEWJDCXMVWZU-214-802</_dlc_DocId>
    <_dlc_DocIdUrl xmlns="a19fce79-9b6c-46ea-827f-b80865df0bfe">
      <Url>http://www.eduportal44.ru/Pyschug/sol/_layouts/15/DocIdRedir.aspx?ID=FEWJDCXMVWZU-214-802</Url>
      <Description>FEWJDCXMVWZU-214-802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0D8985C763D4F4F92AD940F18099DA0" ma:contentTypeVersion="0" ma:contentTypeDescription="Создание документа." ma:contentTypeScope="" ma:versionID="32db4435110b5cfae789eeab306c7a2b">
  <xsd:schema xmlns:xsd="http://www.w3.org/2001/XMLSchema" xmlns:xs="http://www.w3.org/2001/XMLSchema" xmlns:p="http://schemas.microsoft.com/office/2006/metadata/properties" xmlns:ns2="a19fce79-9b6c-46ea-827f-b80865df0bfe" targetNamespace="http://schemas.microsoft.com/office/2006/metadata/properties" ma:root="true" ma:fieldsID="fa05fb1a6638181926cec0c3c463a927" ns2:_="">
    <xsd:import namespace="a19fce79-9b6c-46ea-827f-b80865df0bf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fce79-9b6c-46ea-827f-b80865df0bf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6CBD3E-FA86-4F5C-823A-E82D933D04B6}"/>
</file>

<file path=customXml/itemProps2.xml><?xml version="1.0" encoding="utf-8"?>
<ds:datastoreItem xmlns:ds="http://schemas.openxmlformats.org/officeDocument/2006/customXml" ds:itemID="{888DC270-4720-4042-901A-96EFD6346D3C}"/>
</file>

<file path=customXml/itemProps3.xml><?xml version="1.0" encoding="utf-8"?>
<ds:datastoreItem xmlns:ds="http://schemas.openxmlformats.org/officeDocument/2006/customXml" ds:itemID="{E3456D92-FFCB-4819-9580-374F1EAFDA31}"/>
</file>

<file path=customXml/itemProps4.xml><?xml version="1.0" encoding="utf-8"?>
<ds:datastoreItem xmlns:ds="http://schemas.openxmlformats.org/officeDocument/2006/customXml" ds:itemID="{4E1D28F3-1291-4E94-B4F4-0F69930E87F0}"/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87</TotalTime>
  <Words>201</Words>
  <Application>Microsoft Office PowerPoint</Application>
  <PresentationFormat>Экран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  МДОУ детский сад «Солнышко»      «Культура речи педагога»</vt:lpstr>
      <vt:lpstr>Компоненты профессиональной речи педагога. </vt:lpstr>
      <vt:lpstr>Требования к речи воспитателя ДОУ.</vt:lpstr>
      <vt:lpstr>1 задание Акцентологические нормы </vt:lpstr>
      <vt:lpstr>Презентация PowerPoint</vt:lpstr>
      <vt:lpstr>   2 задание Орфоэпические нормы (произнесите правильно)</vt:lpstr>
      <vt:lpstr>3 задание Словообразовательные нормы (словоизменение) Согласуйте слова:</vt:lpstr>
      <vt:lpstr>4 задание Лексические нормы (Подберите нужное слово)</vt:lpstr>
      <vt:lpstr>5 задание Исправьте ошибку в предложении</vt:lpstr>
      <vt:lpstr>скороговорки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МДОУ детский сад «Солнышко»      «Культура речи педагога»</dc:title>
  <dc:creator>Даниил</dc:creator>
  <cp:lastModifiedBy>Даниил</cp:lastModifiedBy>
  <cp:revision>9</cp:revision>
  <dcterms:created xsi:type="dcterms:W3CDTF">2022-01-30T11:23:12Z</dcterms:created>
  <dcterms:modified xsi:type="dcterms:W3CDTF">2022-01-30T13:01:32Z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ddf97906-e8a3-4b3c-8e2d-712276c7b3fa</vt:lpwstr>
  </property>
  <property fmtid="{D5CDD505-2E9C-101B-9397-08002B2CF9AE}" pid="3" name="ContentTypeId">
    <vt:lpwstr>0x010100C0D8985C763D4F4F92AD940F18099DA0</vt:lpwstr>
  </property>
</Properties>
</file>