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35.xml" ContentType="application/vnd.openxmlformats-officedocument.presentationml.slide+xml"/>
  <Override PartName="/ppt/slides/slide48.xml" ContentType="application/vnd.openxmlformats-officedocument.presentationml.slide+xml"/>
  <Override PartName="/ppt/slides/slide46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7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1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318" r:id="rId23"/>
    <p:sldId id="279" r:id="rId24"/>
    <p:sldId id="319" r:id="rId25"/>
    <p:sldId id="282" r:id="rId26"/>
    <p:sldId id="320" r:id="rId27"/>
    <p:sldId id="283" r:id="rId28"/>
    <p:sldId id="286" r:id="rId29"/>
    <p:sldId id="287" r:id="rId30"/>
    <p:sldId id="288" r:id="rId31"/>
    <p:sldId id="321" r:id="rId32"/>
    <p:sldId id="322" r:id="rId33"/>
    <p:sldId id="323" r:id="rId34"/>
    <p:sldId id="324" r:id="rId35"/>
    <p:sldId id="294" r:id="rId36"/>
    <p:sldId id="325" r:id="rId37"/>
    <p:sldId id="295" r:id="rId38"/>
    <p:sldId id="326" r:id="rId39"/>
    <p:sldId id="327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29" r:id="rId53"/>
    <p:sldId id="308" r:id="rId54"/>
    <p:sldId id="330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4D086-C41E-48D5-B8E4-5B66AEDFC04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3C053-D58B-4CBB-8737-6D748E64220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Школьный музей</a:t>
          </a:r>
          <a:endParaRPr lang="ru-RU" sz="1600" dirty="0">
            <a:solidFill>
              <a:schemeClr val="accent4">
                <a:lumMod val="50000"/>
              </a:schemeClr>
            </a:solidFill>
          </a:endParaRPr>
        </a:p>
      </dgm:t>
    </dgm:pt>
    <dgm:pt modelId="{40C87DDA-899C-4427-9AA6-38DEE256128C}" type="parTrans" cxnId="{1F059E56-4A2E-43F5-8D70-553B571C8495}">
      <dgm:prSet/>
      <dgm:spPr/>
      <dgm:t>
        <a:bodyPr/>
        <a:lstStyle/>
        <a:p>
          <a:endParaRPr lang="ru-RU"/>
        </a:p>
      </dgm:t>
    </dgm:pt>
    <dgm:pt modelId="{5CB4FFAE-9B55-4069-BEAC-2303AB7617DC}" type="sibTrans" cxnId="{1F059E56-4A2E-43F5-8D70-553B571C8495}">
      <dgm:prSet/>
      <dgm:spPr/>
      <dgm:t>
        <a:bodyPr/>
        <a:lstStyle/>
        <a:p>
          <a:endParaRPr lang="ru-RU"/>
        </a:p>
      </dgm:t>
    </dgm:pt>
    <dgm:pt modelId="{B595F162-964C-4F32-9C9D-08F3667A5772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краеведы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42FAA7DB-81BB-4A92-BBA8-9BFCA8660A50}" type="parTrans" cxnId="{1B784B87-8254-43A9-99A9-ADCB41EE4825}">
      <dgm:prSet/>
      <dgm:spPr/>
      <dgm:t>
        <a:bodyPr/>
        <a:lstStyle/>
        <a:p>
          <a:endParaRPr lang="ru-RU"/>
        </a:p>
      </dgm:t>
    </dgm:pt>
    <dgm:pt modelId="{B2663CE3-0107-433E-859C-41EF985DEC2A}" type="sibTrans" cxnId="{1B784B87-8254-43A9-99A9-ADCB41EE4825}">
      <dgm:prSet/>
      <dgm:spPr/>
      <dgm:t>
        <a:bodyPr/>
        <a:lstStyle/>
        <a:p>
          <a:endParaRPr lang="ru-RU"/>
        </a:p>
      </dgm:t>
    </dgm:pt>
    <dgm:pt modelId="{20A94C68-9243-406D-8EB7-522E77144AE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Историко-культурный центр «</a:t>
          </a:r>
          <a:r>
            <a:rPr lang="ru-RU" dirty="0" err="1" smtClean="0">
              <a:solidFill>
                <a:schemeClr val="accent4">
                  <a:lumMod val="50000"/>
                </a:schemeClr>
              </a:solidFill>
            </a:rPr>
            <a:t>Пыщуганье</a:t>
          </a:r>
          <a:r>
            <a:rPr lang="ru-RU" dirty="0" smtClean="0"/>
            <a:t>»</a:t>
          </a:r>
          <a:endParaRPr lang="ru-RU" dirty="0"/>
        </a:p>
      </dgm:t>
    </dgm:pt>
    <dgm:pt modelId="{A2FF2A83-D77A-46E0-9741-3CBF86541B96}" type="parTrans" cxnId="{2E7D4177-3AF8-4AD9-A4BE-125D83067C3F}">
      <dgm:prSet/>
      <dgm:spPr/>
      <dgm:t>
        <a:bodyPr/>
        <a:lstStyle/>
        <a:p>
          <a:endParaRPr lang="ru-RU"/>
        </a:p>
      </dgm:t>
    </dgm:pt>
    <dgm:pt modelId="{681E925D-2D4B-40A9-BC09-72774E41C0BE}" type="sibTrans" cxnId="{2E7D4177-3AF8-4AD9-A4BE-125D83067C3F}">
      <dgm:prSet/>
      <dgm:spPr/>
      <dgm:t>
        <a:bodyPr/>
        <a:lstStyle/>
        <a:p>
          <a:endParaRPr lang="ru-RU"/>
        </a:p>
      </dgm:t>
    </dgm:pt>
    <dgm:pt modelId="{11EC68DF-66B8-457B-A31B-47210FC39A7E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Архив 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с. Пыщуг,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 г. Кострома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EFB2AAA2-48CB-4C2A-9427-4158CBB817B2}" type="parTrans" cxnId="{C774E26A-C12A-468C-AD90-42DC5A3E3851}">
      <dgm:prSet/>
      <dgm:spPr/>
      <dgm:t>
        <a:bodyPr/>
        <a:lstStyle/>
        <a:p>
          <a:endParaRPr lang="ru-RU"/>
        </a:p>
      </dgm:t>
    </dgm:pt>
    <dgm:pt modelId="{3BA8F69C-1544-401C-BA47-FC8CE9A27993}" type="sibTrans" cxnId="{C774E26A-C12A-468C-AD90-42DC5A3E3851}">
      <dgm:prSet/>
      <dgm:spPr/>
      <dgm:t>
        <a:bodyPr/>
        <a:lstStyle/>
        <a:p>
          <a:endParaRPr lang="ru-RU"/>
        </a:p>
      </dgm:t>
    </dgm:pt>
    <dgm:pt modelId="{CFBB8BD0-A70B-43FA-8F59-3E7653438451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Районная библиотека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39D1CA2A-AEF0-428B-BDBD-B6686885FDEC}" type="parTrans" cxnId="{6D5C581E-C331-4D52-9781-680C0B56795C}">
      <dgm:prSet/>
      <dgm:spPr/>
      <dgm:t>
        <a:bodyPr/>
        <a:lstStyle/>
        <a:p>
          <a:endParaRPr lang="ru-RU"/>
        </a:p>
      </dgm:t>
    </dgm:pt>
    <dgm:pt modelId="{8E1C65BF-8825-4B47-982B-0FACBE16A269}" type="sibTrans" cxnId="{6D5C581E-C331-4D52-9781-680C0B56795C}">
      <dgm:prSet/>
      <dgm:spPr/>
      <dgm:t>
        <a:bodyPr/>
        <a:lstStyle/>
        <a:p>
          <a:endParaRPr lang="ru-RU"/>
        </a:p>
      </dgm:t>
    </dgm:pt>
    <dgm:pt modelId="{483FB130-CE85-40D6-9E07-450DD44F12D1}">
      <dgm:prSet phldrT="[Текст]" custScaleX="104134" custScaleY="109842" custRadScaleRad="99330" custRadScaleInc="0"/>
      <dgm:spPr/>
      <dgm:t>
        <a:bodyPr/>
        <a:lstStyle/>
        <a:p>
          <a:endParaRPr lang="ru-RU" dirty="0"/>
        </a:p>
      </dgm:t>
    </dgm:pt>
    <dgm:pt modelId="{C18E4D69-2CC5-4CDC-9617-0F423E1A032B}" type="parTrans" cxnId="{6F185376-FB2F-4EE5-9325-68CF471CEFAD}">
      <dgm:prSet/>
      <dgm:spPr/>
      <dgm:t>
        <a:bodyPr/>
        <a:lstStyle/>
        <a:p>
          <a:endParaRPr lang="ru-RU"/>
        </a:p>
      </dgm:t>
    </dgm:pt>
    <dgm:pt modelId="{E6EA74A1-F293-4A23-97B3-0AB424772135}" type="sibTrans" cxnId="{6F185376-FB2F-4EE5-9325-68CF471CEFAD}">
      <dgm:prSet/>
      <dgm:spPr/>
      <dgm:t>
        <a:bodyPr/>
        <a:lstStyle/>
        <a:p>
          <a:endParaRPr lang="ru-RU"/>
        </a:p>
      </dgm:t>
    </dgm:pt>
    <dgm:pt modelId="{911ECFF1-9247-4842-91A3-4716893B34B7}">
      <dgm:prSet phldrT="[Текст]" custScaleX="104134" custScaleY="109842" custRadScaleRad="99330" custRadScaleInc="0"/>
      <dgm:spPr/>
      <dgm:t>
        <a:bodyPr/>
        <a:lstStyle/>
        <a:p>
          <a:endParaRPr lang="ru-RU" dirty="0"/>
        </a:p>
      </dgm:t>
    </dgm:pt>
    <dgm:pt modelId="{1346209D-BFED-4392-A080-F66E4DF0CA08}" type="parTrans" cxnId="{1FF2679B-DD84-4ED7-A622-DD6A3ADA5C6A}">
      <dgm:prSet/>
      <dgm:spPr/>
      <dgm:t>
        <a:bodyPr/>
        <a:lstStyle/>
        <a:p>
          <a:endParaRPr lang="ru-RU"/>
        </a:p>
      </dgm:t>
    </dgm:pt>
    <dgm:pt modelId="{5FBD5D93-DB61-40A6-AC92-2732AB1A0995}" type="sibTrans" cxnId="{1FF2679B-DD84-4ED7-A622-DD6A3ADA5C6A}">
      <dgm:prSet/>
      <dgm:spPr/>
      <dgm:t>
        <a:bodyPr/>
        <a:lstStyle/>
        <a:p>
          <a:endParaRPr lang="ru-RU"/>
        </a:p>
      </dgm:t>
    </dgm:pt>
    <dgm:pt modelId="{340863AD-E85F-46C3-9A98-4F2B8139EBD2}">
      <dgm:prSet custScaleX="121021" custScaleY="126648" custRadScaleRad="102949" custRadScaleInc="-44381"/>
      <dgm:spPr/>
      <dgm:t>
        <a:bodyPr/>
        <a:lstStyle/>
        <a:p>
          <a:endParaRPr lang="ru-RU" dirty="0"/>
        </a:p>
      </dgm:t>
    </dgm:pt>
    <dgm:pt modelId="{4D6904FB-B3F6-4444-99C4-53F4B70AFE80}" type="parTrans" cxnId="{063811EE-882D-4F52-839A-4B24ADFDFD7C}">
      <dgm:prSet custLinFactNeighborX="-31957" custLinFactNeighborY="-3702"/>
      <dgm:spPr/>
      <dgm:t>
        <a:bodyPr/>
        <a:lstStyle/>
        <a:p>
          <a:endParaRPr lang="ru-RU"/>
        </a:p>
      </dgm:t>
    </dgm:pt>
    <dgm:pt modelId="{144E2C13-2314-4FC7-BDC0-0DB4CDEFB593}" type="sibTrans" cxnId="{063811EE-882D-4F52-839A-4B24ADFDFD7C}">
      <dgm:prSet/>
      <dgm:spPr/>
      <dgm:t>
        <a:bodyPr/>
        <a:lstStyle/>
        <a:p>
          <a:endParaRPr lang="ru-RU"/>
        </a:p>
      </dgm:t>
    </dgm:pt>
    <dgm:pt modelId="{76DC8EC4-1C5D-4482-B872-2921E521F829}">
      <dgm:prSet custScaleX="121021" custScaleY="126648" custRadScaleRad="102949" custRadScaleInc="-44381"/>
      <dgm:spPr/>
      <dgm:t>
        <a:bodyPr/>
        <a:lstStyle/>
        <a:p>
          <a:endParaRPr lang="ru-RU" dirty="0"/>
        </a:p>
      </dgm:t>
    </dgm:pt>
    <dgm:pt modelId="{16475732-8CA8-4B95-852A-326A11FD1C76}" type="parTrans" cxnId="{36CD9452-5A62-4270-9D20-180B9E6C73FC}">
      <dgm:prSet custLinFactNeighborX="-31957" custLinFactNeighborY="-3702"/>
      <dgm:spPr/>
      <dgm:t>
        <a:bodyPr/>
        <a:lstStyle/>
        <a:p>
          <a:endParaRPr lang="ru-RU"/>
        </a:p>
      </dgm:t>
    </dgm:pt>
    <dgm:pt modelId="{14569575-788E-4BF2-8F93-7256B0EE33EE}" type="sibTrans" cxnId="{36CD9452-5A62-4270-9D20-180B9E6C73FC}">
      <dgm:prSet/>
      <dgm:spPr/>
      <dgm:t>
        <a:bodyPr/>
        <a:lstStyle/>
        <a:p>
          <a:endParaRPr lang="ru-RU"/>
        </a:p>
      </dgm:t>
    </dgm:pt>
    <dgm:pt modelId="{18DE2B41-3F06-427A-8CA7-EA47F6001608}">
      <dgm:prSet custScaleX="121021" custScaleY="126648" custRadScaleRad="102949" custRadScaleInc="-44381"/>
      <dgm:spPr/>
      <dgm:t>
        <a:bodyPr/>
        <a:lstStyle/>
        <a:p>
          <a:endParaRPr lang="ru-RU" dirty="0"/>
        </a:p>
      </dgm:t>
    </dgm:pt>
    <dgm:pt modelId="{048EE537-C77E-4B79-81B8-C06AAA7487C5}" type="parTrans" cxnId="{0CCF3D87-9F55-4AF4-828B-452F30668B91}">
      <dgm:prSet custScaleX="219939" custLinFactY="-54823" custLinFactNeighborX="-86185" custLinFactNeighborY="-100000"/>
      <dgm:spPr/>
      <dgm:t>
        <a:bodyPr/>
        <a:lstStyle/>
        <a:p>
          <a:endParaRPr lang="ru-RU"/>
        </a:p>
      </dgm:t>
    </dgm:pt>
    <dgm:pt modelId="{ADDC7FCC-EE41-4FDC-93DF-6998319D7A6F}" type="sibTrans" cxnId="{0CCF3D87-9F55-4AF4-828B-452F30668B91}">
      <dgm:prSet/>
      <dgm:spPr/>
      <dgm:t>
        <a:bodyPr/>
        <a:lstStyle/>
        <a:p>
          <a:endParaRPr lang="ru-RU"/>
        </a:p>
      </dgm:t>
    </dgm:pt>
    <dgm:pt modelId="{39177474-08BC-49E1-BDBA-43F08A44CD42}">
      <dgm:prSet custScaleX="121021" custScaleY="126648" custRadScaleRad="102949" custRadScaleInc="-44381"/>
      <dgm:spPr/>
      <dgm:t>
        <a:bodyPr/>
        <a:lstStyle/>
        <a:p>
          <a:endParaRPr lang="ru-RU" dirty="0"/>
        </a:p>
      </dgm:t>
    </dgm:pt>
    <dgm:pt modelId="{9EA25C8E-39AD-4F47-9265-83B0B6476A36}" type="parTrans" cxnId="{B2A09C41-4EA5-48D0-AF24-A4BB5C4BCA2B}">
      <dgm:prSet custScaleX="219939" custLinFactY="-54823" custLinFactNeighborX="-86185" custLinFactNeighborY="-100000"/>
      <dgm:spPr/>
      <dgm:t>
        <a:bodyPr/>
        <a:lstStyle/>
        <a:p>
          <a:endParaRPr lang="ru-RU"/>
        </a:p>
      </dgm:t>
    </dgm:pt>
    <dgm:pt modelId="{4783B392-229D-4C9C-94B9-4C85CFCD1831}" type="sibTrans" cxnId="{B2A09C41-4EA5-48D0-AF24-A4BB5C4BCA2B}">
      <dgm:prSet/>
      <dgm:spPr/>
      <dgm:t>
        <a:bodyPr/>
        <a:lstStyle/>
        <a:p>
          <a:endParaRPr lang="ru-RU"/>
        </a:p>
      </dgm:t>
    </dgm:pt>
    <dgm:pt modelId="{E1DFC9EB-9715-4FBF-B357-69A3505174F6}" type="pres">
      <dgm:prSet presAssocID="{CCC4D086-C41E-48D5-B8E4-5B66AEDFC0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4612D-5770-4C99-A6F2-1CE9487980A8}" type="pres">
      <dgm:prSet presAssocID="{C2B3C053-D58B-4CBB-8737-6D748E642207}" presName="centerShape" presStyleLbl="node0" presStyleIdx="0" presStyleCnt="1" custScaleX="144145" custScaleY="155224"/>
      <dgm:spPr/>
      <dgm:t>
        <a:bodyPr/>
        <a:lstStyle/>
        <a:p>
          <a:endParaRPr lang="ru-RU"/>
        </a:p>
      </dgm:t>
    </dgm:pt>
    <dgm:pt modelId="{FFC891CA-C5B4-4B59-B704-57DB668DAA3F}" type="pres">
      <dgm:prSet presAssocID="{42FAA7DB-81BB-4A92-BBA8-9BFCA8660A5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C70C9D7-CE1F-4878-BFC0-5402E1C7FA59}" type="pres">
      <dgm:prSet presAssocID="{42FAA7DB-81BB-4A92-BBA8-9BFCA8660A5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FA74637-E599-447E-80CA-A4E36A52700A}" type="pres">
      <dgm:prSet presAssocID="{B595F162-964C-4F32-9C9D-08F3667A5772}" presName="node" presStyleLbl="node1" presStyleIdx="0" presStyleCnt="4" custScaleX="104134" custScaleY="109842" custRadScaleRad="9933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5C212-4B38-4D80-975A-7EE9641DFAE1}" type="pres">
      <dgm:prSet presAssocID="{A2FF2A83-D77A-46E0-9741-3CBF86541B96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C4BA0E6-C43E-4987-898C-E664F27E99D7}" type="pres">
      <dgm:prSet presAssocID="{A2FF2A83-D77A-46E0-9741-3CBF86541B9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D96B501-0C3C-4B92-8C59-E10102F5C09D}" type="pres">
      <dgm:prSet presAssocID="{20A94C68-9243-406D-8EB7-522E77144AE3}" presName="node" presStyleLbl="node1" presStyleIdx="1" presStyleCnt="4" custScaleX="118277" custScaleY="122939" custRadScaleRad="103840" custRadScaleInc="4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D2D8-7EE1-41FD-98E0-9334E3086053}" type="pres">
      <dgm:prSet presAssocID="{EFB2AAA2-48CB-4C2A-9427-4158CBB817B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4C773AF-B79C-4A1B-916E-16525F10EFB4}" type="pres">
      <dgm:prSet presAssocID="{EFB2AAA2-48CB-4C2A-9427-4158CBB817B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A6A8E7E-796E-4C62-B4A8-52F817877D8C}" type="pres">
      <dgm:prSet presAssocID="{11EC68DF-66B8-457B-A31B-47210FC39A7E}" presName="node" presStyleLbl="node1" presStyleIdx="2" presStyleCnt="4" custScaleX="109481" custScaleY="115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642FA-FC0B-44EA-BF4B-0786680190F7}" type="pres">
      <dgm:prSet presAssocID="{39D1CA2A-AEF0-428B-BDBD-B6686885FDEC}" presName="parTrans" presStyleLbl="sibTrans2D1" presStyleIdx="3" presStyleCnt="4" custScaleX="214864" custLinFactNeighborX="-29822" custLinFactNeighborY="-13106"/>
      <dgm:spPr/>
      <dgm:t>
        <a:bodyPr/>
        <a:lstStyle/>
        <a:p>
          <a:endParaRPr lang="ru-RU"/>
        </a:p>
      </dgm:t>
    </dgm:pt>
    <dgm:pt modelId="{570A0F6C-26B1-4AF5-BB4E-CF4EB583A729}" type="pres">
      <dgm:prSet presAssocID="{39D1CA2A-AEF0-428B-BDBD-B6686885FDE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F40A936-2D6B-40DA-9A8A-75DE939FD24B}" type="pres">
      <dgm:prSet presAssocID="{CFBB8BD0-A70B-43FA-8F59-3E7653438451}" presName="node" presStyleLbl="node1" presStyleIdx="3" presStyleCnt="4" custScaleX="121021" custScaleY="126648" custRadScaleRad="102949" custRadScaleInc="-44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91121-47D4-4E31-8ADA-EAD1F6DE86E0}" type="presOf" srcId="{EFB2AAA2-48CB-4C2A-9427-4158CBB817B2}" destId="{14C773AF-B79C-4A1B-916E-16525F10EFB4}" srcOrd="1" destOrd="0" presId="urn:microsoft.com/office/officeart/2005/8/layout/radial5"/>
    <dgm:cxn modelId="{B2A09C41-4EA5-48D0-AF24-A4BB5C4BCA2B}" srcId="{CCC4D086-C41E-48D5-B8E4-5B66AEDFC043}" destId="{39177474-08BC-49E1-BDBA-43F08A44CD42}" srcOrd="6" destOrd="0" parTransId="{9EA25C8E-39AD-4F47-9265-83B0B6476A36}" sibTransId="{4783B392-229D-4C9C-94B9-4C85CFCD1831}"/>
    <dgm:cxn modelId="{36CD9452-5A62-4270-9D20-180B9E6C73FC}" srcId="{CCC4D086-C41E-48D5-B8E4-5B66AEDFC043}" destId="{76DC8EC4-1C5D-4482-B872-2921E521F829}" srcOrd="4" destOrd="0" parTransId="{16475732-8CA8-4B95-852A-326A11FD1C76}" sibTransId="{14569575-788E-4BF2-8F93-7256B0EE33EE}"/>
    <dgm:cxn modelId="{E7BB253F-55FD-4F5A-85AA-BD9117A977F4}" type="presOf" srcId="{42FAA7DB-81BB-4A92-BBA8-9BFCA8660A50}" destId="{EC70C9D7-CE1F-4878-BFC0-5402E1C7FA59}" srcOrd="1" destOrd="0" presId="urn:microsoft.com/office/officeart/2005/8/layout/radial5"/>
    <dgm:cxn modelId="{9E077593-FE44-4041-B9C7-70F019591FEC}" type="presOf" srcId="{CFBB8BD0-A70B-43FA-8F59-3E7653438451}" destId="{9F40A936-2D6B-40DA-9A8A-75DE939FD24B}" srcOrd="0" destOrd="0" presId="urn:microsoft.com/office/officeart/2005/8/layout/radial5"/>
    <dgm:cxn modelId="{81C45224-1AA7-4EC2-B60A-D281E541CF10}" type="presOf" srcId="{39D1CA2A-AEF0-428B-BDBD-B6686885FDEC}" destId="{570A0F6C-26B1-4AF5-BB4E-CF4EB583A729}" srcOrd="1" destOrd="0" presId="urn:microsoft.com/office/officeart/2005/8/layout/radial5"/>
    <dgm:cxn modelId="{919943B3-C4FE-4676-94D4-C9B475D3A51F}" type="presOf" srcId="{11EC68DF-66B8-457B-A31B-47210FC39A7E}" destId="{8A6A8E7E-796E-4C62-B4A8-52F817877D8C}" srcOrd="0" destOrd="0" presId="urn:microsoft.com/office/officeart/2005/8/layout/radial5"/>
    <dgm:cxn modelId="{661E510C-85D2-4131-ACF4-E9EFDB7A9034}" type="presOf" srcId="{20A94C68-9243-406D-8EB7-522E77144AE3}" destId="{FD96B501-0C3C-4B92-8C59-E10102F5C09D}" srcOrd="0" destOrd="0" presId="urn:microsoft.com/office/officeart/2005/8/layout/radial5"/>
    <dgm:cxn modelId="{0CCF3D87-9F55-4AF4-828B-452F30668B91}" srcId="{CCC4D086-C41E-48D5-B8E4-5B66AEDFC043}" destId="{18DE2B41-3F06-427A-8CA7-EA47F6001608}" srcOrd="5" destOrd="0" parTransId="{048EE537-C77E-4B79-81B8-C06AAA7487C5}" sibTransId="{ADDC7FCC-EE41-4FDC-93DF-6998319D7A6F}"/>
    <dgm:cxn modelId="{1F059E56-4A2E-43F5-8D70-553B571C8495}" srcId="{CCC4D086-C41E-48D5-B8E4-5B66AEDFC043}" destId="{C2B3C053-D58B-4CBB-8737-6D748E642207}" srcOrd="0" destOrd="0" parTransId="{40C87DDA-899C-4427-9AA6-38DEE256128C}" sibTransId="{5CB4FFAE-9B55-4069-BEAC-2303AB7617DC}"/>
    <dgm:cxn modelId="{DB29DD9E-02D0-4F84-9E1C-5DCA9A2A998B}" type="presOf" srcId="{B595F162-964C-4F32-9C9D-08F3667A5772}" destId="{3FA74637-E599-447E-80CA-A4E36A52700A}" srcOrd="0" destOrd="0" presId="urn:microsoft.com/office/officeart/2005/8/layout/radial5"/>
    <dgm:cxn modelId="{6F185376-FB2F-4EE5-9325-68CF471CEFAD}" srcId="{CCC4D086-C41E-48D5-B8E4-5B66AEDFC043}" destId="{483FB130-CE85-40D6-9E07-450DD44F12D1}" srcOrd="1" destOrd="0" parTransId="{C18E4D69-2CC5-4CDC-9617-0F423E1A032B}" sibTransId="{E6EA74A1-F293-4A23-97B3-0AB424772135}"/>
    <dgm:cxn modelId="{F68B1BC6-C274-48E4-85D7-AB1140D113B6}" type="presOf" srcId="{A2FF2A83-D77A-46E0-9741-3CBF86541B96}" destId="{EC4BA0E6-C43E-4987-898C-E664F27E99D7}" srcOrd="1" destOrd="0" presId="urn:microsoft.com/office/officeart/2005/8/layout/radial5"/>
    <dgm:cxn modelId="{5C79A228-2661-495D-A1DD-E52A41ADC786}" type="presOf" srcId="{A2FF2A83-D77A-46E0-9741-3CBF86541B96}" destId="{0A05C212-4B38-4D80-975A-7EE9641DFAE1}" srcOrd="0" destOrd="0" presId="urn:microsoft.com/office/officeart/2005/8/layout/radial5"/>
    <dgm:cxn modelId="{1FF2679B-DD84-4ED7-A622-DD6A3ADA5C6A}" srcId="{CCC4D086-C41E-48D5-B8E4-5B66AEDFC043}" destId="{911ECFF1-9247-4842-91A3-4716893B34B7}" srcOrd="2" destOrd="0" parTransId="{1346209D-BFED-4392-A080-F66E4DF0CA08}" sibTransId="{5FBD5D93-DB61-40A6-AC92-2732AB1A0995}"/>
    <dgm:cxn modelId="{E2CF9510-6C8E-4284-A316-29B69E387A77}" type="presOf" srcId="{39D1CA2A-AEF0-428B-BDBD-B6686885FDEC}" destId="{FC8642FA-FC0B-44EA-BF4B-0786680190F7}" srcOrd="0" destOrd="0" presId="urn:microsoft.com/office/officeart/2005/8/layout/radial5"/>
    <dgm:cxn modelId="{0B08D553-C9E7-4740-8B81-07B36E622B12}" type="presOf" srcId="{C2B3C053-D58B-4CBB-8737-6D748E642207}" destId="{0774612D-5770-4C99-A6F2-1CE9487980A8}" srcOrd="0" destOrd="0" presId="urn:microsoft.com/office/officeart/2005/8/layout/radial5"/>
    <dgm:cxn modelId="{C774E26A-C12A-468C-AD90-42DC5A3E3851}" srcId="{C2B3C053-D58B-4CBB-8737-6D748E642207}" destId="{11EC68DF-66B8-457B-A31B-47210FC39A7E}" srcOrd="2" destOrd="0" parTransId="{EFB2AAA2-48CB-4C2A-9427-4158CBB817B2}" sibTransId="{3BA8F69C-1544-401C-BA47-FC8CE9A27993}"/>
    <dgm:cxn modelId="{1B784B87-8254-43A9-99A9-ADCB41EE4825}" srcId="{C2B3C053-D58B-4CBB-8737-6D748E642207}" destId="{B595F162-964C-4F32-9C9D-08F3667A5772}" srcOrd="0" destOrd="0" parTransId="{42FAA7DB-81BB-4A92-BBA8-9BFCA8660A50}" sibTransId="{B2663CE3-0107-433E-859C-41EF985DEC2A}"/>
    <dgm:cxn modelId="{2E7D4177-3AF8-4AD9-A4BE-125D83067C3F}" srcId="{C2B3C053-D58B-4CBB-8737-6D748E642207}" destId="{20A94C68-9243-406D-8EB7-522E77144AE3}" srcOrd="1" destOrd="0" parTransId="{A2FF2A83-D77A-46E0-9741-3CBF86541B96}" sibTransId="{681E925D-2D4B-40A9-BC09-72774E41C0BE}"/>
    <dgm:cxn modelId="{063811EE-882D-4F52-839A-4B24ADFDFD7C}" srcId="{CCC4D086-C41E-48D5-B8E4-5B66AEDFC043}" destId="{340863AD-E85F-46C3-9A98-4F2B8139EBD2}" srcOrd="3" destOrd="0" parTransId="{4D6904FB-B3F6-4444-99C4-53F4B70AFE80}" sibTransId="{144E2C13-2314-4FC7-BDC0-0DB4CDEFB593}"/>
    <dgm:cxn modelId="{6D5C581E-C331-4D52-9781-680C0B56795C}" srcId="{C2B3C053-D58B-4CBB-8737-6D748E642207}" destId="{CFBB8BD0-A70B-43FA-8F59-3E7653438451}" srcOrd="3" destOrd="0" parTransId="{39D1CA2A-AEF0-428B-BDBD-B6686885FDEC}" sibTransId="{8E1C65BF-8825-4B47-982B-0FACBE16A269}"/>
    <dgm:cxn modelId="{6D04A1E3-BF74-4244-8F99-48B6848A96D1}" type="presOf" srcId="{42FAA7DB-81BB-4A92-BBA8-9BFCA8660A50}" destId="{FFC891CA-C5B4-4B59-B704-57DB668DAA3F}" srcOrd="0" destOrd="0" presId="urn:microsoft.com/office/officeart/2005/8/layout/radial5"/>
    <dgm:cxn modelId="{566E618A-B895-4CA1-97E9-973C4F68E2A4}" type="presOf" srcId="{EFB2AAA2-48CB-4C2A-9427-4158CBB817B2}" destId="{7ACAD2D8-7EE1-41FD-98E0-9334E3086053}" srcOrd="0" destOrd="0" presId="urn:microsoft.com/office/officeart/2005/8/layout/radial5"/>
    <dgm:cxn modelId="{61CEDA2B-27AD-4A8D-BCE0-52AB751C9C11}" type="presOf" srcId="{CCC4D086-C41E-48D5-B8E4-5B66AEDFC043}" destId="{E1DFC9EB-9715-4FBF-B357-69A3505174F6}" srcOrd="0" destOrd="0" presId="urn:microsoft.com/office/officeart/2005/8/layout/radial5"/>
    <dgm:cxn modelId="{FAA15750-0C92-43DB-B15A-19B44DC1250C}" type="presParOf" srcId="{E1DFC9EB-9715-4FBF-B357-69A3505174F6}" destId="{0774612D-5770-4C99-A6F2-1CE9487980A8}" srcOrd="0" destOrd="0" presId="urn:microsoft.com/office/officeart/2005/8/layout/radial5"/>
    <dgm:cxn modelId="{F3EEBCC1-5BF1-4382-8C41-D4B1266EE237}" type="presParOf" srcId="{E1DFC9EB-9715-4FBF-B357-69A3505174F6}" destId="{FFC891CA-C5B4-4B59-B704-57DB668DAA3F}" srcOrd="1" destOrd="0" presId="urn:microsoft.com/office/officeart/2005/8/layout/radial5"/>
    <dgm:cxn modelId="{F2CBF0D1-B0BA-4B39-AAC4-6961A86D9BDB}" type="presParOf" srcId="{FFC891CA-C5B4-4B59-B704-57DB668DAA3F}" destId="{EC70C9D7-CE1F-4878-BFC0-5402E1C7FA59}" srcOrd="0" destOrd="0" presId="urn:microsoft.com/office/officeart/2005/8/layout/radial5"/>
    <dgm:cxn modelId="{CF32F338-D20F-40CE-9E26-52FC35948114}" type="presParOf" srcId="{E1DFC9EB-9715-4FBF-B357-69A3505174F6}" destId="{3FA74637-E599-447E-80CA-A4E36A52700A}" srcOrd="2" destOrd="0" presId="urn:microsoft.com/office/officeart/2005/8/layout/radial5"/>
    <dgm:cxn modelId="{01D44E57-D647-4295-B600-C8895C8A6C00}" type="presParOf" srcId="{E1DFC9EB-9715-4FBF-B357-69A3505174F6}" destId="{0A05C212-4B38-4D80-975A-7EE9641DFAE1}" srcOrd="3" destOrd="0" presId="urn:microsoft.com/office/officeart/2005/8/layout/radial5"/>
    <dgm:cxn modelId="{062F2863-6592-4F65-8A74-6ADC94319AC3}" type="presParOf" srcId="{0A05C212-4B38-4D80-975A-7EE9641DFAE1}" destId="{EC4BA0E6-C43E-4987-898C-E664F27E99D7}" srcOrd="0" destOrd="0" presId="urn:microsoft.com/office/officeart/2005/8/layout/radial5"/>
    <dgm:cxn modelId="{95AF61C1-B580-42FB-980E-A4ACECBF6F57}" type="presParOf" srcId="{E1DFC9EB-9715-4FBF-B357-69A3505174F6}" destId="{FD96B501-0C3C-4B92-8C59-E10102F5C09D}" srcOrd="4" destOrd="0" presId="urn:microsoft.com/office/officeart/2005/8/layout/radial5"/>
    <dgm:cxn modelId="{9E905D55-8E92-4923-89AA-22968C8DAC7C}" type="presParOf" srcId="{E1DFC9EB-9715-4FBF-B357-69A3505174F6}" destId="{7ACAD2D8-7EE1-41FD-98E0-9334E3086053}" srcOrd="5" destOrd="0" presId="urn:microsoft.com/office/officeart/2005/8/layout/radial5"/>
    <dgm:cxn modelId="{23DCF5C7-360A-43E9-A6AE-DE1000A69E0F}" type="presParOf" srcId="{7ACAD2D8-7EE1-41FD-98E0-9334E3086053}" destId="{14C773AF-B79C-4A1B-916E-16525F10EFB4}" srcOrd="0" destOrd="0" presId="urn:microsoft.com/office/officeart/2005/8/layout/radial5"/>
    <dgm:cxn modelId="{995F76F5-5706-4D00-9777-0EEC76C9E536}" type="presParOf" srcId="{E1DFC9EB-9715-4FBF-B357-69A3505174F6}" destId="{8A6A8E7E-796E-4C62-B4A8-52F817877D8C}" srcOrd="6" destOrd="0" presId="urn:microsoft.com/office/officeart/2005/8/layout/radial5"/>
    <dgm:cxn modelId="{F518381B-12DA-4B96-AAAE-732C5EF7CD41}" type="presParOf" srcId="{E1DFC9EB-9715-4FBF-B357-69A3505174F6}" destId="{FC8642FA-FC0B-44EA-BF4B-0786680190F7}" srcOrd="7" destOrd="0" presId="urn:microsoft.com/office/officeart/2005/8/layout/radial5"/>
    <dgm:cxn modelId="{0142DF1E-4BC5-41E7-924F-B9195C87897B}" type="presParOf" srcId="{FC8642FA-FC0B-44EA-BF4B-0786680190F7}" destId="{570A0F6C-26B1-4AF5-BB4E-CF4EB583A729}" srcOrd="0" destOrd="0" presId="urn:microsoft.com/office/officeart/2005/8/layout/radial5"/>
    <dgm:cxn modelId="{8F55B71C-98AC-43CA-8BE8-96D4E4C45E56}" type="presParOf" srcId="{E1DFC9EB-9715-4FBF-B357-69A3505174F6}" destId="{9F40A936-2D6B-40DA-9A8A-75DE939FD24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4612D-5770-4C99-A6F2-1CE9487980A8}">
      <dsp:nvSpPr>
        <dsp:cNvPr id="0" name=""/>
        <dsp:cNvSpPr/>
      </dsp:nvSpPr>
      <dsp:spPr>
        <a:xfrm>
          <a:off x="3318109" y="1756884"/>
          <a:ext cx="1612456" cy="1736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</a:rPr>
            <a:t>Школьный музей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554248" y="2011172"/>
        <a:ext cx="1140178" cy="1227813"/>
      </dsp:txXfrm>
    </dsp:sp>
    <dsp:sp modelId="{FFC891CA-C5B4-4B59-B704-57DB668DAA3F}">
      <dsp:nvSpPr>
        <dsp:cNvPr id="0" name=""/>
        <dsp:cNvSpPr/>
      </dsp:nvSpPr>
      <dsp:spPr>
        <a:xfrm rot="16200000">
          <a:off x="4044537" y="1374474"/>
          <a:ext cx="159601" cy="47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68477" y="1492958"/>
        <a:ext cx="111721" cy="283631"/>
      </dsp:txXfrm>
    </dsp:sp>
    <dsp:sp modelId="{3FA74637-E599-447E-80CA-A4E36A52700A}">
      <dsp:nvSpPr>
        <dsp:cNvPr id="0" name=""/>
        <dsp:cNvSpPr/>
      </dsp:nvSpPr>
      <dsp:spPr>
        <a:xfrm>
          <a:off x="3400423" y="-71440"/>
          <a:ext cx="1447829" cy="152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краеведы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612453" y="152212"/>
        <a:ext cx="1023769" cy="1079886"/>
      </dsp:txXfrm>
    </dsp:sp>
    <dsp:sp modelId="{0A05C212-4B38-4D80-975A-7EE9641DFAE1}">
      <dsp:nvSpPr>
        <dsp:cNvPr id="0" name=""/>
        <dsp:cNvSpPr/>
      </dsp:nvSpPr>
      <dsp:spPr>
        <a:xfrm rot="1270458">
          <a:off x="4954296" y="2749307"/>
          <a:ext cx="201859" cy="47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956340" y="2832914"/>
        <a:ext cx="141301" cy="283631"/>
      </dsp:txXfrm>
    </dsp:sp>
    <dsp:sp modelId="{FD96B501-0C3C-4B92-8C59-E10102F5C09D}">
      <dsp:nvSpPr>
        <dsp:cNvPr id="0" name=""/>
        <dsp:cNvSpPr/>
      </dsp:nvSpPr>
      <dsp:spPr>
        <a:xfrm>
          <a:off x="5186366" y="2500321"/>
          <a:ext cx="1644467" cy="1709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Историко-культурный центр «</a:t>
          </a:r>
          <a:r>
            <a:rPr lang="ru-RU" sz="1400" kern="1200" dirty="0" err="1" smtClean="0">
              <a:solidFill>
                <a:schemeClr val="accent4">
                  <a:lumMod val="50000"/>
                </a:schemeClr>
              </a:solidFill>
            </a:rPr>
            <a:t>Пыщуганье</a:t>
          </a:r>
          <a:r>
            <a:rPr lang="ru-RU" sz="1400" kern="1200" dirty="0" smtClean="0"/>
            <a:t>»</a:t>
          </a:r>
          <a:endParaRPr lang="ru-RU" sz="1400" kern="1200" dirty="0"/>
        </a:p>
      </dsp:txBody>
      <dsp:txXfrm>
        <a:off x="5427193" y="2750640"/>
        <a:ext cx="1162813" cy="1208647"/>
      </dsp:txXfrm>
    </dsp:sp>
    <dsp:sp modelId="{7ACAD2D8-7EE1-41FD-98E0-9334E3086053}">
      <dsp:nvSpPr>
        <dsp:cNvPr id="0" name=""/>
        <dsp:cNvSpPr/>
      </dsp:nvSpPr>
      <dsp:spPr>
        <a:xfrm rot="5400000">
          <a:off x="4050689" y="3391704"/>
          <a:ext cx="147297" cy="47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72784" y="3464154"/>
        <a:ext cx="103108" cy="283631"/>
      </dsp:txXfrm>
    </dsp:sp>
    <dsp:sp modelId="{8A6A8E7E-796E-4C62-B4A8-52F817877D8C}">
      <dsp:nvSpPr>
        <dsp:cNvPr id="0" name=""/>
        <dsp:cNvSpPr/>
      </dsp:nvSpPr>
      <dsp:spPr>
        <a:xfrm>
          <a:off x="3363251" y="3771192"/>
          <a:ext cx="1522171" cy="1599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Архив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с. Пыщуг,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 г. Кострома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586168" y="4005462"/>
        <a:ext cx="1076337" cy="1131157"/>
      </dsp:txXfrm>
    </dsp:sp>
    <dsp:sp modelId="{FC8642FA-FC0B-44EA-BF4B-0786680190F7}">
      <dsp:nvSpPr>
        <dsp:cNvPr id="0" name=""/>
        <dsp:cNvSpPr/>
      </dsp:nvSpPr>
      <dsp:spPr>
        <a:xfrm rot="9601713">
          <a:off x="2952247" y="2661515"/>
          <a:ext cx="392836" cy="472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066554" y="2735933"/>
        <a:ext cx="274985" cy="283631"/>
      </dsp:txXfrm>
    </dsp:sp>
    <dsp:sp modelId="{9F40A936-2D6B-40DA-9A8A-75DE939FD24B}">
      <dsp:nvSpPr>
        <dsp:cNvPr id="0" name=""/>
        <dsp:cNvSpPr/>
      </dsp:nvSpPr>
      <dsp:spPr>
        <a:xfrm>
          <a:off x="1400155" y="2428900"/>
          <a:ext cx="1682618" cy="1760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</a:rPr>
            <a:t>Районная библиотека</a:t>
          </a:r>
          <a:endParaRPr lang="ru-RU" sz="1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646569" y="2686771"/>
        <a:ext cx="1189790" cy="1245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84F3F-F76C-47DA-AD9B-F96A3431C864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C4DD-C347-4C3B-AE4D-6CD5403C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F5BC9-99B6-4D34-BE11-16A191BA3E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E56DD1-2606-46AD-8A77-3F8500A05227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1B87FD-6A06-49EF-BFA9-4984F4B254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75;&#1080;&#1087;&#1077;&#1088;&#1089;&#1099;&#1083;&#1082;&#1072;/&#1072;&#1083;&#1100;&#1073;&#1086;&#1084;&#1099;%20&#1086;%20&#1074;&#1077;&#1090;&#1077;&#1088;&#1072;&#1085;&#1072;&#1093;%20&#1042;&#1054;&#1042;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8.jpeg"/><Relationship Id="rId2" Type="http://schemas.openxmlformats.org/officeDocument/2006/relationships/hyperlink" Target="&#1075;&#1080;&#1087;&#1077;&#1088;&#1089;&#1099;&#1083;&#1082;&#1072;/&#1074;&#1099;&#1087;&#1091;&#1089;&#1082;%201995%20&#1075;&#1086;&#1076;&#1072;.do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7.jpeg"/><Relationship Id="rId7" Type="http://schemas.openxmlformats.org/officeDocument/2006/relationships/image" Target="../media/image41.jpeg"/><Relationship Id="rId2" Type="http://schemas.openxmlformats.org/officeDocument/2006/relationships/hyperlink" Target="&#1075;&#1080;&#1087;&#1077;&#1088;&#1089;&#1099;&#1083;&#1082;&#1072;/&#1074;&#1099;&#1087;&#1091;&#1089;&#1082;%201995%20&#1075;&#1086;&#1076;&#1072;.do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0;&#1087;&#1077;&#1088;&#1089;&#1099;&#1083;&#1082;&#1072;/&#1082;&#1085;&#1080;&#1075;&#1072;%20&#1087;&#1086;&#1089;&#1090;&#1091;&#1087;&#1083;&#1077;&#1085;&#1080;&#1081;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&#1075;&#1080;&#1087;&#1077;&#1088;&#1089;&#1099;&#1083;&#1082;&#1072;/&#1057;&#1090;&#1072;&#1090;&#1100;&#1080;%20&#1080;&#1079;%20&#1075;&#1072;&#1079;&#1077;&#1090;&#1099;.docx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0;&#1087;&#1077;&#1088;&#1089;&#1099;&#1083;&#1082;&#1072;/&#1087;&#1077;&#1088;&#1077;&#1087;&#1080;&#1089;&#1082;&#1072;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0;&#1087;&#1077;&#1088;&#1089;&#1099;&#1083;&#1082;&#1072;/&#1041;&#1077;&#1079;%20&#1080;&#1089;&#1090;&#1083;&#1086;&#1082;&#1072;-&#1085;&#1077;&#1090;%20&#1088;&#1077;&#1082;&#1080;" TargetMode="External"/><Relationship Id="rId2" Type="http://schemas.openxmlformats.org/officeDocument/2006/relationships/hyperlink" Target="&#1075;&#1080;&#1087;&#1077;&#1088;&#1089;&#1099;&#1083;&#1082;&#1072;/&#1048;&#1097;&#1091;%20&#1075;&#1077;&#1088;&#1086;&#1103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58200" cy="272257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dirty="0" smtClean="0"/>
              <a:t>Музей</a:t>
            </a:r>
            <a:r>
              <a:rPr lang="ru-RU" dirty="0" smtClean="0"/>
              <a:t> МОУ </a:t>
            </a:r>
            <a:r>
              <a:rPr lang="ru-RU" dirty="0"/>
              <a:t>П</a:t>
            </a:r>
            <a:r>
              <a:rPr lang="ru-RU" dirty="0" smtClean="0"/>
              <a:t>ыщугская средняя общеобразовательная школа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29058" y="4500570"/>
            <a:ext cx="4857784" cy="21431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Презентацию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выполнили: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Заместитель директора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воспитательной работе -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Разумова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Жанна Германовна,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педагог- организатор - Кузьмина Оксана Александровна.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357188"/>
          <a:ext cx="8229600" cy="578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64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3.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с</a:t>
                      </a:r>
                      <a:r>
                        <a:rPr lang="ru-RU" sz="1600" b="1" u="sng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музейным фондом</a:t>
                      </a:r>
                      <a:r>
                        <a:rPr lang="ru-RU" sz="1600" b="1" u="sng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600" b="0" u="non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 и пополнение музейного фонда музейными предметами.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 альбомов по выпускникам школы, участникам и победителям</a:t>
                      </a: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различных областных и всероссийских конкурсов.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 этнографического материала для подготовки сменных стендов.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 материала по летописи школы за период 2000 -2014 г.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 альбома «Летопись школьной жизни. ПСШ в 21 веке»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 альбомов об участниках  земляках, воевавших  в ВОВ.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600" b="0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Первое полугодие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Второе полугодие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 музея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музея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 музея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музея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 музея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 директора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ВР</a:t>
                      </a:r>
                    </a:p>
                    <a:p>
                      <a:endParaRPr lang="ru-RU" sz="1600" b="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музея</a:t>
                      </a:r>
                    </a:p>
                    <a:p>
                      <a:endParaRPr lang="ru-RU" sz="1600" b="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музея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12725"/>
          <a:ext cx="835824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4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4.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b="1" u="sng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 – просветительская работа:</a:t>
                      </a:r>
                    </a:p>
                    <a:p>
                      <a:pPr algn="l"/>
                      <a:r>
                        <a:rPr kumimoji="0"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1.Исследование темы: «</a:t>
                      </a:r>
                      <a:r>
                        <a:rPr kumimoji="0" lang="ru-RU" sz="1600" b="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Пыщужане</a:t>
                      </a:r>
                      <a:r>
                        <a:rPr kumimoji="0"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блокадном Ленинграде», «Учителя – участники Великой Отечественной войны».</a:t>
                      </a:r>
                      <a:br>
                        <a:rPr kumimoji="0"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Сбор документов и материалов по истории школы для продолжения</a:t>
                      </a:r>
                      <a:r>
                        <a:rPr kumimoji="0" lang="ru-RU" sz="16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летописи школьной жизни.</a:t>
                      </a:r>
                      <a:endParaRPr kumimoji="0" lang="ru-RU" sz="16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3.Публикация результатов исследований, поисковой работы и работы школьного музея в целом на страницах местной прессы.</a:t>
                      </a:r>
                    </a:p>
                    <a:p>
                      <a:pPr algn="l"/>
                      <a:r>
                        <a:rPr kumimoji="0"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4.Участие в исследовательских конкурсах «Без истока нет реки», «Удивительные ремесла Костромской земли», «Ищу</a:t>
                      </a:r>
                      <a:r>
                        <a:rPr kumimoji="0" lang="ru-RU" sz="16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героя</a:t>
                      </a:r>
                      <a:r>
                        <a:rPr kumimoji="0"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и др.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5.Подготовка фото- выставки «История </a:t>
                      </a:r>
                      <a:r>
                        <a:rPr lang="ru-RU" sz="1600" b="0" u="none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Пыщугской</a:t>
                      </a: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школы»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Викторина «Край родной должен знать любой»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Вахта Памяти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600" b="0" u="non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Музейные уроки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полугодие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Апрель-май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 музея,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директора по ВР</a:t>
                      </a:r>
                    </a:p>
                    <a:p>
                      <a:r>
                        <a:rPr lang="ru-RU" sz="16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 музея,</a:t>
                      </a:r>
                    </a:p>
                    <a:p>
                      <a:r>
                        <a:rPr lang="ru-RU" sz="16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музея</a:t>
                      </a:r>
                    </a:p>
                    <a:p>
                      <a:endParaRPr lang="ru-RU" sz="1600" b="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музея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 музея, зам. директора по ВР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музея</a:t>
                      </a:r>
                    </a:p>
                    <a:p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директора по ВР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 музея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 музея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929066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4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ru-RU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Работа групп по </a:t>
                      </a:r>
                      <a:r>
                        <a:rPr lang="ru-RU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направлениям: </a:t>
                      </a:r>
                    </a:p>
                    <a:p>
                      <a:endParaRPr lang="ru-RU" b="1" u="sng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u="none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Лекторная</a:t>
                      </a:r>
                      <a:r>
                        <a:rPr lang="ru-RU" b="0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группа (экскурсоводы)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Поисковая группа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0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Оформительская</a:t>
                      </a:r>
                      <a:r>
                        <a:rPr lang="ru-RU" b="0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группа</a:t>
                      </a:r>
                      <a:endParaRPr lang="ru-RU" b="0" u="none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0" u="none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endParaRPr lang="ru-RU" b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Сентябрь</a:t>
                      </a:r>
                    </a:p>
                    <a:p>
                      <a:r>
                        <a:rPr lang="ru-RU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Июнь</a:t>
                      </a:r>
                    </a:p>
                    <a:p>
                      <a:r>
                        <a:rPr lang="ru-RU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ноябрь</a:t>
                      </a:r>
                      <a:endParaRPr lang="ru-RU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endParaRPr lang="ru-RU" b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Руководитель кружка «Историко – краеведческий»</a:t>
                      </a:r>
                      <a:endParaRPr lang="ru-RU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000108"/>
          <a:ext cx="835824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9531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4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фондов музея для проведения уроков и внеклассных мероприятий: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уроки истории;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уроки предмета «Истоки»;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уроки литературы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классные часы;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внеклассные мероприятия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ru-RU" sz="1400" b="0" u="none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предметники и классные руководители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Совместная работа музея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7538" y="1285860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5643563" y="1857375"/>
            <a:ext cx="142875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Совет ветеранов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пед.труда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2143125" y="1857375"/>
            <a:ext cx="1447800" cy="1527175"/>
            <a:chOff x="3400423" y="-71440"/>
            <a:chExt cx="1447829" cy="1527190"/>
          </a:xfrm>
        </p:grpSpPr>
        <p:sp>
          <p:nvSpPr>
            <p:cNvPr id="7" name="Овал 6"/>
            <p:cNvSpPr/>
            <p:nvPr/>
          </p:nvSpPr>
          <p:spPr>
            <a:xfrm>
              <a:off x="3400423" y="-71440"/>
              <a:ext cx="1447829" cy="15271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3613152" y="152400"/>
              <a:ext cx="1022370" cy="1079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accent4">
                      <a:lumMod val="50000"/>
                    </a:schemeClr>
                  </a:solidFill>
                </a:rPr>
                <a:t>Районный Совет ветеранов</a:t>
              </a:r>
            </a:p>
          </p:txBody>
        </p:sp>
      </p:grpSp>
      <p:sp>
        <p:nvSpPr>
          <p:cNvPr id="11" name="Стрелка вправо 10"/>
          <p:cNvSpPr/>
          <p:nvPr/>
        </p:nvSpPr>
        <p:spPr>
          <a:xfrm rot="19810949">
            <a:off x="5278438" y="3054350"/>
            <a:ext cx="288925" cy="3571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810949">
            <a:off x="5284788" y="3048000"/>
            <a:ext cx="288925" cy="3571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3506937">
            <a:off x="3640931" y="3048794"/>
            <a:ext cx="288925" cy="35718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Экспозиции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Экспозиции музея соответствуют его профилю – </a:t>
            </a:r>
            <a:r>
              <a:rPr lang="ru-RU" dirty="0" err="1" smtClean="0"/>
              <a:t>историко</a:t>
            </a:r>
            <a:r>
              <a:rPr lang="ru-RU" dirty="0" smtClean="0"/>
              <a:t> – краеведческому, (что подтверждается специалистами </a:t>
            </a:r>
            <a:r>
              <a:rPr lang="ru-RU" dirty="0" err="1" smtClean="0"/>
              <a:t>историко</a:t>
            </a:r>
            <a:r>
              <a:rPr lang="ru-RU" dirty="0" smtClean="0"/>
              <a:t> – культурного центра «</a:t>
            </a:r>
            <a:r>
              <a:rPr lang="ru-RU" dirty="0" err="1" smtClean="0"/>
              <a:t>Пыщуганье</a:t>
            </a:r>
            <a:r>
              <a:rPr lang="ru-RU" dirty="0" smtClean="0"/>
              <a:t>»). В музее оформлены стенды, на которых размещена собранная информация об истории школы, района. Все материалы сопровождаются фотографиями (копиями).Постоянные  экспозиции: «История Пыщугской школы», «История  Пыщугской школы в альбомах», «Они сражались за Родину», «Этнография Пыщугского края», « Школьная жизнь», «Земляки – Герои Советского Союза», «Наши земляки – участники Великой Отечественной войны», «Предметы быта», «История комсомольской и пионерской организации». В музее работают и временные экспозиции «Наш земляк Козлов А.Н. – участник ВОВ», «Учителям Пыщугской школы посвящается», «Наш земляк – генерал Попов», «Мой прадед- участник ВОВ», «Мастер и мастерица», «Поздравительная открытка к ню Победы» и др. Всего экспонируется 95% всех экспонатов. Оформленные,  собранные экспонаты соответствуют профилю музея, сбор материалов ведется тематически. Ежеквартально сменные экспозиции обновляются. Стационарные выставки меняются один раз в год.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Экспозиции музея </a:t>
            </a:r>
            <a:endParaRPr lang="ru-RU" dirty="0"/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1619672" y="5643563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экспозиция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«Они сражались за Родину»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музей\DSCN9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24745"/>
            <a:ext cx="6912767" cy="44696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выставки « Наши земляки участники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Великой Отечественной войны»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Содержимое 7" descr="Изображение 617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3" y="642938"/>
            <a:ext cx="3543300" cy="4724400"/>
          </a:xfrm>
        </p:spPr>
      </p:pic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музей\DSCN99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123728" y="5805264"/>
            <a:ext cx="5867400" cy="5857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Альбомы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ветеранах Великой Отечественной войны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330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764704"/>
            <a:ext cx="4104456" cy="4935538"/>
          </a:xfrm>
        </p:spPr>
      </p:pic>
      <p:pic>
        <p:nvPicPr>
          <p:cNvPr id="4098" name="Picture 2" descr="G:\музей\DSCN99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176464" cy="4896544"/>
          </a:xfrm>
          <a:prstGeom prst="rect">
            <a:avLst/>
          </a:prstGeom>
          <a:noFill/>
        </p:spPr>
      </p:pic>
      <p:pic>
        <p:nvPicPr>
          <p:cNvPr id="5" name="Picture 2" descr="G:\музей\DSCN993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764704"/>
            <a:ext cx="4244280" cy="4968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6072188"/>
            <a:ext cx="6463432" cy="442912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«Поздравительная открытка к Дню Победы»</a:t>
            </a:r>
          </a:p>
        </p:txBody>
      </p:sp>
      <p:pic>
        <p:nvPicPr>
          <p:cNvPr id="5" name="Рисунок 4" descr="S500330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616634"/>
            <a:ext cx="7177110" cy="521971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2214563" y="6000750"/>
            <a:ext cx="5867400" cy="442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«Награды Великой войны»</a:t>
            </a:r>
          </a:p>
        </p:txBody>
      </p:sp>
      <p:pic>
        <p:nvPicPr>
          <p:cNvPr id="5" name="Рисунок 4" descr="S5003302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28" y="616633"/>
            <a:ext cx="7105672" cy="516776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История музея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2006 году Пыщугская средняя общеобразовательная школа отмечала юбилей – 140 лет со дня основания. Хороший подарок подготовили педагоги и учащиеся к этой дате – открыли школьный музей. В день открытия 26 декабря 2006 года состоялась первая экскурсия, музей посетили директора школ района. Нужно отметить, что материал собран обширный и представляет огромный интерес для любого посетителя.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237312"/>
            <a:ext cx="7091536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Фрагмент выставки «Никто не забыт ничто не забыто»</a:t>
            </a:r>
          </a:p>
        </p:txBody>
      </p:sp>
      <p:pic>
        <p:nvPicPr>
          <p:cNvPr id="5122" name="Picture 2" descr="G:\музей\DSCN99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00">
            <a:off x="222380" y="2111549"/>
            <a:ext cx="4617720" cy="3931920"/>
          </a:xfrm>
          <a:prstGeom prst="rect">
            <a:avLst/>
          </a:prstGeom>
          <a:noFill/>
        </p:spPr>
      </p:pic>
      <p:pic>
        <p:nvPicPr>
          <p:cNvPr id="5123" name="Picture 3" descr="G:\музей\DSCN99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0739">
            <a:off x="3656969" y="639097"/>
            <a:ext cx="4989257" cy="41488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2000250" y="6072188"/>
            <a:ext cx="5867400" cy="4429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Экспозиция  «История Пыщугской школы»</a:t>
            </a:r>
          </a:p>
        </p:txBody>
      </p:sp>
      <p:pic>
        <p:nvPicPr>
          <p:cNvPr id="1026" name="Picture 2" descr="G:\музей\DSCN99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7108825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выставки « История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Пыщугской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музей\DSCN99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76400"/>
            <a:ext cx="4077022" cy="3696816"/>
          </a:xfrm>
          <a:prstGeom prst="rect">
            <a:avLst/>
          </a:prstGeom>
          <a:noFill/>
        </p:spPr>
      </p:pic>
      <p:pic>
        <p:nvPicPr>
          <p:cNvPr id="3075" name="Picture 3" descr="G:\музей\DSCN9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2" y="1676400"/>
            <a:ext cx="4106167" cy="3696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85938" y="5715000"/>
            <a:ext cx="5867400" cy="5857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Фрагмент выставки «Школьная жизнь»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музей\DSCN99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786563" cy="4935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выставки « Наши достижения»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музей\DSCN99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92488" cy="3888431"/>
          </a:xfrm>
          <a:prstGeom prst="rect">
            <a:avLst/>
          </a:prstGeom>
          <a:noFill/>
        </p:spPr>
      </p:pic>
      <p:pic>
        <p:nvPicPr>
          <p:cNvPr id="5123" name="Picture 3" descr="G:\музей\DSCN99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340768"/>
            <a:ext cx="4106168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6000750"/>
            <a:ext cx="7704856" cy="4429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«70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Победы в Великой Отечественной войне посвящается»</a:t>
            </a:r>
          </a:p>
        </p:txBody>
      </p:sp>
      <p:pic>
        <p:nvPicPr>
          <p:cNvPr id="6146" name="Picture 2" descr="G:\музей\DSCN99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615950"/>
            <a:ext cx="7105650" cy="5168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выставки « 70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Победы в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войне посвящается»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G:\музей\DSCN99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905051" cy="4680545"/>
          </a:xfrm>
          <a:prstGeom prst="rect">
            <a:avLst/>
          </a:prstGeom>
          <a:noFill/>
        </p:spPr>
      </p:pic>
      <p:pic>
        <p:nvPicPr>
          <p:cNvPr id="7171" name="Picture 3" descr="G:\музей\DSCN99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248472" cy="4608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9632" y="6309320"/>
            <a:ext cx="7128792" cy="371475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Фрагмент выставки «Земляки - Герои Советского Союза»</a:t>
            </a:r>
          </a:p>
        </p:txBody>
      </p:sp>
      <p:pic>
        <p:nvPicPr>
          <p:cNvPr id="8198" name="Picture 6" descr="G:\музей\DSCN9911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988" y="476250"/>
            <a:ext cx="4618037" cy="568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>
          <a:xfrm>
            <a:off x="2214563" y="5786438"/>
            <a:ext cx="5867400" cy="7683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Экспозиция  «История комсомольской и пионерской организаций Пыщугской школы»</a:t>
            </a:r>
          </a:p>
        </p:txBody>
      </p:sp>
      <p:pic>
        <p:nvPicPr>
          <p:cNvPr id="5" name="Рисунок 4" descr="S5003306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28" y="616633"/>
            <a:ext cx="7105672" cy="516776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2000250" y="5857875"/>
            <a:ext cx="5867400" cy="7683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экспозиция «Этнография Пыщугского края»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музей\DSCN99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615950"/>
            <a:ext cx="7105650" cy="5168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36712"/>
            <a:ext cx="6500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2014 учебном году музей был обновлен: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 косметический ремонт;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оформлены новые стенды;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появились новые экспозиции;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появились новые экспонаты;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оформлены новые выставки.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 посещение невозможно впитать всю информацию, поэтому хочется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подробнее познакомить всех посетителей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содержанием стендов, альбомов,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коллекциями и фотографиями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pic>
        <p:nvPicPr>
          <p:cNvPr id="2050" name="Picture 2" descr="\\Hp\фотографии\!Цифровик\115NIKON\DSCN92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771800" cy="2880320"/>
          </a:xfrm>
          <a:prstGeom prst="rect">
            <a:avLst/>
          </a:prstGeom>
          <a:noFill/>
        </p:spPr>
      </p:pic>
      <p:pic>
        <p:nvPicPr>
          <p:cNvPr id="2051" name="Picture 3" descr="F:\музей\DSCN99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2886993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Текст 3"/>
          <p:cNvSpPr>
            <a:spLocks noGrp="1"/>
          </p:cNvSpPr>
          <p:nvPr>
            <p:ph type="body" sz="half" idx="2"/>
          </p:nvPr>
        </p:nvSpPr>
        <p:spPr>
          <a:xfrm>
            <a:off x="1928813" y="5929313"/>
            <a:ext cx="5867400" cy="6254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Фрагмент выставки «Предметы быта»</a:t>
            </a:r>
          </a:p>
        </p:txBody>
      </p:sp>
      <p:pic>
        <p:nvPicPr>
          <p:cNvPr id="11266" name="Picture 2" descr="G:\музей\DSCN995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615950"/>
            <a:ext cx="6677025" cy="4856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5661248"/>
            <a:ext cx="6336704" cy="8640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выставки «Предметы быта»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G:\музей\DSCN99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92613" cy="3294460"/>
          </a:xfrm>
          <a:prstGeom prst="rect">
            <a:avLst/>
          </a:prstGeom>
          <a:noFill/>
        </p:spPr>
      </p:pic>
      <p:pic>
        <p:nvPicPr>
          <p:cNvPr id="12291" name="Picture 3" descr="G:\музей\DSCN9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915840" cy="3887787"/>
          </a:xfrm>
          <a:prstGeom prst="rect">
            <a:avLst/>
          </a:prstGeom>
          <a:noFill/>
        </p:spPr>
      </p:pic>
      <p:pic>
        <p:nvPicPr>
          <p:cNvPr id="12292" name="Picture 4" descr="G:\музей\DSCN995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3960440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5661248"/>
            <a:ext cx="6336704" cy="8640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выставки «История школы в альбомах»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G:\музей\DSCN99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14" y="260350"/>
            <a:ext cx="4392084" cy="3294063"/>
          </a:xfrm>
          <a:prstGeom prst="rect">
            <a:avLst/>
          </a:prstGeom>
          <a:noFill/>
        </p:spPr>
      </p:pic>
      <p:pic>
        <p:nvPicPr>
          <p:cNvPr id="13315" name="Picture 3" descr="G:\музей\DSCN99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960440" cy="3253780"/>
          </a:xfrm>
          <a:prstGeom prst="rect">
            <a:avLst/>
          </a:prstGeom>
          <a:noFill/>
        </p:spPr>
      </p:pic>
      <p:pic>
        <p:nvPicPr>
          <p:cNvPr id="13316" name="Picture 4" descr="G:\музей\DSCN99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687193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выставки «История школы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альбомах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(о выпускниках разных лет)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–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60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70-тые., 80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G:\музей\DSCN99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076700" cy="2448272"/>
          </a:xfrm>
          <a:prstGeom prst="rect">
            <a:avLst/>
          </a:prstGeom>
          <a:noFill/>
        </p:spPr>
      </p:pic>
      <p:pic>
        <p:nvPicPr>
          <p:cNvPr id="14339" name="Picture 3" descr="G:\музей\DSCN99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06862" cy="2448271"/>
          </a:xfrm>
          <a:prstGeom prst="rect">
            <a:avLst/>
          </a:prstGeom>
          <a:noFill/>
        </p:spPr>
      </p:pic>
      <p:pic>
        <p:nvPicPr>
          <p:cNvPr id="14340" name="Picture 4" descr="G:\музей\DSCN995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960440" cy="2736304"/>
          </a:xfrm>
          <a:prstGeom prst="rect">
            <a:avLst/>
          </a:prstGeom>
          <a:noFill/>
        </p:spPr>
      </p:pic>
      <p:pic>
        <p:nvPicPr>
          <p:cNvPr id="14341" name="Picture 5" descr="G:\музей\DSCN995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218062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выставки «История школы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альбомах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(о выпускниках разных лет)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 –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2000 -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G:\музей\DSCN99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218062" cy="2664296"/>
          </a:xfrm>
          <a:prstGeom prst="rect">
            <a:avLst/>
          </a:prstGeom>
          <a:noFill/>
        </p:spPr>
      </p:pic>
      <p:pic>
        <p:nvPicPr>
          <p:cNvPr id="15362" name="Picture 2" descr="G:\музей\DSCN99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60440" cy="2448272"/>
          </a:xfrm>
          <a:prstGeom prst="rect">
            <a:avLst/>
          </a:prstGeom>
          <a:noFill/>
        </p:spPr>
      </p:pic>
      <p:pic>
        <p:nvPicPr>
          <p:cNvPr id="15363" name="Picture 3" descr="G:\музей\DSCN99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48472" cy="2447627"/>
          </a:xfrm>
          <a:prstGeom prst="rect">
            <a:avLst/>
          </a:prstGeom>
          <a:noFill/>
        </p:spPr>
      </p:pic>
      <p:pic>
        <p:nvPicPr>
          <p:cNvPr id="15364" name="Picture 4" descr="G:\музей\DSCN997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960440" cy="2736304"/>
          </a:xfrm>
          <a:prstGeom prst="rect">
            <a:avLst/>
          </a:prstGeom>
          <a:noFill/>
        </p:spPr>
      </p:pic>
      <p:pic>
        <p:nvPicPr>
          <p:cNvPr id="15365" name="Picture 5" descr="G:\музей\DSCN997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248472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786438"/>
            <a:ext cx="5867400" cy="51435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Временная экспозиция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«Учителям Пыщугской школы посвящается»</a:t>
            </a:r>
          </a:p>
        </p:txBody>
      </p:sp>
      <p:pic>
        <p:nvPicPr>
          <p:cNvPr id="71682" name="Picture 2" descr="G:\106NIKON\DSCN13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временной выставки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за здоровый образ жизни»</a:t>
            </a: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G:\музей\DSCN99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40680"/>
            <a:ext cx="3905250" cy="3444503"/>
          </a:xfrm>
          <a:prstGeom prst="rect">
            <a:avLst/>
          </a:prstGeom>
          <a:noFill/>
        </p:spPr>
      </p:pic>
      <p:pic>
        <p:nvPicPr>
          <p:cNvPr id="16387" name="Picture 3" descr="G:\музей\DSCN99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420" y="765175"/>
            <a:ext cx="3456385" cy="4608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828785"/>
            <a:ext cx="2567880" cy="2179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Фрагмент временной выставки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«Все могут руки золотые»</a:t>
            </a:r>
          </a:p>
        </p:txBody>
      </p:sp>
      <p:pic>
        <p:nvPicPr>
          <p:cNvPr id="2050" name="Picture 2" descr="\\Hp\фотографии\!Цифровик\100NIKON\DSCN59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4337521" cy="3154783"/>
          </a:xfrm>
          <a:prstGeom prst="rect">
            <a:avLst/>
          </a:prstGeom>
          <a:noFill/>
        </p:spPr>
      </p:pic>
      <p:pic>
        <p:nvPicPr>
          <p:cNvPr id="5" name="Рисунок 4" descr="\\Hp\фотографии\!Цифровик\100NIKON\DSCN596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3390900" cy="254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Hp\фотографии\!Цифровик\100NIKON\DSCN595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076575" cy="23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786438"/>
            <a:ext cx="5867400" cy="5143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Передача опыта младшему поколению</a:t>
            </a:r>
          </a:p>
        </p:txBody>
      </p:sp>
      <p:pic>
        <p:nvPicPr>
          <p:cNvPr id="14" name="Рисунок 13" descr="F:\музей\DSCN0020.JPG"/>
          <p:cNvPicPr>
            <a:picLocks noGrp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018781" cy="43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временной выставки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«Обмен опытом»</a:t>
            </a: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G:\музей\DSCN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4" y="1268760"/>
            <a:ext cx="4465191" cy="3558034"/>
          </a:xfrm>
          <a:prstGeom prst="rect">
            <a:avLst/>
          </a:prstGeom>
          <a:noFill/>
        </p:spPr>
      </p:pic>
      <p:pic>
        <p:nvPicPr>
          <p:cNvPr id="4098" name="Picture 2" descr="F:\музей\DSCN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1606153"/>
            <a:ext cx="3997325" cy="29979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14938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улучшения деятельности музея создан Совет музея, который возглавляет директор школы Попов Н.П.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члены Совета: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Разумова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Ж.Г., зам. директора по воспитательной работе 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Бобарыкина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Н.Д. работник музея 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Разумова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Д., учащаяся 11 класса;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Белорукова Е., учащаяся 11 класса;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Морокова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Н., учащаяся 10 класса;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Баранова Н., учащаяся 10 класса;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Гусев М., учащийся 10 класса;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Мальцев С., учащийся 10 класса;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-Подольская Е.И., руководитель Совета ветеранов педагогического труда;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Попов Г.В., руководитель районного Совета ветеранов;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Совет решает различные вопросы:– изучает документы и другие источники по поисковой  деятельности;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систематически пополняет фонды школьного музея путем активного поиска во время экскурсий, работы в библиотеке и архиве;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ведет учет фондов в инвентарной книге, обеспечивает сохранность музейных предметов;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создает и обновляет экспозиции, выставки;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проводит экскурсионно-лекторскую и массовую работу для обучающихся;                        -– устанавливает и поддерживает связь с районным историко-культурным центром «Пыщуганье»;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проводит обучение актива.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5719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Совет музея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Учет и сохранность материалов музея</a:t>
            </a:r>
            <a:endParaRPr lang="ru-RU" dirty="0"/>
          </a:p>
        </p:txBody>
      </p:sp>
      <p:sp>
        <p:nvSpPr>
          <p:cNvPr id="4096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Музейные коллекции составляют основной фонд – это коллекции этнографических материалов, изделия прикладного искусства, документы, фотографии и прочее.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Учет экспонатов ведется в соответствии с нормативными документами. Экспонаты учитываются 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Книге поступлений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где записывается номер, краткое описание, уровень сохранности, этот же номер пишется и на самом экспонате. Ведется книга учета вспомогательного фонда. В 2010году начато ведение картотеки экспонатов. За сохранность фонда отвечает руководитель музея Бобарыкина Н.Д. Реставрационные работы, если таковые нужны и после их проведения, не ухудшают состояние экспоната и проводятся своими силами после консультации со специалистом.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Карточка учета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Пыщугский</a:t>
                      </a:r>
                      <a:r>
                        <a:rPr lang="ru-RU" sz="1400" baseline="0" dirty="0" smtClean="0"/>
                        <a:t> школьный музей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Инвентарь</a:t>
                      </a:r>
                    </a:p>
                    <a:p>
                      <a:r>
                        <a:rPr lang="ru-RU" sz="1400" dirty="0" smtClean="0"/>
                        <a:t>№ 88</a:t>
                      </a:r>
                      <a:endParaRPr lang="ru-RU" sz="1400" dirty="0"/>
                    </a:p>
                  </a:txBody>
                  <a:tcPr marL="86627" marR="86627"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предмета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фотография</a:t>
                      </a:r>
                      <a:endParaRPr lang="ru-RU" sz="1400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Материал: фотобумага</a:t>
                      </a:r>
                      <a:endParaRPr lang="ru-RU" sz="1400" dirty="0"/>
                    </a:p>
                  </a:txBody>
                  <a:tcPr marL="86627" marR="86627"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Размер: 11/8 см</a:t>
                      </a:r>
                      <a:endParaRPr lang="ru-RU" sz="1400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Время поступления: 2007 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 кого: Бобарыкиной Н.Д.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Краткое описание, особые замечания, степень сохранности, литературы и дальнейшие</a:t>
                      </a:r>
                      <a:r>
                        <a:rPr lang="ru-RU" sz="1400" baseline="0" dirty="0" smtClean="0"/>
                        <a:t> изменения</a:t>
                      </a:r>
                      <a:endParaRPr lang="ru-RU" sz="1400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Черно-белая фотография «Выпускники 1952</a:t>
                      </a:r>
                      <a:r>
                        <a:rPr lang="ru-RU" baseline="0" dirty="0" smtClean="0"/>
                        <a:t> года». Верхний левый угол отсутствует, имеются заломы середины снимка.</a:t>
                      </a:r>
                      <a:endParaRPr lang="ru-RU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Музей в образовательном процессе</a:t>
            </a:r>
            <a:endParaRPr lang="ru-RU" dirty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608512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Формирование ключевых компетенций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Все составляющие образовательного процесса школы в современных условиях предполагают формирование с помощью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подхода ключевых компетенций. Школьный музей логически вписывается в общую систему, имея все условия для осуществления соответствующих видов деятельности.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Познавательная деятельность.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В музее есть разнообразные источники,  с помощью  которых учащиеся могут пополнить и углубить знания по многим предметам. Богатые коллекции, рефераты, проводимые музейные уроки, экскурсии способствуют повышению интереса в разных областях наук, побуждают к познанию.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Ценностно-ориентировочная деятельность.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Вся деятельность музея ориентирована на формирование нравственно-духовного идеала у школьников, категорий добра, чести, совести, справедливости, ответственности. Использование краеведческого материала, высвечивание положительных моментов в истории, быте, традиционной культуре народа в прошлом и настоящем, в деяниях великих людей и простых тружеников, в национальном характере способствует самовоспитанию, саморазвитию учащихся. 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Музей в образовательном процессе</a:t>
            </a:r>
            <a:endParaRPr lang="ru-RU" dirty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57188" y="1772816"/>
            <a:ext cx="8686800" cy="47525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Преобразовательная деятельность.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Музей, хранящий историю, показывает жизнь предков в постоянном  труде, развитии, совершенствовании, демонстрирует их необыкновенное трудолюбие, творчество, фантазию. На всех музейных уроках, экскурсиях, обзорах выставок подчёркивается созидательность народа. Творчество учащихся показывает преемственность поколений. Всё это вместе с формированием выше указанных ценностей направлено на развитие потребности и способности детей и подростков к преобразовательной деятельности в изменении к лучшему в окружающем мире и - самое главное - в себе.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Коммуникативная деятельность.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Освоение особого «языка» экспонатов, осмысление исторических событий, постоянное внимание к народному слову - всё это развивает языковую личность, формирует коммуникативные способности, учит понимать и уважать старшее поколение, общаться с ним.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Эстетическая деятельность.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Приобщение к народной культуре во всех её проявлениях (домашняя утварь, одежда, рукотворное творчество, фольклор, богатый местный говор, прекрасные традиции и праздники) способствует выработке идеалов подлинной красоты, культурных навыков, вызывает стремление к эстетической деятельности.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Музей в образовательном процессе</a:t>
            </a:r>
            <a:endParaRPr lang="ru-RU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 музея используются на уроках истории, географии, литературы, истоков для рассмотрения региональной программы.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Формы участия музея в образовательном процессе школы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Экскурсия: обзорная, тематическая, методическая (Например: «И люди, и вещи - наш фонд золотой»; «Крестьянская утварь»; «Организация школьного музея, система его деятельности»).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Беседа «Народный костюм Пыщуганья», «Ремёсла и хозяйственная деятельность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пыщужан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т.п.)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Часть урока в музее или в классе (Викторина «Знаешь ли ты свой край?»; «Рукоделие наших бабушек...» - на уроке технологии; «домашняя утварь» - на уроке ИЗО; «Местный песенный фольклор» - на уроке литературы и т.д.)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Обзор выставок и экспозиций («Выставка забытых вещей», «Как рубашка в поле выросла», «Эхо грозной войны», «Экспонаты рассказывают», «Старинная утварь», «Ордена и медали», персональные выставки творчества и др.)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Практикумы («Требования к исследовательской работе»,  «Работа со словарями диалектной лексики» и др.)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Музей в образовательном процессе</a:t>
            </a:r>
            <a:endParaRPr lang="ru-RU" dirty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Использование фондов музея на уроках, в мероприятиях.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Участие детей и взрослых в выставках творчества, в формировании тематических экспозиций и персональные выставки художников.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Исследовательская работа.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Большим спросом пользуется выставка «Земляки – герои Советского Союза», «Учителя участники ВОВ», «Наши земляки - участники ВОВ» на тематических вечерах, классных часах, беседах в ГПД,  посвященных юбилеям Победы ВОВ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А также школьный музей является одной из форм дополнительного образования в условиях общеобразовательного учреждения. На базе музея действует кружок «Историко-краеведческий», руководитель Бобарыкина Н.Д., которая прошла курсовую подготовку по организации музейной работы и исследовательской деятельности в образовательных учреждениях в Костромском областном центре детского и юношеского туризма и экскурсий «Чуть» в декабре 2009 года.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школьный  музей, в котором осуществляется система разнообразной деятельности, имеет богатые возможности для образования школьников, которые способен реализовать на уроках и во внеурочное время.</a:t>
            </a:r>
          </a:p>
          <a:p>
            <a:endParaRPr lang="ru-RU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Музей в ключевых делах детской организации «Сияющие звезды»</a:t>
            </a:r>
            <a:endParaRPr lang="ru-RU" dirty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214313" y="1844824"/>
            <a:ext cx="8686800" cy="4752528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музея в ключевых делах детской организации «Сияющие звезды» и мероприятиях, посвящённых знаменательным датам. 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«Здравствуй, школа!» - «Здравствуй, музей!» Сентябрь.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«Сделать нам, друзья, предстоит...» (Планирование работы, доведение до учителей и учащихся). Сентябрь.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Декада пожилого человека. Беседы, выставки. Октябрь.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Беседы, выставки, благотворительная акция, посвящённые Международному дню толерантности (16. 11.) Ноябрь.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Марафон знаний, посвящённый Всемирному дню информации (26.11.) - Викторина «Край родной должен знать любой». Ноябрь.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Уроки России, уроки мужества. Декабрь.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Неделя «Музей и дети». Январь.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Неделя «Встреча школьных друзей». Февраль.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Уроки мужества. Февраль.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Праздник знаний и труда. - Выставка результатов работы кружков. Обзорные экскурсии «Мир моих увлечений». Март.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Вахта памяти. - Беседы, классные часы, посвященные Дню Победы, обзор выставки «Пусть живые запомнят и пусть поколения знают». Май.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Мероприятия, посвящённые Международному дню музеев (18. 05.): музейные уроки, благотворительная акция; итоговые выставки. Май.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Здравствуй, лето! - Участие музея в работе летних пришкольного лагеря. Июнь.</a:t>
            </a:r>
          </a:p>
          <a:p>
            <a:pPr>
              <a:buFont typeface="Wingdings 2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Экскурсионная работа</a:t>
            </a:r>
            <a:endParaRPr lang="ru-RU" dirty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музея используется проведение тематических  и обзорных экскурсий для этого из числа учеников было подготовлено несколько человек-экскурсоводов.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Темы экскурсий: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«История школы»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«Наши герои»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«Участники ВОВ»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«Мы пишем – о нас пишут»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«Наши знаменитые выпускники»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«Этнография края»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«70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Победы посвящается»</a:t>
            </a:r>
          </a:p>
          <a:p>
            <a:pPr eaLnBrk="1" hangingPunct="1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«Природа и фантазия» и др.</a:t>
            </a:r>
          </a:p>
          <a:p>
            <a:pPr eaLnBrk="1" hangingPunct="1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143644"/>
            <a:ext cx="8686800" cy="50006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«История школы» для группы продленного дня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G:\музей\DSCN9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800497"/>
            <a:ext cx="6429375" cy="48220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072206"/>
            <a:ext cx="8686800" cy="438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для выпускников школы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G:\музей\DSCN9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857647"/>
            <a:ext cx="6715125" cy="503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Программа музея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15716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Деятельность музея осуществляется в рамках программы школьного историко-краеведческого музея «Патриот» на 2014-2017.</a:t>
            </a:r>
          </a:p>
        </p:txBody>
      </p:sp>
      <p:pic>
        <p:nvPicPr>
          <p:cNvPr id="4" name="Рисунок 3" descr="F:\музей\DSCN002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949280"/>
            <a:ext cx="5184576" cy="57150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 по музею для учителей школы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G:\музей\DSCN9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926703"/>
            <a:ext cx="6143625" cy="46077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Деятельность музея в СМИ</a:t>
            </a:r>
            <a:endParaRPr lang="ru-RU" dirty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Музей активно сотрудничает с районной газетой «Призыв», где практически регулярно    публикуются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материалы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об имеющихся экспонатах, освящается поисковая и исследовательская работа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музей\DSCN002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59404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 временной выставки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пишем, о нас пишут»</a:t>
            </a: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G:\музей\DSCN99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1340768"/>
            <a:ext cx="4141788" cy="3456384"/>
          </a:xfrm>
          <a:prstGeom prst="rect">
            <a:avLst/>
          </a:prstGeom>
          <a:noFill/>
        </p:spPr>
      </p:pic>
      <p:pic>
        <p:nvPicPr>
          <p:cNvPr id="25603" name="Picture 3" descr="G:\музей\DSCN99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032448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Поисково</a:t>
            </a:r>
            <a:r>
              <a:rPr lang="ru-RU" dirty="0" smtClean="0"/>
              <a:t> – исследовательская работа </a:t>
            </a:r>
            <a:endParaRPr lang="ru-RU" dirty="0"/>
          </a:p>
        </p:txBody>
      </p:sp>
      <p:sp>
        <p:nvSpPr>
          <p:cNvPr id="5325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рамках музея проводится поисковая- исследовательская  работа по различным направлениям. Это краеведение, известные люди, окончившие школу, выпускники школы, участники ВОВ, и воины интернационалисты и т.д.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Учащиеся и активисты музея ведут постоянную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переписку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посещают народных умельцев, пожилых людей, краеведов района.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Весь материал оформляется в альбомы или применяется в разработке новых выставок и обновления экспозиций.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 с интересными людьми</a:t>
            </a:r>
          </a:p>
        </p:txBody>
      </p:sp>
      <p:pic>
        <p:nvPicPr>
          <p:cNvPr id="22533" name="Picture 2" descr="C:\Documents and Settings\Пользователь\Рабочий стол\конкурс музеев\гиперсылка\выставки\Изображение 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-27932063"/>
            <a:ext cx="8215313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G:\музей\9 мая2014 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556544"/>
            <a:ext cx="4032250" cy="3024188"/>
          </a:xfrm>
          <a:prstGeom prst="rect">
            <a:avLst/>
          </a:prstGeom>
          <a:noFill/>
        </p:spPr>
      </p:pic>
      <p:pic>
        <p:nvPicPr>
          <p:cNvPr id="1026" name="Picture 2" descr="\\Hp\фотографии\!Цифровик\112NIKON\DSCN8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Уроки мастерства</a:t>
            </a:r>
            <a:endParaRPr lang="ru-RU" dirty="0"/>
          </a:p>
        </p:txBody>
      </p:sp>
      <p:pic>
        <p:nvPicPr>
          <p:cNvPr id="55299" name="Содержимое 3" descr="IMGP821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714500"/>
            <a:ext cx="4191000" cy="3286125"/>
          </a:xfrm>
        </p:spPr>
      </p:pic>
      <p:pic>
        <p:nvPicPr>
          <p:cNvPr id="55300" name="Содержимое 6" descr="IMGP823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714500"/>
            <a:ext cx="4343400" cy="3257550"/>
          </a:xfrm>
        </p:spPr>
      </p:pic>
      <p:sp>
        <p:nvSpPr>
          <p:cNvPr id="55301" name="Прямоугольник 5"/>
          <p:cNvSpPr>
            <a:spLocks noChangeArrowheads="1"/>
          </p:cNvSpPr>
          <p:nvPr/>
        </p:nvSpPr>
        <p:spPr bwMode="auto">
          <a:xfrm>
            <a:off x="2286000" y="5214938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Плетение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гасника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(пояса)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686800" cy="58104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 с народной мастерицей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G:\музей\DSCN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659" y="785813"/>
            <a:ext cx="3769519" cy="5026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686800" cy="50960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информации о ветеранах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P5096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044274" cy="4756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857892"/>
            <a:ext cx="7215238" cy="22385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информации о ветеранах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G:\Игумнова-звёзда\2013-04-26 15.25.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928886"/>
            <a:ext cx="6034087" cy="45255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Участие в конкурсах</a:t>
            </a:r>
            <a:endParaRPr lang="ru-RU" dirty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 – исследовательская работа ведется постоянно: изучаются вновь поступившие материалы, они оформляются в тематические альбомы и рефераты.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Школьный музей принимал участие в районных и областных конкурсах: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-Областная историко-краеведческая акция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«Ищу героя»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-Областной конкурс исследовательских краеведческих работ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«Без истока – нет реки»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-Конкурс сочинений, посвященном Дню Героев Отечества;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-Конкурс- викторина, посвященном 100-летию со дня рождения академика Д.С. Лихачева;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-Областной конкурс –проектов «Костер Памяти»;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-Конкурс- выставка детского, молодежного рисунка «Исторические иллюстрации»;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-Областной конкурс – выставка народно-прикладного творчества «Удивительные ремесла Костромской земли»;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-Всероссийский конкурс «Моя малая родина: природа, культура, этнос»;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Региональная викторина «Природное и культурное наследие Костромского края» 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Районный слёт тимуровских отрядов;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Областной конкурс музеев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План работы школьного музея на 2014-2015 учебный год.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Цели и задачи работы школьного музея на 2014-2015 учебный год: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для развития творческой деятельности учащихся по изучению, возрождению и сохранению истории родного края через различные формы поисковой и музейной работы.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Изучение истории и культуры Отечества и родного края.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Воспитание у учащихся чувства патриотизма.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у подрастающего поколения верности Родине, чувства уважения к людям – историческим личностям родного края.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интереса учащихся к предметам старины, составляющих быт наших предков.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Привлечение учащихся к поисковой деятельности, с целью пополнения фондов музея.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экскурсий с различными категориями учащихся по различным экспозициям музея.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Подготовка и оформление материала по продолжению работы по летописи школьной жизни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Грамоты</a:t>
            </a:r>
            <a:endParaRPr lang="ru-RU" dirty="0"/>
          </a:p>
        </p:txBody>
      </p:sp>
      <p:pic>
        <p:nvPicPr>
          <p:cNvPr id="60419" name="Содержимое 3" descr="Изображение 6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143000"/>
            <a:ext cx="5634038" cy="3000375"/>
          </a:xfrm>
        </p:spPr>
      </p:pic>
      <p:pic>
        <p:nvPicPr>
          <p:cNvPr id="60420" name="Picture 4" descr="G:\Новая папка (2)\2011-02-07_16361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428625"/>
            <a:ext cx="20923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G:\Новая папка (2)\2011-02-07_16391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3571875"/>
            <a:ext cx="21748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G:\Новая папка (2)\2011-02-07_16413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643313"/>
            <a:ext cx="20701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G:\Новая папка (2)\2011-02-07_16431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3611563"/>
            <a:ext cx="20732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G:\Новая папка (2)\2011-03-18_16135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196056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G:\Новая папка (2)\2012-03-01_094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3429000"/>
            <a:ext cx="1903412" cy="2681288"/>
          </a:xfrm>
          <a:noFill/>
        </p:spPr>
      </p:pic>
      <p:pic>
        <p:nvPicPr>
          <p:cNvPr id="61443" name="Picture 5" descr="G:\Новая папка (2)\2011-03-18_16153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0313" y="928688"/>
            <a:ext cx="1905000" cy="2714625"/>
          </a:xfrm>
          <a:noFill/>
        </p:spPr>
      </p:pic>
      <p:pic>
        <p:nvPicPr>
          <p:cNvPr id="61445" name="Picture 7" descr="G:\Новая папка (2)\2012-04-02_0950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3857625"/>
            <a:ext cx="194151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8" descr="G:\Новая папка (2)\2012-04-02_09523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2875"/>
            <a:ext cx="194786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9" descr="G:\Новая папка (2)\2012-04-06_15592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2011363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10" descr="C:\Documents and Settings\Администратор\Мои документы\Мои рисунки\img01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1500188"/>
            <a:ext cx="2185988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Реализация плана работы музея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548"/>
          <a:ext cx="8286808" cy="650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494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778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Экскурсионная работа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«Мы знакомимся с музеем» ( для 1-х классов)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«История школы,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участники Великой Отечественной войны» </a:t>
                      </a:r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(для групп продленного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дня)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материалов и беседа по выставке «Новогодняя сказка».Проведение мастер-класса «Снежинка» ( для 1-5 классов).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«Все о нашем музее» ( для выпускников школы разных лет на традиционном вечере встречи).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Классные часы на базе  музея, посвященные Дню защитника Отечества ( для 1- 11 классов)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Классные часы на базе музея, посвященные 70-летию Победы в Великой Отечественной войне, Афганской и Чеченской войнах. Классные часы и беседы, уроки мужества, посвященные Дню защитника Отечества, 67-летию Победы в ВОВ.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«Узнаем новое» ( в рамках работы кружков на  базе школы) (для 1-11 классов)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 Наших рук прекрасное творение», «Мастер и мастерица» ( для 1-11 классов)</a:t>
                      </a:r>
                    </a:p>
                    <a:p>
                      <a:pPr marL="342900" indent="-342900">
                        <a:buNone/>
                      </a:pPr>
                      <a:endParaRPr lang="ru-RU" sz="1400" b="0" u="none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февраля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Февраль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период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период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период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Зам.директора по ВР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 музея, экскурсоводы.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 музея, экскурсоводы.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 музея, экскурсоводы.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руководители.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Руководители кружков.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технологии, экскурсоводы.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500034" y="1142984"/>
          <a:ext cx="8286808" cy="430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987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407"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9. «Минувших лет святая память» (фото-выставка-путешествие по памятным местам</a:t>
                      </a:r>
                      <a:r>
                        <a:rPr lang="ru-RU" sz="1600" baseline="0" dirty="0" smtClean="0"/>
                        <a:t> боев, сооружениям, мемориалам, посвященных Великой Отечественной войне (для 1-11 классов)</a:t>
                      </a:r>
                    </a:p>
                    <a:p>
                      <a:r>
                        <a:rPr lang="ru-RU" sz="1600" baseline="0" dirty="0" smtClean="0"/>
                        <a:t>10. Знакомство с выставкой, посвященной 70-летию Победы в Великой Отечественной войне (для 1-11 классов)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Апрель-май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Весь</a:t>
                      </a:r>
                      <a:r>
                        <a:rPr lang="ru-RU" sz="1600" baseline="0" dirty="0" smtClean="0"/>
                        <a:t> период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Зам.</a:t>
                      </a:r>
                      <a:r>
                        <a:rPr lang="ru-RU" sz="1600" baseline="0" dirty="0" smtClean="0"/>
                        <a:t> Директора по ВР, экскурсоводы.</a:t>
                      </a:r>
                    </a:p>
                    <a:p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Работник музея, экскурсоводы.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0"/>
          <a:ext cx="8424936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5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18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по пополнению музейных материалов: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Систематизация материалов рекомендательного характера по направлениям деятельности музея.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и пополнение музейного фонда музейными предметами.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альбома по выпускникам.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400" u="none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материала по летописи школы за период 2000 – 2014 г.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альбома «Мы пишем о нас пишут за 2014 год»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временных экспозиций: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«Наши земляки участники Великой Отечественной войны»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«Мы за здоровый образ жизни»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«Мастер и мастерица»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«Учителя – ветераны Великой </a:t>
                      </a:r>
                      <a:r>
                        <a:rPr lang="ru-RU" sz="14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Отечественной войны</a:t>
                      </a: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«70 – </a:t>
                      </a:r>
                      <a:r>
                        <a:rPr lang="ru-RU" sz="140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летию</a:t>
                      </a: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Победы в Великой Отечественной войне посвящается»</a:t>
                      </a:r>
                    </a:p>
                    <a:p>
                      <a:pPr marL="342900" indent="-342900" algn="l">
                        <a:buAutoNum type="arabicPeriod" startAt="7"/>
                      </a:pP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этнографических экспонатов</a:t>
                      </a:r>
                    </a:p>
                    <a:p>
                      <a:pPr marL="342900" indent="-342900" algn="l">
                        <a:buAutoNum type="arabicPeriod" startAt="7"/>
                      </a:pP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«Мой прадед участник ВОВ»</a:t>
                      </a:r>
                    </a:p>
                    <a:p>
                      <a:pPr marL="342900" indent="-342900" algn="l">
                        <a:buAutoNum type="arabicPeriod" startAt="7"/>
                      </a:pPr>
                      <a:r>
                        <a:rPr lang="ru-RU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альбомов об участниках ВОВ</a:t>
                      </a:r>
                      <a:endParaRPr lang="ru-RU" sz="1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период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Первое полугодие</a:t>
                      </a: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Весь период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Работники музея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Работники музея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 музея, зам.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директора  по ВР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FEWJDCXMVWZU-158-279</_dlc_DocId>
    <_dlc_DocIdUrl xmlns="a19fce79-9b6c-46ea-827f-b80865df0bfe">
      <Url>http://www.eduportal44.ru/Pyschug/PschoolNEW/_layouts/15/DocIdRedir.aspx?ID=FEWJDCXMVWZU-158-279</Url>
      <Description>FEWJDCXMVWZU-158-279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D70B3406F288A49BCEE3B40C2414EEA" ma:contentTypeVersion="1" ma:contentTypeDescription="Создание документа." ma:contentTypeScope="" ma:versionID="bfa9b8296e37ec116db1985fc858cd92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b05497c6218ba5ec3a0c002fb8a2ef2b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B844342-6F0A-4F9F-A82C-6CF7F119C6C8}"/>
</file>

<file path=customXml/itemProps2.xml><?xml version="1.0" encoding="utf-8"?>
<ds:datastoreItem xmlns:ds="http://schemas.openxmlformats.org/officeDocument/2006/customXml" ds:itemID="{7142F1B4-0391-4D6A-9CA4-9D8DBB44449E}"/>
</file>

<file path=customXml/itemProps3.xml><?xml version="1.0" encoding="utf-8"?>
<ds:datastoreItem xmlns:ds="http://schemas.openxmlformats.org/officeDocument/2006/customXml" ds:itemID="{2A0AF434-9C18-4208-BA1B-4EAB3356C2FC}"/>
</file>

<file path=customXml/itemProps4.xml><?xml version="1.0" encoding="utf-8"?>
<ds:datastoreItem xmlns:ds="http://schemas.openxmlformats.org/officeDocument/2006/customXml" ds:itemID="{D2EA969B-0EF9-4E14-B3C2-68806ECE9FD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</TotalTime>
  <Words>2277</Words>
  <Application>Microsoft Office PowerPoint</Application>
  <PresentationFormat>Экран (4:3)</PresentationFormat>
  <Paragraphs>452</Paragraphs>
  <Slides>61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</vt:lpstr>
      <vt:lpstr>Calibri</vt:lpstr>
      <vt:lpstr>Constantia</vt:lpstr>
      <vt:lpstr>Times New Roman</vt:lpstr>
      <vt:lpstr>Wingdings 2</vt:lpstr>
      <vt:lpstr>Поток</vt:lpstr>
      <vt:lpstr>Музей МОУ Пыщугская средняя общеобразовательная школа</vt:lpstr>
      <vt:lpstr>История музея</vt:lpstr>
      <vt:lpstr>Презентация PowerPoint</vt:lpstr>
      <vt:lpstr>Совет музея</vt:lpstr>
      <vt:lpstr>Программа музея</vt:lpstr>
      <vt:lpstr>План работы школьного музея на 2014-2015 учебный год.</vt:lpstr>
      <vt:lpstr>Реализация плана работы музея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Совместная работа музея</vt:lpstr>
      <vt:lpstr>Экспозиции музея</vt:lpstr>
      <vt:lpstr>Экспозиции музея </vt:lpstr>
      <vt:lpstr>Фрагмент выставки « Наши земляки участники  Великой Отечественной войны»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Фрагмент выставки « История Пыщугской школы»</vt:lpstr>
      <vt:lpstr>Презентация PowerPoint</vt:lpstr>
      <vt:lpstr>Фрагмент выставки « Наши достижения»</vt:lpstr>
      <vt:lpstr>Презентация PowerPoint</vt:lpstr>
      <vt:lpstr>Фрагмент выставки « 70 – летию Победы в  Великой Отечественной войне посвящается»</vt:lpstr>
      <vt:lpstr>Презентация PowerPoint</vt:lpstr>
      <vt:lpstr>Презентация PowerPoint</vt:lpstr>
      <vt:lpstr>Презентация PowerPoint</vt:lpstr>
      <vt:lpstr>Презентация PowerPoint</vt:lpstr>
      <vt:lpstr>Фрагмент выставки «Предметы быта»</vt:lpstr>
      <vt:lpstr>Фрагмент выставки «История школы в альбомах»</vt:lpstr>
      <vt:lpstr>Фрагмент выставки «История школы в альбомах» (о выпускниках разных лет) 50 –тые., 60 – тые., 70-тые., 80 – тые. годы</vt:lpstr>
      <vt:lpstr>Фрагмент выставки «История школы в альбомах» (о выпускниках разных лет) 90 –тые., 2000 - ные. годы</vt:lpstr>
      <vt:lpstr>Презентация PowerPoint</vt:lpstr>
      <vt:lpstr>Фрагмент временной выставки «Мы за здоровый образ жизни»</vt:lpstr>
      <vt:lpstr>Презентация PowerPoint</vt:lpstr>
      <vt:lpstr>Презентация PowerPoint</vt:lpstr>
      <vt:lpstr>Фрагмент временной выставки «Обмен опытом»</vt:lpstr>
      <vt:lpstr>Учет и сохранность материалов музея</vt:lpstr>
      <vt:lpstr>Карточка учета</vt:lpstr>
      <vt:lpstr>Музей в образовательном процессе</vt:lpstr>
      <vt:lpstr>Музей в образовательном процессе</vt:lpstr>
      <vt:lpstr>Музей в образовательном процессе</vt:lpstr>
      <vt:lpstr>Музей в образовательном процессе</vt:lpstr>
      <vt:lpstr>Музей в ключевых делах детской организации «Сияющие звезды»</vt:lpstr>
      <vt:lpstr>Экскурсионная работа</vt:lpstr>
      <vt:lpstr>Экскурсия «История школы» для группы продленного дня</vt:lpstr>
      <vt:lpstr>Экскурсия для выпускников школы</vt:lpstr>
      <vt:lpstr>Экскурсия  по музею для учителей школы</vt:lpstr>
      <vt:lpstr>Деятельность музея в СМИ</vt:lpstr>
      <vt:lpstr>Фрагмент временной выставки «Мы пишем, о нас пишут»</vt:lpstr>
      <vt:lpstr>Поисково – исследовательская работа </vt:lpstr>
      <vt:lpstr>Встреча с интересными людьми</vt:lpstr>
      <vt:lpstr>Уроки мастерства</vt:lpstr>
      <vt:lpstr>Встреча с народной мастерицей</vt:lpstr>
      <vt:lpstr>Сбор информации о ветеранах</vt:lpstr>
      <vt:lpstr>Сбор информации о ветеранах</vt:lpstr>
      <vt:lpstr>Участие в конкурсах</vt:lpstr>
      <vt:lpstr>Грамоты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МОУ Пыщугская средняя общеобразовательная школа</dc:title>
  <dc:creator>Admin</dc:creator>
  <cp:lastModifiedBy>ADM</cp:lastModifiedBy>
  <cp:revision>43</cp:revision>
  <dcterms:created xsi:type="dcterms:W3CDTF">2014-11-23T15:11:02Z</dcterms:created>
  <dcterms:modified xsi:type="dcterms:W3CDTF">2018-02-20T07:41:02Z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0x010100BD70B3406F288A49BCEE3B40C2414EEA</vt:lpwstr>
  </property>
  <property fmtid="{D5CDD505-2E9C-101B-9397-08002B2CF9AE}" pid="3" name="_dlc_DocIdItemGuid">
    <vt:lpwstr>a040ed03-7089-48a9-b632-c183408f4223</vt:lpwstr>
  </property>
</Properties>
</file>