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65" d="100"/>
          <a:sy n="65" d="100"/>
        </p:scale>
        <p:origin x="-835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85232-7BFB-4675-8DE7-028287FB06CB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98B2DE-6EDF-4660-97C5-34BA93957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3534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9C98B-108A-44BC-8E34-FA57783A674D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C7339-B0F4-4404-8A38-2303A5B85C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1226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C7339-B0F4-4404-8A38-2303A5B85C3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7588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C7339-B0F4-4404-8A38-2303A5B85C3E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0542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microsoft.com/office/2007/relationships/media" Target="../media/media1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F%D0%B0%D1%81%D1%85%D0%B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olnet.ee/holidays/s13.html" TargetMode="External"/><Relationship Id="rId5" Type="http://schemas.openxmlformats.org/officeDocument/2006/relationships/hyperlink" Target="http://www.paskha.ru/" TargetMode="External"/><Relationship Id="rId4" Type="http://schemas.openxmlformats.org/officeDocument/2006/relationships/hyperlink" Target="http://www.zavet.ru/k/px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5157192"/>
            <a:ext cx="5637010" cy="1137512"/>
          </a:xfrm>
        </p:spPr>
        <p:txBody>
          <a:bodyPr>
            <a:noAutofit/>
          </a:bodyPr>
          <a:lstStyle/>
          <a:p>
            <a:pPr algn="r"/>
            <a:r>
              <a:rPr lang="ru-RU" sz="1800" b="1" dirty="0" smtClean="0"/>
              <a:t> </a:t>
            </a:r>
            <a:endParaRPr lang="ru-RU" sz="1800" b="1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916832"/>
            <a:ext cx="7175351" cy="2016224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i="1" dirty="0" smtClean="0">
                <a:solidFill>
                  <a:srgbClr val="7030A0"/>
                </a:solidFill>
              </a:rPr>
              <a:t>Светлый праздник – Пасха!</a:t>
            </a:r>
            <a:br>
              <a:rPr lang="ru-RU" sz="4400" i="1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(познавательное развитие для детей </a:t>
            </a:r>
            <a:r>
              <a:rPr lang="ru-RU" sz="2000" dirty="0" smtClean="0">
                <a:solidFill>
                  <a:srgbClr val="7030A0"/>
                </a:solidFill>
              </a:rPr>
              <a:t>старшей разновозрастной группы)</a:t>
            </a:r>
            <a:r>
              <a:rPr lang="ru-RU" sz="2000" dirty="0" smtClean="0">
                <a:solidFill>
                  <a:srgbClr val="7030A0"/>
                </a:solidFill>
              </a:rPr>
              <a:t>.</a:t>
            </a:r>
            <a:endParaRPr lang="ru-RU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412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501317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solidFill>
                  <a:schemeClr val="tx1"/>
                </a:solidFill>
              </a:rPr>
              <a:t>Пасхи, куличи, красят яйца…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836712"/>
            <a:ext cx="3346450" cy="342081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124744"/>
            <a:ext cx="3850506" cy="2887879"/>
          </a:xfrm>
        </p:spPr>
      </p:pic>
    </p:spTree>
    <p:extLst>
      <p:ext uri="{BB962C8B-B14F-4D97-AF65-F5344CB8AC3E}">
        <p14:creationId xmlns:p14="http://schemas.microsoft.com/office/powerpoint/2010/main" xmlns="" val="348404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013176"/>
            <a:ext cx="6512511" cy="71301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Играют в пасхальные игры…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692696"/>
            <a:ext cx="2808312" cy="34750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836711"/>
            <a:ext cx="3490466" cy="3350847"/>
          </a:xfrm>
        </p:spPr>
      </p:pic>
    </p:spTree>
    <p:extLst>
      <p:ext uri="{BB962C8B-B14F-4D97-AF65-F5344CB8AC3E}">
        <p14:creationId xmlns:p14="http://schemas.microsoft.com/office/powerpoint/2010/main" xmlns="" val="424801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88640"/>
            <a:ext cx="4032448" cy="316835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2492896"/>
            <a:ext cx="3888432" cy="2952328"/>
          </a:xfrm>
        </p:spPr>
        <p:txBody>
          <a:bodyPr>
            <a:normAutofit fontScale="85000" lnSpcReduction="20000"/>
          </a:bodyPr>
          <a:lstStyle/>
          <a:p>
            <a:r>
              <a:rPr lang="ru-RU" altLang="ru-RU" sz="2800" b="1" dirty="0">
                <a:solidFill>
                  <a:schemeClr val="tx1"/>
                </a:solidFill>
                <a:latin typeface="Trebuchet MS" panose="020B0603020202020204" pitchFamily="34" charset="0"/>
              </a:rPr>
              <a:t>Обычай в </a:t>
            </a:r>
            <a:r>
              <a:rPr lang="ru-RU" altLang="ru-RU" sz="28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Пасху </a:t>
            </a:r>
            <a:r>
              <a:rPr lang="ru-RU" altLang="ru-RU" sz="2800" b="1" dirty="0">
                <a:solidFill>
                  <a:schemeClr val="tx1"/>
                </a:solidFill>
                <a:latin typeface="Trebuchet MS" panose="020B0603020202020204" pitchFamily="34" charset="0"/>
              </a:rPr>
              <a:t>дарить друг другу красные яйца символизирует возрождение </a:t>
            </a:r>
            <a:r>
              <a:rPr lang="ru-RU" altLang="ru-RU" sz="28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жизни. Яйцо символизирует и появление цыплят, поэтому иногда наравне с яйцами дарят и цыплят.</a:t>
            </a:r>
            <a:endParaRPr lang="ru-RU" altLang="ru-RU" sz="28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endParaRPr lang="ru-RU" dirty="0"/>
          </a:p>
        </p:txBody>
      </p:sp>
      <p:pic>
        <p:nvPicPr>
          <p:cNvPr id="4098" name="Picture 2" descr="C:\Users\Ольга\Desktop\Презентация про пасху\_721474913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0741" y="3501008"/>
            <a:ext cx="424491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1279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149080"/>
            <a:ext cx="7262192" cy="2232248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Вот что такое светлый праздник - Пасха!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altLang="ru-RU" sz="2400" dirty="0">
                <a:solidFill>
                  <a:schemeClr val="tx1"/>
                </a:solidFill>
              </a:rPr>
              <a:t>«…Малиновый звон над рекою плывет.</a:t>
            </a:r>
            <a:br>
              <a:rPr lang="ru-RU" altLang="ru-RU" sz="2400" dirty="0">
                <a:solidFill>
                  <a:schemeClr val="tx1"/>
                </a:solidFill>
              </a:rPr>
            </a:br>
            <a:r>
              <a:rPr lang="ru-RU" altLang="ru-RU" sz="2400" dirty="0">
                <a:solidFill>
                  <a:schemeClr val="tx1"/>
                </a:solidFill>
              </a:rPr>
              <a:t>Служба пасхальная в храмах идет.</a:t>
            </a:r>
            <a:br>
              <a:rPr lang="ru-RU" altLang="ru-RU" sz="2400" dirty="0">
                <a:solidFill>
                  <a:schemeClr val="tx1"/>
                </a:solidFill>
              </a:rPr>
            </a:br>
            <a:r>
              <a:rPr lang="ru-RU" altLang="ru-RU" sz="2400" dirty="0">
                <a:solidFill>
                  <a:schemeClr val="tx1"/>
                </a:solidFill>
              </a:rPr>
              <a:t>Слышно везде, раздается окрест:</a:t>
            </a:r>
            <a:br>
              <a:rPr lang="ru-RU" altLang="ru-RU" sz="2400" dirty="0">
                <a:solidFill>
                  <a:schemeClr val="tx1"/>
                </a:solidFill>
              </a:rPr>
            </a:br>
            <a:r>
              <a:rPr lang="ru-RU" altLang="ru-RU" sz="2400" dirty="0">
                <a:solidFill>
                  <a:srgbClr val="C00000"/>
                </a:solidFill>
              </a:rPr>
              <a:t>«Христос воскрес!»</a:t>
            </a:r>
            <a:br>
              <a:rPr lang="ru-RU" altLang="ru-RU" sz="2400" dirty="0">
                <a:solidFill>
                  <a:srgbClr val="C00000"/>
                </a:solidFill>
              </a:rPr>
            </a:b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3044" y="332657"/>
            <a:ext cx="6243584" cy="3312367"/>
          </a:xfrm>
        </p:spPr>
      </p:pic>
      <p:pic>
        <p:nvPicPr>
          <p:cNvPr id="5" name="Праздничный колокольный звон - Пасхальный перезвон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47664" y="3068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224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7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1844824"/>
            <a:ext cx="7175351" cy="3744416"/>
          </a:xfrm>
        </p:spPr>
        <p:txBody>
          <a:bodyPr/>
          <a:lstStyle/>
          <a:p>
            <a:pPr marL="182880" indent="0">
              <a:lnSpc>
                <a:spcPct val="90000"/>
              </a:lnSpc>
              <a:buNone/>
            </a:pPr>
            <a:r>
              <a:rPr lang="ru-RU" sz="2000" u="sng" dirty="0" smtClean="0">
                <a:solidFill>
                  <a:schemeClr val="tx1"/>
                </a:solidFill>
              </a:rPr>
              <a:t>Используемые источники</a:t>
            </a:r>
            <a:r>
              <a:rPr lang="ru-RU" sz="2000" dirty="0" smtClean="0"/>
              <a:t>: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en-US" altLang="ru-RU" sz="2000" dirty="0">
                <a:solidFill>
                  <a:schemeClr val="tx1"/>
                </a:solidFill>
                <a:hlinkClick r:id="rId3"/>
              </a:rPr>
              <a:t>http://ru.wikipedia.org/wiki/%D0%9F%D0%B0%D1%81%D1%85%D0%B0</a:t>
            </a:r>
            <a:r>
              <a:rPr lang="ru-RU" altLang="ru-RU" sz="2000" dirty="0">
                <a:solidFill>
                  <a:schemeClr val="tx1"/>
                </a:solidFill>
              </a:rPr>
              <a:t/>
            </a:r>
            <a:br>
              <a:rPr lang="ru-RU" altLang="ru-RU" sz="2000" dirty="0">
                <a:solidFill>
                  <a:schemeClr val="tx1"/>
                </a:solidFill>
              </a:rPr>
            </a:br>
            <a:r>
              <a:rPr lang="en-US" altLang="ru-RU" sz="2000" dirty="0">
                <a:solidFill>
                  <a:schemeClr val="tx1"/>
                </a:solidFill>
              </a:rPr>
              <a:t>http://ped-kopilka.ru</a:t>
            </a:r>
            <a:r>
              <a:rPr lang="en-US" altLang="ru-RU" sz="2000" dirty="0" smtClean="0">
                <a:solidFill>
                  <a:schemeClr val="tx1"/>
                </a:solidFill>
              </a:rPr>
              <a:t>/</a:t>
            </a:r>
            <a:r>
              <a:rPr lang="ru-RU" altLang="ru-RU" sz="2000" dirty="0" smtClean="0">
                <a:solidFill>
                  <a:schemeClr val="tx1"/>
                </a:solidFill>
              </a:rPr>
              <a:t/>
            </a:r>
            <a:br>
              <a:rPr lang="ru-RU" altLang="ru-RU" sz="2000" dirty="0" smtClean="0">
                <a:solidFill>
                  <a:schemeClr val="tx1"/>
                </a:solidFill>
              </a:rPr>
            </a:br>
            <a:r>
              <a:rPr lang="en-US" altLang="ru-RU" sz="2000" dirty="0">
                <a:solidFill>
                  <a:schemeClr val="tx1"/>
                </a:solidFill>
                <a:hlinkClick r:id="rId4"/>
              </a:rPr>
              <a:t>http://www.zavet.ru/k/px/</a:t>
            </a:r>
            <a:r>
              <a:rPr lang="ru-RU" altLang="ru-RU" sz="2000" dirty="0">
                <a:solidFill>
                  <a:schemeClr val="tx1"/>
                </a:solidFill>
              </a:rPr>
              <a:t/>
            </a:r>
            <a:br>
              <a:rPr lang="ru-RU" altLang="ru-RU" sz="2000" dirty="0">
                <a:solidFill>
                  <a:schemeClr val="tx1"/>
                </a:solidFill>
              </a:rPr>
            </a:br>
            <a:r>
              <a:rPr lang="en-US" altLang="ru-RU" sz="2000" dirty="0">
                <a:solidFill>
                  <a:schemeClr val="tx1"/>
                </a:solidFill>
                <a:hlinkClick r:id="rId5"/>
              </a:rPr>
              <a:t>http://www.paskha.ru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  <a:hlinkClick r:id="rId6"/>
              </a:rPr>
              <a:t>http://</a:t>
            </a:r>
            <a:r>
              <a:rPr lang="en-US" sz="2000" dirty="0" smtClean="0">
                <a:solidFill>
                  <a:schemeClr val="tx1"/>
                </a:solidFill>
                <a:hlinkClick r:id="rId6"/>
              </a:rPr>
              <a:t>www.solnet.ee/holidays/s13.html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en-US" sz="2000" b="0" dirty="0">
                <a:solidFill>
                  <a:schemeClr val="tx1"/>
                </a:solidFill>
                <a:effectLst/>
              </a:rPr>
              <a:t>georgievka.cerkov.ru/.../</a:t>
            </a:r>
            <a:r>
              <a:rPr lang="en-US" sz="2000" b="0" dirty="0" err="1">
                <a:solidFill>
                  <a:schemeClr val="tx1"/>
                </a:solidFill>
                <a:effectLst/>
              </a:rPr>
              <a:t>uchitelyam-voskresnyx-shkol-i-osnov-pravosla</a:t>
            </a:r>
            <a:r>
              <a:rPr lang="en-US" sz="2000" b="0" dirty="0">
                <a:solidFill>
                  <a:schemeClr val="tx1"/>
                </a:solidFill>
                <a:effectLst/>
              </a:rPr>
              <a:t>...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506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4941168"/>
            <a:ext cx="6686128" cy="1505104"/>
          </a:xfrm>
        </p:spPr>
        <p:txBody>
          <a:bodyPr/>
          <a:lstStyle/>
          <a:p>
            <a:pPr marL="0" indent="0">
              <a:buNone/>
            </a:pPr>
            <a:r>
              <a:rPr lang="ru-RU" sz="4400" dirty="0" smtClean="0">
                <a:solidFill>
                  <a:schemeClr val="tx1"/>
                </a:solidFill>
              </a:rPr>
              <a:t>Однажды утром проснулось яичко…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16632"/>
            <a:ext cx="4896544" cy="4823209"/>
          </a:xfrm>
        </p:spPr>
      </p:pic>
    </p:spTree>
    <p:extLst>
      <p:ext uri="{BB962C8B-B14F-4D97-AF65-F5344CB8AC3E}">
        <p14:creationId xmlns:p14="http://schemas.microsoft.com/office/powerpoint/2010/main" xmlns="" val="297232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372168"/>
            <a:ext cx="7550224" cy="2225184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Яичко огляделось вокруг и сказало: «Как же хорошо кругом! Вот ручей веселый льется, в небе солнышко смеется… Что за день сегодня? Я не знаю. Надо разыскать мне папу с мамой».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428667"/>
            <a:ext cx="2862064" cy="352805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268760"/>
            <a:ext cx="4368193" cy="2160240"/>
          </a:xfrm>
        </p:spPr>
      </p:pic>
    </p:spTree>
    <p:extLst>
      <p:ext uri="{BB962C8B-B14F-4D97-AF65-F5344CB8AC3E}">
        <p14:creationId xmlns:p14="http://schemas.microsoft.com/office/powerpoint/2010/main" xmlns="" val="234179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725144"/>
            <a:ext cx="7478216" cy="1577112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И пошло яичко к папе петушку. «Папа, а что сегодня за день такой?» - спросило яичко. «Жизнь прекрасна у яйца. Родом ты своим гордись, и на праздник торопись. Пасха светлая идет, в храм торопится народ. Слышишь пение с небес? Иисус Христос воскрес!»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404664"/>
            <a:ext cx="5904656" cy="4238029"/>
          </a:xfrm>
        </p:spPr>
      </p:pic>
    </p:spTree>
    <p:extLst>
      <p:ext uri="{BB962C8B-B14F-4D97-AF65-F5344CB8AC3E}">
        <p14:creationId xmlns:p14="http://schemas.microsoft.com/office/powerpoint/2010/main" xmlns="" val="83453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25144"/>
            <a:ext cx="7694241" cy="1296144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И пошло яичко к маме курочке узнать про светлый праздник Пасхи. Что же это за праздник такой? «Мама, а расскажи мне про праздник Пасхи…» И начала курочка свой рассказ…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60648"/>
            <a:ext cx="3200400" cy="342900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672444"/>
            <a:ext cx="3697222" cy="3365050"/>
          </a:xfrm>
        </p:spPr>
      </p:pic>
    </p:spTree>
    <p:extLst>
      <p:ext uri="{BB962C8B-B14F-4D97-AF65-F5344CB8AC3E}">
        <p14:creationId xmlns:p14="http://schemas.microsoft.com/office/powerpoint/2010/main" xmlns="" val="240641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97152"/>
            <a:ext cx="7550224" cy="11430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Пасха – это праздник праздников. Светлое Христово Воскресение. Наши предки говорили о нем «Пасха красна»!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234492"/>
            <a:ext cx="3816424" cy="4313345"/>
          </a:xfrm>
        </p:spPr>
      </p:pic>
    </p:spTree>
    <p:extLst>
      <p:ext uri="{BB962C8B-B14F-4D97-AF65-F5344CB8AC3E}">
        <p14:creationId xmlns:p14="http://schemas.microsoft.com/office/powerpoint/2010/main" xmlns="" val="61605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653136"/>
            <a:ext cx="7488832" cy="1512168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Во всех храмах проходят праздничные службы. Звонят колокола, красивым, красным, радостным звоном, который называется – </a:t>
            </a:r>
            <a:r>
              <a:rPr lang="ru-RU" sz="2400" i="1" dirty="0" smtClean="0">
                <a:solidFill>
                  <a:srgbClr val="FF0000"/>
                </a:solidFill>
              </a:rPr>
              <a:t>трезвон.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476672"/>
            <a:ext cx="6336704" cy="4001648"/>
          </a:xfrm>
        </p:spPr>
      </p:pic>
    </p:spTree>
    <p:extLst>
      <p:ext uri="{BB962C8B-B14F-4D97-AF65-F5344CB8AC3E}">
        <p14:creationId xmlns:p14="http://schemas.microsoft.com/office/powerpoint/2010/main" xmlns="" val="88670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581128"/>
            <a:ext cx="7550224" cy="144016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После службы верующие приветствуют друг друга целованием и словами: «Христос воскрес!»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609"/>
          <a:stretch/>
        </p:blipFill>
        <p:spPr>
          <a:xfrm>
            <a:off x="683568" y="476673"/>
            <a:ext cx="2427009" cy="3384376"/>
          </a:xfrm>
        </p:spPr>
      </p:pic>
      <p:pic>
        <p:nvPicPr>
          <p:cNvPr id="2050" name="Picture 2" descr="C:\Users\Ольга\Desktop\Презентация про пасху\pasxa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5504" y="476672"/>
            <a:ext cx="500887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827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941168"/>
            <a:ext cx="7560840" cy="1152128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Люди стараются помочь слабым, больным. Радуют своих близких и готовят праздничное угощение…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692696"/>
            <a:ext cx="2551005" cy="3475037"/>
          </a:xfrm>
        </p:spPr>
      </p:pic>
      <p:pic>
        <p:nvPicPr>
          <p:cNvPr id="3074" name="Picture 2" descr="C:\Users\Ольга\Desktop\Презентация про пасху\img326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48680"/>
            <a:ext cx="523875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587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31E735F099CAA4F994DDFA32E51A5C3" ma:contentTypeVersion="0" ma:contentTypeDescription="Создание документа." ma:contentTypeScope="" ma:versionID="9d9c41edf941dae4553a15c91627978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3f3dfb3bd3ee1dbf888cdcc01e4126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9992D35-F2E5-486C-9F2B-A9D2A036914E}"/>
</file>

<file path=customXml/itemProps2.xml><?xml version="1.0" encoding="utf-8"?>
<ds:datastoreItem xmlns:ds="http://schemas.openxmlformats.org/officeDocument/2006/customXml" ds:itemID="{F18D2C94-4EA7-4922-ADA2-1E96DD3BF639}"/>
</file>

<file path=customXml/itemProps3.xml><?xml version="1.0" encoding="utf-8"?>
<ds:datastoreItem xmlns:ds="http://schemas.openxmlformats.org/officeDocument/2006/customXml" ds:itemID="{6644A055-B734-4B2D-82D2-65FB23F8C86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</TotalTime>
  <Words>261</Words>
  <Application>Microsoft Office PowerPoint</Application>
  <PresentationFormat>Экран (4:3)</PresentationFormat>
  <Paragraphs>17</Paragraphs>
  <Slides>14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Воздушный поток</vt:lpstr>
      <vt:lpstr>Светлый праздник – Пасха! (познавательное развитие для детей старшей разновозрастной группы).</vt:lpstr>
      <vt:lpstr>Однажды утром проснулось яичко…</vt:lpstr>
      <vt:lpstr>Яичко огляделось вокруг и сказало: «Как же хорошо кругом! Вот ручей веселый льется, в небе солнышко смеется… Что за день сегодня? Я не знаю. Надо разыскать мне папу с мамой».</vt:lpstr>
      <vt:lpstr>И пошло яичко к папе петушку. «Папа, а что сегодня за день такой?» - спросило яичко. «Жизнь прекрасна у яйца. Родом ты своим гордись, и на праздник торопись. Пасха светлая идет, в храм торопится народ. Слышишь пение с небес? Иисус Христос воскрес!»</vt:lpstr>
      <vt:lpstr>И пошло яичко к маме курочке узнать про светлый праздник Пасхи. Что же это за праздник такой? «Мама, а расскажи мне про праздник Пасхи…» И начала курочка свой рассказ…</vt:lpstr>
      <vt:lpstr>Пасха – это праздник праздников. Светлое Христово Воскресение. Наши предки говорили о нем «Пасха красна»!</vt:lpstr>
      <vt:lpstr>Во всех храмах проходят праздничные службы. Звонят колокола, красивым, красным, радостным звоном, который называется – трезвон. </vt:lpstr>
      <vt:lpstr>После службы верующие приветствуют друг друга целованием и словами: «Христос воскрес!»</vt:lpstr>
      <vt:lpstr>Люди стараются помочь слабым, больным. Радуют своих близких и готовят праздничное угощение…</vt:lpstr>
      <vt:lpstr>Пасхи, куличи, красят яйца…</vt:lpstr>
      <vt:lpstr>Играют в пасхальные игры…</vt:lpstr>
      <vt:lpstr>Слайд 12</vt:lpstr>
      <vt:lpstr>Вот что такое светлый праздник - Пасха! «…Малиновый звон над рекою плывет. Служба пасхальная в храмах идет. Слышно везде, раздается окрест: «Христос воскрес!» </vt:lpstr>
      <vt:lpstr>Используемые источники:  http://ru.wikipedia.org/wiki/%D0%9F%D0%B0%D1%81%D1%85%D0%B0 http://ped-kopilka.ru/ http://www.zavet.ru/k/px/ http://www.paskha.ru http://www.solnet.ee/holidays/s13.html georgievka.cerkov.ru/.../uchitelyam-voskresnyx-shkol-i-osnov-pravosla...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Пасхальное яичко  (сказка для детей младшего дошкольного возраста).</dc:title>
  <dc:creator>Ольга</dc:creator>
  <cp:lastModifiedBy>2</cp:lastModifiedBy>
  <cp:revision>15</cp:revision>
  <dcterms:created xsi:type="dcterms:W3CDTF">2016-04-22T10:28:26Z</dcterms:created>
  <dcterms:modified xsi:type="dcterms:W3CDTF">2020-04-09T18:29:11Z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0x010100D31E735F099CAA4F994DDFA32E51A5C3</vt:lpwstr>
  </property>
</Properties>
</file>