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4660"/>
  </p:normalViewPr>
  <p:slideViewPr>
    <p:cSldViewPr>
      <p:cViewPr varScale="1">
        <p:scale>
          <a:sx n="63" d="100"/>
          <a:sy n="63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0F841-7FCB-4289-992F-0415DD33C1D3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4287-220B-47DC-AF15-45F0ACAD77B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Речь </a:t>
            </a:r>
            <a:r>
              <a:rPr lang="ru-RU" b="1" i="1" dirty="0"/>
              <a:t>педагога‒ образец для подражания</a:t>
            </a:r>
            <a:r>
              <a:rPr lang="ru-RU" dirty="0"/>
              <a:t>. </a:t>
            </a:r>
            <a:br>
              <a:rPr lang="ru-RU" dirty="0"/>
            </a:br>
            <a:endParaRPr lang="ru-RU" dirty="0"/>
          </a:p>
        </p:txBody>
      </p:sp>
      <p:pic>
        <p:nvPicPr>
          <p:cNvPr id="1027" name="Picture 3" descr="C:\Documents and Settings\Пользователь\Рабочий стол\deti-na-zanyati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3279" y="1600200"/>
            <a:ext cx="679744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Подсказать </a:t>
            </a:r>
            <a:r>
              <a:rPr lang="ru-RU" b="1" dirty="0"/>
              <a:t>– </a:t>
            </a:r>
            <a:r>
              <a:rPr lang="ru-RU" b="1" dirty="0" smtClean="0"/>
              <a:t>сказать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 Глагол </a:t>
            </a:r>
            <a:r>
              <a:rPr lang="ru-RU" dirty="0"/>
              <a:t>подсказать используется в прямом значении: шепнуть или незаметно сказать кому-нибудь забытое им или неизвестное ему: подсказать стихотворение, подсказать ход решения, а так же в переносном значении: навести на мысль: опыт подсказывает иное решение.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Класть-ложить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dirty="0"/>
              <a:t>В литературном языке нет глагола «</a:t>
            </a:r>
            <a:r>
              <a:rPr lang="ru-RU" sz="2800" dirty="0" err="1"/>
              <a:t>ложить</a:t>
            </a:r>
            <a:r>
              <a:rPr lang="ru-RU" sz="2800" dirty="0"/>
              <a:t>», но есть «положить», есть глагол «класть», но нет глагола «</a:t>
            </a:r>
            <a:r>
              <a:rPr lang="ru-RU" sz="2800" dirty="0" err="1"/>
              <a:t>покласть</a:t>
            </a:r>
            <a:r>
              <a:rPr lang="ru-RU" sz="2800" dirty="0"/>
              <a:t>». Глагол «</a:t>
            </a:r>
            <a:r>
              <a:rPr lang="ru-RU" sz="2800" dirty="0" err="1"/>
              <a:t>ложить</a:t>
            </a:r>
            <a:r>
              <a:rPr lang="ru-RU" sz="2800" dirty="0"/>
              <a:t>» применяется только с приставкой, а глагол</a:t>
            </a:r>
            <a:r>
              <a:rPr lang="ru-RU" sz="2800" i="1" dirty="0"/>
              <a:t> «класть» - без приставки</a:t>
            </a:r>
            <a:r>
              <a:rPr lang="ru-RU" sz="2800" i="1" dirty="0" smtClean="0"/>
              <a:t>.).</a:t>
            </a:r>
          </a:p>
          <a:p>
            <a:pPr lvl="0"/>
            <a:endParaRPr lang="ru-RU" sz="2800" dirty="0"/>
          </a:p>
          <a:p>
            <a:r>
              <a:rPr lang="ru-RU" sz="2800" dirty="0"/>
              <a:t>Помнить, что корень -лож- употребляется в значении чего-то, находящегося сверху, на поверхности. А корень –клад-, как правило, означает то, что внутри. Значит, когда вы хотите рассказать о том, что будет находиться сверху, вы употребите корень -лож- (уложить, положить, выложить, приложить, переложить, заложить и т.д.). А если о том, что будет внутри, то прозвучит -клад- (кладу, кладет, клала, кладем и т.д.). Вот так!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Звонить.</a:t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Глаголы </a:t>
            </a:r>
            <a:r>
              <a:rPr lang="ru-RU" dirty="0"/>
              <a:t>образованные от глагола </a:t>
            </a:r>
            <a:r>
              <a:rPr lang="ru-RU" dirty="0" err="1"/>
              <a:t>звонИть</a:t>
            </a:r>
            <a:r>
              <a:rPr lang="ru-RU" dirty="0"/>
              <a:t> с разными приставками (</a:t>
            </a:r>
            <a:r>
              <a:rPr lang="ru-RU" dirty="0" err="1"/>
              <a:t>позвонИть</a:t>
            </a:r>
            <a:r>
              <a:rPr lang="ru-RU" dirty="0"/>
              <a:t>, </a:t>
            </a:r>
            <a:r>
              <a:rPr lang="ru-RU" dirty="0" err="1"/>
              <a:t>перезвонИть</a:t>
            </a:r>
            <a:r>
              <a:rPr lang="ru-RU" dirty="0"/>
              <a:t>, </a:t>
            </a:r>
            <a:r>
              <a:rPr lang="ru-RU" dirty="0" err="1"/>
              <a:t>созвонИться</a:t>
            </a:r>
            <a:r>
              <a:rPr lang="ru-RU" dirty="0"/>
              <a:t>). Во всех формах произносится с таким же ударением, как и в глаголе звонить (</a:t>
            </a:r>
            <a:r>
              <a:rPr lang="ru-RU" dirty="0" err="1"/>
              <a:t>позвонИшь</a:t>
            </a:r>
            <a:r>
              <a:rPr lang="ru-RU" dirty="0"/>
              <a:t>, </a:t>
            </a:r>
            <a:r>
              <a:rPr lang="ru-RU" dirty="0" err="1"/>
              <a:t>перезвонИт</a:t>
            </a:r>
            <a:r>
              <a:rPr lang="ru-RU" dirty="0"/>
              <a:t>, </a:t>
            </a:r>
            <a:r>
              <a:rPr lang="ru-RU" dirty="0" err="1"/>
              <a:t>созвонИмся</a:t>
            </a:r>
            <a:r>
              <a:rPr lang="ru-RU" dirty="0"/>
              <a:t> и т.д.).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Текёт</a:t>
            </a:r>
            <a:r>
              <a:rPr lang="ru-RU" b="1" dirty="0"/>
              <a:t> – </a:t>
            </a:r>
            <a:r>
              <a:rPr lang="ru-RU" b="1" dirty="0" smtClean="0"/>
              <a:t>течёт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Вода </a:t>
            </a:r>
            <a:r>
              <a:rPr lang="ru-RU" dirty="0"/>
              <a:t>из крана </a:t>
            </a:r>
            <a:r>
              <a:rPr lang="ru-RU" dirty="0" err="1"/>
              <a:t>текёт</a:t>
            </a:r>
            <a:r>
              <a:rPr lang="ru-RU" dirty="0"/>
              <a:t> или течёт? 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Течёт </a:t>
            </a:r>
            <a:r>
              <a:rPr lang="ru-RU" dirty="0"/>
              <a:t>— глагол в 3 лице настоящего времени единственного числа.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Наречия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Слова неизменяемые, поэтому морфологических ошибок не возникает. Но есть ошибочные варианты состава слова наречия</a:t>
            </a:r>
          </a:p>
          <a:p>
            <a:endParaRPr lang="ru-RU" dirty="0"/>
          </a:p>
          <a:p>
            <a:r>
              <a:rPr lang="ru-RU" dirty="0"/>
              <a:t>Сзади (НЕ </a:t>
            </a:r>
            <a:r>
              <a:rPr lang="ru-RU" dirty="0" err="1"/>
              <a:t>взади</a:t>
            </a:r>
            <a:r>
              <a:rPr lang="ru-RU" dirty="0"/>
              <a:t>, </a:t>
            </a:r>
            <a:r>
              <a:rPr lang="ru-RU" dirty="0" err="1"/>
              <a:t>назаду</a:t>
            </a:r>
            <a:r>
              <a:rPr lang="ru-RU" dirty="0"/>
              <a:t>, взад, </a:t>
            </a:r>
            <a:r>
              <a:rPr lang="ru-RU" dirty="0" err="1"/>
              <a:t>взаду</a:t>
            </a:r>
            <a:r>
              <a:rPr lang="ru-RU" dirty="0"/>
              <a:t>)</a:t>
            </a:r>
          </a:p>
          <a:p>
            <a:r>
              <a:rPr lang="ru-RU" dirty="0"/>
              <a:t>Внутрь (НЕ вовнутрь)</a:t>
            </a:r>
          </a:p>
          <a:p>
            <a:r>
              <a:rPr lang="ru-RU" dirty="0"/>
              <a:t>Сначала (НЕ сперва, перво-наперво</a:t>
            </a:r>
          </a:p>
          <a:p>
            <a:r>
              <a:rPr lang="ru-RU" dirty="0"/>
              <a:t>Безразлично (НЕ без разницы)</a:t>
            </a:r>
          </a:p>
          <a:p>
            <a:r>
              <a:rPr lang="ru-RU" dirty="0"/>
              <a:t>Пополам (НЕ напополам)</a:t>
            </a:r>
          </a:p>
          <a:p>
            <a:r>
              <a:rPr lang="ru-RU" dirty="0"/>
              <a:t>Один за другим (НЕ один за одним)</a:t>
            </a:r>
          </a:p>
          <a:p>
            <a:r>
              <a:rPr lang="ru-RU" dirty="0"/>
              <a:t>Снова (НЕ </a:t>
            </a:r>
            <a:r>
              <a:rPr lang="ru-RU" dirty="0" err="1"/>
              <a:t>по-новой</a:t>
            </a:r>
            <a:r>
              <a:rPr lang="ru-RU" dirty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/>
              <a:t>Множественное </a:t>
            </a:r>
            <a:r>
              <a:rPr lang="ru-RU" b="1" dirty="0" smtClean="0"/>
              <a:t>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Морфологических </a:t>
            </a:r>
            <a:r>
              <a:rPr lang="ru-RU" dirty="0"/>
              <a:t>форм у русских изменяемых слов много. К счастью, большинство из них усваивается в раннем детстве. Но есть формы, в образовании и употреблении которых взрослые допускают ошибки.</a:t>
            </a:r>
          </a:p>
          <a:p>
            <a:r>
              <a:rPr lang="ru-RU" b="1" dirty="0"/>
              <a:t>У неё нет сапог и туфель. </a:t>
            </a:r>
            <a:r>
              <a:rPr lang="ru-RU" dirty="0"/>
              <a:t>У неё нет </a:t>
            </a:r>
            <a:r>
              <a:rPr lang="ru-RU" dirty="0" err="1"/>
              <a:t>сапогов</a:t>
            </a:r>
            <a:r>
              <a:rPr lang="ru-RU" dirty="0"/>
              <a:t> и туфлей.</a:t>
            </a:r>
          </a:p>
          <a:p>
            <a:r>
              <a:rPr lang="ru-RU" b="1" dirty="0"/>
              <a:t>Я съел тарелку оладий и вафель. </a:t>
            </a:r>
            <a:r>
              <a:rPr lang="ru-RU" dirty="0"/>
              <a:t>Я съел тарелку </a:t>
            </a:r>
            <a:r>
              <a:rPr lang="ru-RU" dirty="0" err="1"/>
              <a:t>оладьев</a:t>
            </a:r>
            <a:r>
              <a:rPr lang="ru-RU" dirty="0"/>
              <a:t> и вафлей.</a:t>
            </a:r>
          </a:p>
          <a:p>
            <a:r>
              <a:rPr lang="ru-RU" b="1" dirty="0"/>
              <a:t>Два килограмма помидоров и баклажанов.</a:t>
            </a:r>
            <a:r>
              <a:rPr lang="ru-RU" dirty="0"/>
              <a:t> Два килограмма помидор и баклажан.</a:t>
            </a:r>
          </a:p>
          <a:p>
            <a:r>
              <a:rPr lang="ru-RU" b="1" dirty="0"/>
              <a:t>Два килограмма мандаринов и апельсинов. </a:t>
            </a:r>
            <a:r>
              <a:rPr lang="ru-RU" dirty="0"/>
              <a:t>Два килограмма мандарин и апельсин.</a:t>
            </a:r>
          </a:p>
          <a:p>
            <a:r>
              <a:rPr lang="ru-RU" b="1" dirty="0"/>
              <a:t>У нас больше нет чистых носков и гольфов. </a:t>
            </a:r>
            <a:r>
              <a:rPr lang="ru-RU" dirty="0"/>
              <a:t>У нас больше нет чистых носок и гольф.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200" dirty="0" smtClean="0">
                <a:solidFill>
                  <a:srgbClr val="FF0000"/>
                </a:solidFill>
              </a:rPr>
              <a:t>“</a:t>
            </a:r>
            <a:r>
              <a:rPr lang="ru-RU" sz="3200" dirty="0">
                <a:solidFill>
                  <a:srgbClr val="FF0000"/>
                </a:solidFill>
              </a:rPr>
              <a:t>Культура речи </a:t>
            </a:r>
            <a:r>
              <a:rPr lang="ru-RU" sz="3200" dirty="0"/>
              <a:t>– владение нормами устного и письменного литературного языка (правилами произношения, ударения, грамматики, словоупотребления и т.д.), а также умение использовать выразительные языковые средства в разных условиях общения в соответствии с целями и содержанием речи</a:t>
            </a:r>
            <a:r>
              <a:rPr lang="ru-RU" sz="3200" dirty="0" smtClean="0"/>
              <a:t>”.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                            Профессор </a:t>
            </a:r>
            <a:r>
              <a:rPr lang="ru-RU" sz="2800" dirty="0"/>
              <a:t>Л.И.Скворцов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3008313" cy="5840435"/>
          </a:xfrm>
        </p:spPr>
        <p:txBody>
          <a:bodyPr>
            <a:normAutofit/>
          </a:bodyPr>
          <a:lstStyle/>
          <a:p>
            <a:r>
              <a:rPr lang="ru-RU" sz="2800" u="sng" dirty="0"/>
              <a:t>П</a:t>
            </a:r>
            <a:r>
              <a:rPr lang="ru-RU" sz="2800" u="sng" dirty="0" smtClean="0"/>
              <a:t>ростейшая</a:t>
            </a:r>
            <a:r>
              <a:rPr lang="ru-RU" sz="2800" u="sng" dirty="0"/>
              <a:t> </a:t>
            </a:r>
            <a:r>
              <a:rPr lang="ru-RU" sz="2800" i="1" u="sng" dirty="0"/>
              <a:t>формула культуры речи:</a:t>
            </a:r>
            <a:endParaRPr lang="ru-RU" sz="2800" dirty="0"/>
          </a:p>
          <a:p>
            <a:pPr lvl="0"/>
            <a:r>
              <a:rPr lang="ru-RU" sz="2800" dirty="0"/>
              <a:t>Думай, кому говоришь.</a:t>
            </a:r>
          </a:p>
          <a:p>
            <a:pPr lvl="0"/>
            <a:r>
              <a:rPr lang="ru-RU" sz="2800" dirty="0"/>
              <a:t>Что говоришь.</a:t>
            </a:r>
          </a:p>
          <a:p>
            <a:pPr lvl="0"/>
            <a:r>
              <a:rPr lang="ru-RU" sz="2800" dirty="0"/>
              <a:t>Где говоришь.</a:t>
            </a:r>
          </a:p>
          <a:p>
            <a:pPr lvl="0"/>
            <a:r>
              <a:rPr lang="ru-RU" sz="2800" dirty="0"/>
              <a:t>Зачем говоришь.</a:t>
            </a:r>
          </a:p>
          <a:p>
            <a:pPr lvl="0"/>
            <a:r>
              <a:rPr lang="ru-RU" sz="2800" dirty="0"/>
              <a:t>Какие из этого будут последствия?</a:t>
            </a:r>
          </a:p>
          <a:p>
            <a:endParaRPr lang="ru-RU" dirty="0"/>
          </a:p>
        </p:txBody>
      </p:sp>
      <p:pic>
        <p:nvPicPr>
          <p:cNvPr id="2051" name="Picture 3" descr="C:\Documents and Settings\Пользователь\Рабочий стол\vospitatel_v_detsad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503435"/>
            <a:ext cx="5111750" cy="3392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Компоненты </a:t>
            </a:r>
            <a:r>
              <a:rPr lang="ru-RU" b="1" dirty="0"/>
              <a:t>профессиональной речи педагога.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Правильно произносить все звуки родного языка, устранять имеющиеся дефекты речи;</a:t>
            </a:r>
          </a:p>
          <a:p>
            <a:pPr lvl="0"/>
            <a:r>
              <a:rPr lang="ru-RU" dirty="0"/>
              <a:t>Иметь ясную, четкую и отчетливую речь, т.е. хорошую дикцию;</a:t>
            </a:r>
          </a:p>
          <a:p>
            <a:pPr lvl="0"/>
            <a:r>
              <a:rPr lang="ru-RU" dirty="0"/>
              <a:t>Использовать в своей речи литературное произношение, т. е. придерживаться орфоэпических норм;</a:t>
            </a:r>
          </a:p>
          <a:p>
            <a:pPr lvl="0"/>
            <a:r>
              <a:rPr lang="ru-RU" dirty="0"/>
              <a:t>Стремиться правильно использовать интонационные средства выразительности с учетом содержания высказывания;</a:t>
            </a:r>
          </a:p>
          <a:p>
            <a:pPr lvl="0"/>
            <a:r>
              <a:rPr lang="ru-RU" dirty="0"/>
              <a:t>В общении с детьми пользоваться речью слегка замедленного темпа, умеренной громкостью голоса;</a:t>
            </a:r>
          </a:p>
          <a:p>
            <a:pPr lvl="0"/>
            <a:r>
              <a:rPr lang="ru-RU" dirty="0"/>
              <a:t>Связно и в доступной форме рассказывать и передавать содержание текстов,  точно используя слова и грамматические конструкции (важно использовать сложносочиненные и сложноподчиненные предложения);</a:t>
            </a:r>
          </a:p>
          <a:p>
            <a:pPr lvl="0"/>
            <a:r>
              <a:rPr lang="ru-RU" dirty="0"/>
              <a:t>Речь воспитателя должна быть спокойной, всегда уравновешенной, вежливой не только по отношению к детям, но и ко всем сотрудникам </a:t>
            </a:r>
            <a:r>
              <a:rPr lang="ru-RU" dirty="0" err="1"/>
              <a:t>д</a:t>
            </a:r>
            <a:r>
              <a:rPr lang="ru-RU" dirty="0"/>
              <a:t>/с (не допускаются грубые выражения).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Самые распространённые ошибки в речи воспитателя: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dirty="0"/>
              <a:t>Употребление </a:t>
            </a:r>
            <a:r>
              <a:rPr lang="ru-RU" sz="2800" b="1" dirty="0" smtClean="0"/>
              <a:t>слов-паразитов;</a:t>
            </a:r>
            <a:endParaRPr lang="ru-RU" sz="2800" dirty="0"/>
          </a:p>
          <a:p>
            <a:pPr lvl="0"/>
            <a:r>
              <a:rPr lang="ru-RU" sz="2800" b="1" dirty="0"/>
              <a:t>Частое употребление слов с уменьшительно-ласкательными </a:t>
            </a:r>
            <a:r>
              <a:rPr lang="ru-RU" sz="2800" b="1" dirty="0" smtClean="0"/>
              <a:t>суффиксами;</a:t>
            </a:r>
            <a:endParaRPr lang="ru-RU" sz="2800" dirty="0"/>
          </a:p>
          <a:p>
            <a:pPr lvl="0"/>
            <a:r>
              <a:rPr lang="ru-RU" sz="2800" b="1" dirty="0"/>
              <a:t>Неточное называние предметов, которые окружают ребенка и которыми он </a:t>
            </a:r>
            <a:r>
              <a:rPr lang="ru-RU" sz="2800" b="1" dirty="0" smtClean="0"/>
              <a:t>пользуется;</a:t>
            </a:r>
            <a:endParaRPr lang="ru-RU" sz="2800" dirty="0"/>
          </a:p>
          <a:p>
            <a:r>
              <a:rPr lang="ru-RU" sz="2800" b="1" dirty="0" smtClean="0">
                <a:solidFill>
                  <a:srgbClr val="000000"/>
                </a:solidFill>
                <a:ea typeface="Calibri"/>
              </a:rPr>
              <a:t>Использование в речи грубых просторечий и жаргонных слов, которые противопоставляются литературному языку. А также слов-сокращений</a:t>
            </a:r>
            <a:r>
              <a:rPr lang="ru-RU" sz="2800" b="1" dirty="0">
                <a:solidFill>
                  <a:srgbClr val="000000"/>
                </a:solidFill>
                <a:ea typeface="Calibri"/>
              </a:rPr>
              <a:t>;</a:t>
            </a:r>
            <a:endParaRPr lang="ru-RU" sz="2800" dirty="0"/>
          </a:p>
          <a:p>
            <a:r>
              <a:rPr lang="ru-RU" sz="2800" b="1" dirty="0"/>
              <a:t>Нелитературное произношение </a:t>
            </a:r>
            <a:r>
              <a:rPr lang="ru-RU" sz="2800" b="1" dirty="0" smtClean="0"/>
              <a:t>слов.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r>
              <a:rPr lang="ru-RU" sz="4000" b="1" dirty="0"/>
              <a:t>Расставьте правильно ударения в словах:</a:t>
            </a:r>
            <a:endParaRPr lang="ru-RU" sz="4000" dirty="0"/>
          </a:p>
          <a:p>
            <a:pPr>
              <a:buNone/>
            </a:pPr>
            <a:r>
              <a:rPr lang="ru-RU" sz="4000" dirty="0" smtClean="0"/>
              <a:t>   </a:t>
            </a:r>
            <a:r>
              <a:rPr lang="ru-RU" sz="4000" dirty="0" err="1" smtClean="0"/>
              <a:t>ракУшка</a:t>
            </a:r>
            <a:r>
              <a:rPr lang="ru-RU" sz="4000" dirty="0"/>
              <a:t>, </a:t>
            </a:r>
            <a:r>
              <a:rPr lang="ru-RU" sz="4000" dirty="0" err="1"/>
              <a:t>свЁкла</a:t>
            </a:r>
            <a:r>
              <a:rPr lang="ru-RU" sz="4000" dirty="0"/>
              <a:t>, </a:t>
            </a:r>
            <a:r>
              <a:rPr lang="ru-RU" sz="4000" dirty="0" err="1"/>
              <a:t>слИвовый</a:t>
            </a:r>
            <a:r>
              <a:rPr lang="ru-RU" sz="4000" dirty="0"/>
              <a:t>, творог</a:t>
            </a:r>
            <a:r>
              <a:rPr lang="ru-RU" sz="4000" dirty="0" smtClean="0"/>
              <a:t>,</a:t>
            </a:r>
          </a:p>
          <a:p>
            <a:pPr>
              <a:buNone/>
            </a:pPr>
            <a:r>
              <a:rPr lang="ru-RU" sz="4000" dirty="0" smtClean="0"/>
              <a:t>   </a:t>
            </a:r>
            <a:r>
              <a:rPr lang="ru-RU" sz="4000" dirty="0" err="1" smtClean="0"/>
              <a:t>тУфля</a:t>
            </a:r>
            <a:r>
              <a:rPr lang="ru-RU" sz="4000" dirty="0"/>
              <a:t>, </a:t>
            </a:r>
            <a:r>
              <a:rPr lang="ru-RU" sz="4000" dirty="0" err="1"/>
              <a:t>грУшевый</a:t>
            </a:r>
            <a:r>
              <a:rPr lang="ru-RU" sz="4000" dirty="0"/>
              <a:t>, </a:t>
            </a:r>
            <a:r>
              <a:rPr lang="ru-RU" sz="4000" dirty="0" err="1" smtClean="0"/>
              <a:t>пАльцами</a:t>
            </a:r>
            <a:r>
              <a:rPr lang="ru-RU" sz="4000" dirty="0" smtClean="0"/>
              <a:t>, </a:t>
            </a:r>
          </a:p>
          <a:p>
            <a:pPr>
              <a:buNone/>
            </a:pPr>
            <a:r>
              <a:rPr lang="ru-RU" sz="4000" dirty="0" smtClean="0"/>
              <a:t>   </a:t>
            </a:r>
            <a:r>
              <a:rPr lang="ru-RU" sz="4000" dirty="0" err="1" smtClean="0"/>
              <a:t>нОжницами</a:t>
            </a:r>
            <a:r>
              <a:rPr lang="ru-RU" sz="4000" dirty="0"/>
              <a:t>, </a:t>
            </a:r>
            <a:r>
              <a:rPr lang="ru-RU" sz="4000" dirty="0" err="1"/>
              <a:t>тОрты</a:t>
            </a:r>
            <a:r>
              <a:rPr lang="ru-RU" sz="4000" dirty="0"/>
              <a:t>, </a:t>
            </a:r>
            <a:r>
              <a:rPr lang="ru-RU" sz="4000" dirty="0" err="1"/>
              <a:t>бАнты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Какое действие обозначает глагол </a:t>
            </a:r>
            <a:r>
              <a:rPr lang="ru-RU" b="1" i="1" dirty="0" smtClean="0"/>
              <a:t>надеть?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Глагол</a:t>
            </a:r>
            <a:r>
              <a:rPr lang="ru-RU" dirty="0"/>
              <a:t> </a:t>
            </a:r>
            <a:r>
              <a:rPr lang="ru-RU" b="1" i="1" dirty="0"/>
              <a:t>надеть</a:t>
            </a:r>
            <a:r>
              <a:rPr lang="ru-RU" dirty="0"/>
              <a:t> обозначает действие, производимое по отношению к самому себе или (в конструкциях с предлогом на) по отношению к другому лицу либо предмету:</a:t>
            </a:r>
          </a:p>
          <a:p>
            <a:r>
              <a:rPr lang="ru-RU" i="1" dirty="0"/>
              <a:t>Надеть пальто, туфли на ребёнка; надеть наволочку на подушку.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Какое действие обозначает глагол </a:t>
            </a:r>
            <a:r>
              <a:rPr lang="ru-RU" b="1" i="1" dirty="0" smtClean="0"/>
              <a:t>одеть</a:t>
            </a:r>
            <a:r>
              <a:rPr lang="ru-RU" b="1" i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Глагол </a:t>
            </a:r>
            <a:r>
              <a:rPr lang="ru-RU" b="1" i="1" dirty="0"/>
              <a:t>одеть </a:t>
            </a:r>
            <a:r>
              <a:rPr lang="ru-RU" dirty="0"/>
              <a:t>обозначает действие, обращённое на другое лицо или предмет, выраженный прямым дополнением (т.е. существительным или местоимением в винительном падеже без предлога):</a:t>
            </a:r>
          </a:p>
          <a:p>
            <a:r>
              <a:rPr lang="ru-RU" i="1" dirty="0"/>
              <a:t>Одеть ребёнка, одеть куклу.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Есть-кушать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800" dirty="0" smtClean="0"/>
              <a:t>    Глагол </a:t>
            </a:r>
            <a:r>
              <a:rPr lang="ru-RU" sz="2800" dirty="0"/>
              <a:t>кушать стилистически ограничен в своём употреблении. В современной литературной норме слово кушать не употребляется в форме 1. В 3 лице этот глагол обычно употребляется только по отношению к ребёнку для выражения ласки. Возможно также использование его при вежливом приглашении к еде ( Паша, кушай; кушайте, пожалуйста) где формы ешь, ешьте, звучат несколько фамильярно.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03F86561811BB4D91C92031136CC361" ma:contentTypeVersion="0" ma:contentTypeDescription="Создание документа." ma:contentTypeScope="" ma:versionID="87de56247d18db2442d2bac6b41ba4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040371-EED1-4B15-994A-B6B11A8F701D}"/>
</file>

<file path=customXml/itemProps2.xml><?xml version="1.0" encoding="utf-8"?>
<ds:datastoreItem xmlns:ds="http://schemas.openxmlformats.org/officeDocument/2006/customXml" ds:itemID="{D7A0CBB4-3726-4841-AED7-DC8F4F606CB5}"/>
</file>

<file path=customXml/itemProps3.xml><?xml version="1.0" encoding="utf-8"?>
<ds:datastoreItem xmlns:ds="http://schemas.openxmlformats.org/officeDocument/2006/customXml" ds:itemID="{CB10E5CA-6D89-420B-9E63-38A67E3F5F03}"/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468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Речь педагога‒ образец для подражания.  </vt:lpstr>
      <vt:lpstr>           “Культура речи – владение нормами устного и письменного литературного языка (правилами произношения, ударения, грамматики, словоупотребления и т.д.), а также умение использовать выразительные языковые средства в разных условиях общения в соответствии с целями и содержанием речи”.                                Профессор Л.И.Скворцов </vt:lpstr>
      <vt:lpstr>Слайд 3</vt:lpstr>
      <vt:lpstr> Компоненты профессиональной речи педагога. </vt:lpstr>
      <vt:lpstr>Самые распространённые ошибки в речи воспитателя:</vt:lpstr>
      <vt:lpstr>Слайд 6</vt:lpstr>
      <vt:lpstr> Какое действие обозначает глагол надеть? </vt:lpstr>
      <vt:lpstr>Какое действие обозначает глагол одеть?</vt:lpstr>
      <vt:lpstr>Есть-кушать</vt:lpstr>
      <vt:lpstr> Подсказать – сказать </vt:lpstr>
      <vt:lpstr>Класть-ложить</vt:lpstr>
      <vt:lpstr>  Звонить.  </vt:lpstr>
      <vt:lpstr>Текёт – течёт</vt:lpstr>
      <vt:lpstr>Наречия</vt:lpstr>
      <vt:lpstr>Множественное число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Речь педагога‒ образец для подражания.  </dc:title>
  <dc:creator>user</dc:creator>
  <cp:lastModifiedBy>user</cp:lastModifiedBy>
  <cp:revision>9</cp:revision>
  <dcterms:created xsi:type="dcterms:W3CDTF">2018-11-22T05:59:48Z</dcterms:created>
  <dcterms:modified xsi:type="dcterms:W3CDTF">2018-11-22T07:22:00Z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0x010100C03F86561811BB4D91C92031136CC361</vt:lpwstr>
  </property>
</Properties>
</file>