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theme/theme7.xml" ContentType="application/vnd.openxmlformats-officedocument.theme+xml"/>
  <Override PartName="/ppt/theme/theme3.xml" ContentType="application/vnd.openxmlformats-officedocument.theme+xml"/>
  <Override PartName="/ppt/theme/theme6.xml" ContentType="application/vnd.openxmlformats-officedocument.theme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8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notesSlides/notesSlide8.xml" ContentType="application/vnd.openxmlformats-officedocument.presentationml.notesSlide+xml"/>
  <Override PartName="/ppt/notesSlides/_rels/notesSlide10.xml.rels" ContentType="application/vnd.openxmlformats-package.relationships+xml"/>
  <Override PartName="/ppt/notesSlides/_rels/notesSlide9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1.xml.rels" ContentType="application/vnd.openxmlformats-package.relationships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2.jpeg" ContentType="image/jpeg"/>
  <Override PartName="/ppt/media/image3.jpeg" ContentType="image/jpeg"/>
  <Override PartName="/ppt/media/image4.jpeg" ContentType="image/jpeg"/>
  <Override PartName="/ppt/media/image10.jpeg" ContentType="image/jpeg"/>
  <Override PartName="/ppt/media/image15.png" ContentType="image/png"/>
  <Override PartName="/ppt/media/image5.jpeg" ContentType="image/jpeg"/>
  <Override PartName="/ppt/media/image11.jpeg" ContentType="image/jpeg"/>
  <Override PartName="/ppt/media/image6.jpeg" ContentType="image/jpeg"/>
  <Override PartName="/ppt/media/image12.jpeg" ContentType="image/jpeg"/>
  <Override PartName="/ppt/media/image7.jpeg" ContentType="image/jpeg"/>
  <Override PartName="/ppt/media/image13.jpeg" ContentType="image/jpeg"/>
  <Override PartName="/ppt/media/image8.jpeg" ContentType="image/jpeg"/>
  <Override PartName="/ppt/media/image14.jpeg" ContentType="image/jpeg"/>
  <Override PartName="/ppt/media/image9.jpeg" ContentType="image/jpeg"/>
  <Override PartName="/ppt/media/image1.jpeg" ContentType="image/jpeg"/>
  <Override PartName="/ppt/media/image16.jpeg" ContentType="image/jpeg"/>
  <Override PartName="/ppt/presentation.xml" ContentType="application/vnd.openxmlformats-officedocument.presentationml.presentation.main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_rels/presentation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_rels/slide16.xml.rels" ContentType="application/vnd.openxmlformats-package.relationships+xml"/>
  <Override PartName="/ppt/slides/_rels/slide2.xml.rels" ContentType="application/vnd.openxmlformats-package.relationships+xml"/>
  <Override PartName="/ppt/slides/_rels/slide24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22.xml.rels" ContentType="application/vnd.openxmlformats-package.relationships+xml"/>
  <Override PartName="/ppt/slides/_rels/slide13.xml.rels" ContentType="application/vnd.openxmlformats-package.relationships+xml"/>
  <Override PartName="/ppt/slides/_rels/slide6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11.xml.rels" ContentType="application/vnd.openxmlformats-package.relationships+xml"/>
  <Override PartName="/ppt/slides/_rels/slide4.xml.rels" ContentType="application/vnd.openxmlformats-package.relationships+xml"/>
  <Override PartName="/ppt/slides/_rels/slide17.xml.rels" ContentType="application/vnd.openxmlformats-package.relationships+xml"/>
  <Override PartName="/ppt/slides/_rels/slide3.xml.rels" ContentType="application/vnd.openxmlformats-package.relationships+xml"/>
  <Override PartName="/ppt/slides/_rels/slide25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3.xml.rels" ContentType="application/vnd.openxmlformats-package.relationships+xml"/>
  <Override PartName="/ppt/slides/_rels/slide7.xml.rels" ContentType="application/vnd.openxmlformats-package.relationships+xml"/>
  <Override PartName="/ppt/slides/_rels/slide21.xml.rels" ContentType="application/vnd.openxmlformats-package.relationships+xml"/>
  <Override PartName="/ppt/slides/_rels/slide12.xml.rels" ContentType="application/vnd.openxmlformats-package.relationships+xml"/>
  <Override PartName="/ppt/slides/_rels/slide5.xml.rels" ContentType="application/vnd.openxmlformats-package.relationships+xml"/>
  <Override PartName="/ppt/slides/_rels/slide18.xml.rels" ContentType="application/vnd.openxmlformats-package.relationships+xml"/>
  <Override PartName="/ppt/slides/_rels/slide10.xml.rels" ContentType="application/vnd.openxmlformats-package.relationships+xml"/>
  <Override PartName="/ppt/slides/slide15.xml" ContentType="application/vnd.openxmlformats-officedocument.presentationml.slide+xml"/>
  <Override PartName="/ppt/slides/slide18.xml" ContentType="application/vnd.openxmlformats-officedocument.presentationml.slide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ppt/slides/slide25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21.xml" ContentType="application/vnd.openxmlformats-officedocument.presentationml.slide+xml"/>
  <Override PartName="/ppt/slides/slide1.xml" ContentType="application/vnd.openxmlformats-officedocument.presentationml.slide+xml"/>
  <Override PartName="/ppt/slides/slide24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33" Type="http://schemas.openxmlformats.org/officeDocument/2006/relationships/slide" Target="slides/slide24.xml"/><Relationship Id="rId34" Type="http://schemas.openxmlformats.org/officeDocument/2006/relationships/slide" Target="slides/slide25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8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bIns="0" lIns="0" rIns="0" tIns="0" wrap="none"/>
          <a:p>
            <a:r>
              <a:rPr lang="ru-RU"/>
              <a:t>Для правки формата примечаний щелкните мышью</a:t>
            </a:r>
            <a:endParaRPr/>
          </a:p>
        </p:txBody>
      </p:sp>
      <p:sp>
        <p:nvSpPr>
          <p:cNvPr id="22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bIns="0" lIns="0" rIns="0" tIns="0" wrap="none"/>
          <a:p>
            <a:r>
              <a:rPr lang="ru-RU"/>
              <a:t>&lt;заголовок&gt;</a:t>
            </a:r>
            <a:endParaRPr/>
          </a:p>
        </p:txBody>
      </p:sp>
      <p:sp>
        <p:nvSpPr>
          <p:cNvPr id="23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bIns="0" lIns="0" rIns="0" tIns="0" wrap="none"/>
          <a:p>
            <a:pPr algn="r"/>
            <a:r>
              <a:rPr lang="ru-RU"/>
              <a:t>&lt;дата/время&gt;</a:t>
            </a:r>
            <a:endParaRPr/>
          </a:p>
        </p:txBody>
      </p:sp>
      <p:sp>
        <p:nvSpPr>
          <p:cNvPr id="24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anchor="b" bIns="0" lIns="0" rIns="0" tIns="0" wrap="none"/>
          <a:p>
            <a:r>
              <a:rPr lang="ru-RU"/>
              <a:t>&lt;нижний колонтитул&gt;</a:t>
            </a:r>
            <a:endParaRPr/>
          </a:p>
        </p:txBody>
      </p:sp>
      <p:sp>
        <p:nvSpPr>
          <p:cNvPr id="25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anchor="b" bIns="0" lIns="0" rIns="0" tIns="0" wrap="none"/>
          <a:p>
            <a:pPr algn="r"/>
            <a:fld id="{B1D10101-E181-41E1-B151-717171F11111}" type="slidenum">
              <a:rPr lang="ru-RU"/>
              <a:t>&lt;номер&gt;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</p:notesMaster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1174680" y="947880"/>
            <a:ext cx="4410000" cy="34128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1045800" y="4694040"/>
            <a:ext cx="4665600" cy="3785040"/>
          </a:xfrm>
          <a:prstGeom prst="rect">
            <a:avLst/>
          </a:prstGeom>
        </p:spPr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1174680" y="947880"/>
            <a:ext cx="4410000" cy="34128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1045800" y="4694040"/>
            <a:ext cx="4665600" cy="3785040"/>
          </a:xfrm>
          <a:prstGeom prst="rect">
            <a:avLst/>
          </a:prstGeom>
        </p:spPr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1174680" y="947880"/>
            <a:ext cx="4410000" cy="34128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1045800" y="4694040"/>
            <a:ext cx="4665600" cy="3785040"/>
          </a:xfrm>
          <a:prstGeom prst="rect">
            <a:avLst/>
          </a:prstGeom>
        </p:spPr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1174680" y="947880"/>
            <a:ext cx="4410000" cy="34128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1045800" y="4694040"/>
            <a:ext cx="4665600" cy="3785040"/>
          </a:xfrm>
          <a:prstGeom prst="rect">
            <a:avLst/>
          </a:prstGeom>
        </p:spPr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8297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3124080" y="6416640"/>
            <a:ext cx="2890080" cy="359640"/>
          </a:xfrm>
          <a:prstGeom prst="rect">
            <a:avLst/>
          </a:prstGeom>
        </p:spPr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8297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/>
          <p:cNvSpPr/>
          <p:nvPr/>
        </p:nvSpPr>
        <p:spPr>
          <a:xfrm>
            <a:off x="3124080" y="6416640"/>
            <a:ext cx="2890080" cy="359640"/>
          </a:xfrm>
          <a:prstGeom prst="rect">
            <a:avLst/>
          </a:prstGeom>
        </p:spPr>
      </p:sp>
      <p:sp>
        <p:nvSpPr>
          <p:cNvPr id="4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8297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/>
          <p:cNvSpPr/>
          <p:nvPr/>
        </p:nvSpPr>
        <p:spPr>
          <a:xfrm>
            <a:off x="3124080" y="6416640"/>
            <a:ext cx="2890080" cy="359640"/>
          </a:xfrm>
          <a:prstGeom prst="rect">
            <a:avLst/>
          </a:prstGeom>
        </p:spPr>
      </p:sp>
      <p:sp>
        <p:nvSpPr>
          <p:cNvPr id="7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8297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stomShape 1"/>
          <p:cNvSpPr/>
          <p:nvPr/>
        </p:nvSpPr>
        <p:spPr>
          <a:xfrm>
            <a:off x="3124080" y="6416640"/>
            <a:ext cx="2890080" cy="359640"/>
          </a:xfrm>
          <a:prstGeom prst="rect">
            <a:avLst/>
          </a:prstGeom>
        </p:spPr>
      </p:sp>
      <p:sp>
        <p:nvSpPr>
          <p:cNvPr id="10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8297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1"/>
          <p:cNvSpPr/>
          <p:nvPr/>
        </p:nvSpPr>
        <p:spPr>
          <a:xfrm>
            <a:off x="3124080" y="6416640"/>
            <a:ext cx="2890080" cy="359640"/>
          </a:xfrm>
          <a:prstGeom prst="rect">
            <a:avLst/>
          </a:prstGeom>
        </p:spPr>
      </p:sp>
      <p:sp>
        <p:nvSpPr>
          <p:cNvPr id="13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8297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stomShape 1"/>
          <p:cNvSpPr/>
          <p:nvPr/>
        </p:nvSpPr>
        <p:spPr>
          <a:xfrm>
            <a:off x="3124080" y="6416640"/>
            <a:ext cx="2890080" cy="359640"/>
          </a:xfrm>
          <a:prstGeom prst="rect">
            <a:avLst/>
          </a:prstGeom>
        </p:spPr>
      </p:sp>
      <p:sp>
        <p:nvSpPr>
          <p:cNvPr id="16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8297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stomShape 1"/>
          <p:cNvSpPr/>
          <p:nvPr/>
        </p:nvSpPr>
        <p:spPr>
          <a:xfrm>
            <a:off x="3124080" y="6416640"/>
            <a:ext cx="2890080" cy="359640"/>
          </a:xfrm>
          <a:prstGeom prst="rect">
            <a:avLst/>
          </a:prstGeom>
        </p:spPr>
      </p:sp>
      <p:sp>
        <p:nvSpPr>
          <p:cNvPr id="19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1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6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6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6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2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stomShape 1"/>
          <p:cNvSpPr/>
          <p:nvPr/>
        </p:nvSpPr>
        <p:spPr>
          <a:xfrm>
            <a:off x="421920" y="1371600"/>
            <a:ext cx="8224200" cy="1823400"/>
          </a:xfrm>
          <a:prstGeom prst="rect">
            <a:avLst/>
          </a:prstGeom>
        </p:spPr>
        <p:txBody>
          <a:bodyPr anchor="b" bIns="0" lIns="45720" rIns="45720" tIns="0"/>
          <a:p>
            <a:r>
              <a:rPr b="1" lang="ru-RU" sz="5400">
                <a:solidFill>
                  <a:srgbClr val="ffff00"/>
                </a:solidFill>
                <a:latin typeface="Lucida Sans"/>
              </a:rPr>
              <a:t>Первые художники</a:t>
            </a:r>
            <a:endParaRPr/>
          </a:p>
          <a:p>
            <a:pPr algn="ctr"/>
            <a:r>
              <a:rPr b="1" lang="ru-RU" sz="5400">
                <a:solidFill>
                  <a:srgbClr val="ffff00"/>
                </a:solidFill>
                <a:latin typeface="Lucida Sans"/>
              </a:rPr>
              <a:t>Земли</a:t>
            </a:r>
            <a:endParaRPr/>
          </a:p>
        </p:txBody>
      </p:sp>
      <p:sp>
        <p:nvSpPr>
          <p:cNvPr id="27" name="CustomShape 2"/>
          <p:cNvSpPr/>
          <p:nvPr/>
        </p:nvSpPr>
        <p:spPr>
          <a:xfrm>
            <a:off x="571320" y="3857760"/>
            <a:ext cx="5995440" cy="1494720"/>
          </a:xfrm>
          <a:prstGeom prst="rect">
            <a:avLst/>
          </a:prstGeom>
        </p:spPr>
        <p:txBody>
          <a:bodyPr anchor="ctr" bIns="45000" lIns="90000" rIns="90000" tIns="45000"/>
          <a:p>
            <a:endParaRPr/>
          </a:p>
          <a:p>
            <a:r>
              <a:rPr b="1" lang="ru-RU" sz="4000">
                <a:solidFill>
                  <a:srgbClr val="ffffff"/>
                </a:solidFill>
              </a:rPr>
              <a:t> </a:t>
            </a:r>
            <a:endParaRPr/>
          </a:p>
          <a:p>
            <a:r>
              <a:rPr b="1" lang="ru-RU" sz="4000">
                <a:solidFill>
                  <a:srgbClr val="ffffff"/>
                </a:solidFill>
              </a:rPr>
              <a:t>«Древние цивилизации»</a:t>
            </a:r>
            <a:r>
              <a:rPr b="1" lang="ru-RU" sz="4000">
                <a:solidFill>
                  <a:srgbClr val="ffffff"/>
                </a:solidFill>
              </a:rPr>
              <a:t>	</a:t>
            </a:r>
            <a:r>
              <a:rPr b="1" lang="ru-RU" sz="3200">
                <a:solidFill>
                  <a:srgbClr val="ffffff"/>
                </a:solidFill>
              </a:rPr>
              <a:t>	</a:t>
            </a:r>
            <a:r>
              <a:rPr b="1" lang="ru-RU" sz="3200">
                <a:solidFill>
                  <a:srgbClr val="ffffff"/>
                </a:solidFill>
              </a:rPr>
              <a:t>	</a:t>
            </a:r>
            <a:r>
              <a:rPr b="1" lang="ru-RU" sz="3200">
                <a:solidFill>
                  <a:srgbClr val="ffffff"/>
                </a:solidFill>
              </a:rPr>
              <a:t>	</a:t>
            </a:r>
            <a:r>
              <a:rPr b="1" lang="ru-RU" sz="3200">
                <a:solidFill>
                  <a:srgbClr val="ffffff"/>
                </a:solidFill>
              </a:rPr>
              <a:t> </a:t>
            </a:r>
            <a:endParaRPr/>
          </a:p>
        </p:txBody>
      </p:sp>
      <p:pic>
        <p:nvPicPr>
          <p:cNvPr descr="" id="28" name=""/>
          <p:cNvPicPr/>
          <p:nvPr/>
        </p:nvPicPr>
        <p:blipFill>
          <a:blip r:embed="rId1">
            <a:lum bright="-12000"/>
          </a:blip>
          <a:stretch>
            <a:fillRect/>
          </a:stretch>
        </p:blipFill>
        <p:spPr>
          <a:xfrm>
            <a:off x="5477400" y="3434760"/>
            <a:ext cx="3338640" cy="2681280"/>
          </a:xfrm>
          <a:prstGeom prst="rect">
            <a:avLst/>
          </a:prstGeom>
        </p:spPr>
      </p:pic>
    </p:spTree>
  </p:cSld>
  <p:timing>
    <p:tnLst>
      <p:par>
        <p:cTn dur="indefinite" id="1" nodeType="tmRoot" restart="never">
          <p:childTnLst>
            <p:seq>
              <p:cTn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46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1260360" y="720720"/>
            <a:ext cx="6910560" cy="4790880"/>
          </a:xfrm>
          <a:prstGeom prst="rect">
            <a:avLst/>
          </a:prstGeom>
        </p:spPr>
      </p:pic>
    </p:spTree>
  </p:cSld>
  <p:transition spd="med">
    <p:blinds dir="vert"/>
  </p:transition>
  <p:timing>
    <p:tnLst>
      <p:par>
        <p:cTn dur="indefinite" id="19" nodeType="tmRoot" restart="never">
          <p:childTnLst>
            <p:seq>
              <p:cTn dur="indefinite" id="20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47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79640" y="720720"/>
            <a:ext cx="6837120" cy="4798800"/>
          </a:xfrm>
          <a:prstGeom prst="rect">
            <a:avLst/>
          </a:prstGeom>
        </p:spPr>
      </p:pic>
    </p:spTree>
  </p:cSld>
  <p:transition spd="med">
    <p:blinds dir="vert"/>
  </p:transition>
  <p:timing>
    <p:tnLst>
      <p:par>
        <p:cTn dur="indefinite" id="21" nodeType="tmRoot" restart="never">
          <p:childTnLst>
            <p:seq>
              <p:cTn dur="indefinite" id="2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142920" y="285840"/>
            <a:ext cx="8781480" cy="6281280"/>
          </a:xfrm>
          <a:prstGeom prst="rect">
            <a:avLst/>
          </a:prstGeom>
        </p:spPr>
        <p:txBody>
          <a:bodyPr bIns="45000" lIns="90000" rIns="90000" tIns="45000"/>
          <a:p>
            <a:pPr algn="just"/>
            <a:r>
              <a:rPr lang="ru-RU" sz="4000">
                <a:solidFill>
                  <a:srgbClr val="ffffff"/>
                </a:solidFill>
                <a:latin typeface="Book Antiqua"/>
              </a:rPr>
              <a:t>Пещера Альтамира</a:t>
            </a:r>
            <a:endParaRPr/>
          </a:p>
          <a:p>
            <a:endParaRPr/>
          </a:p>
        </p:txBody>
      </p:sp>
      <p:pic>
        <p:nvPicPr>
          <p:cNvPr descr="" id="49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324000" y="189360"/>
            <a:ext cx="8384040" cy="5899680"/>
          </a:xfrm>
          <a:prstGeom prst="rect">
            <a:avLst/>
          </a:prstGeom>
        </p:spPr>
      </p:pic>
      <p:sp>
        <p:nvSpPr>
          <p:cNvPr id="50" name="CustomShape 2"/>
          <p:cNvSpPr/>
          <p:nvPr/>
        </p:nvSpPr>
        <p:spPr>
          <a:xfrm>
            <a:off x="1425600" y="6120000"/>
            <a:ext cx="6850440" cy="685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b="1" lang="ru-RU" sz="2400">
                <a:solidFill>
                  <a:srgbClr val="ffffff"/>
                </a:solidFill>
                <a:latin typeface="Times New Roman"/>
              </a:rPr>
              <a:t>Бизон. Роспись</a:t>
            </a:r>
            <a:r>
              <a:rPr b="1" lang="ru-RU" sz="2400">
                <a:solidFill>
                  <a:srgbClr val="ffff00"/>
                </a:solidFill>
                <a:latin typeface="Times New Roman"/>
              </a:rPr>
              <a:t> пещеры</a:t>
            </a:r>
            <a:r>
              <a:rPr b="1" lang="ru-RU" sz="2400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ru-RU" sz="2400">
                <a:solidFill>
                  <a:srgbClr val="ffff00"/>
                </a:solidFill>
                <a:latin typeface="Times New Roman"/>
              </a:rPr>
              <a:t>Альтамира</a:t>
            </a:r>
            <a:r>
              <a:rPr b="1" lang="ru-RU" sz="2400">
                <a:solidFill>
                  <a:srgbClr val="ffffff"/>
                </a:solidFill>
                <a:latin typeface="Times New Roman"/>
              </a:rPr>
              <a:t>. Испания</a:t>
            </a:r>
            <a:endParaRPr/>
          </a:p>
        </p:txBody>
      </p:sp>
    </p:spTree>
  </p:cSld>
  <p:timing>
    <p:tnLst>
      <p:par>
        <p:cTn dur="indefinite" id="23" nodeType="tmRoot" restart="never">
          <p:childTnLst>
            <p:seq>
              <p:cTn id="2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0" y="5700600"/>
            <a:ext cx="4783680" cy="1153080"/>
          </a:xfrm>
          <a:prstGeom prst="rect">
            <a:avLst/>
          </a:prstGeom>
        </p:spPr>
        <p:txBody>
          <a:bodyPr anchor="ctr" bIns="45000" lIns="90000" rIns="90000" tIns="45000"/>
          <a:p>
            <a:r>
              <a:rPr b="1" lang="ru-RU" sz="2000">
                <a:solidFill>
                  <a:srgbClr val="ffffff"/>
                </a:solidFill>
                <a:latin typeface="Times New Roman"/>
              </a:rPr>
              <a:t>Фрагмент росписи</a:t>
            </a:r>
            <a:r>
              <a:rPr b="1" lang="ru-RU" sz="2000">
                <a:solidFill>
                  <a:srgbClr val="ffff00"/>
                </a:solidFill>
                <a:latin typeface="Times New Roman"/>
              </a:rPr>
              <a:t> пещеры Ласко. </a:t>
            </a:r>
            <a:endParaRPr/>
          </a:p>
          <a:p>
            <a:r>
              <a:rPr b="1" lang="ru-RU" sz="2000">
                <a:solidFill>
                  <a:srgbClr val="ffffff"/>
                </a:solidFill>
                <a:latin typeface="Times New Roman"/>
              </a:rPr>
              <a:t>Верхний палеолит</a:t>
            </a:r>
            <a:endParaRPr/>
          </a:p>
          <a:p>
            <a:endParaRPr/>
          </a:p>
        </p:txBody>
      </p:sp>
      <p:sp>
        <p:nvSpPr>
          <p:cNvPr id="52" name="CustomShape 2"/>
          <p:cNvSpPr/>
          <p:nvPr/>
        </p:nvSpPr>
        <p:spPr>
          <a:xfrm>
            <a:off x="4859280" y="5877000"/>
            <a:ext cx="4280400" cy="9766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ru-RU" sz="2000">
                <a:solidFill>
                  <a:srgbClr val="ffffff"/>
                </a:solidFill>
                <a:latin typeface="Times New Roman"/>
              </a:rPr>
              <a:t>Лань. Роспись </a:t>
            </a:r>
            <a:r>
              <a:rPr b="1" lang="ru-RU" sz="2000">
                <a:solidFill>
                  <a:srgbClr val="ffff00"/>
                </a:solidFill>
                <a:latin typeface="Times New Roman"/>
              </a:rPr>
              <a:t>пещеры Альтамира.</a:t>
            </a:r>
            <a:endParaRPr/>
          </a:p>
          <a:p>
            <a:pPr algn="ctr"/>
            <a:r>
              <a:rPr b="1" lang="ru-RU" sz="2000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ru-RU" sz="2000">
                <a:solidFill>
                  <a:srgbClr val="ffffff"/>
                </a:solidFill>
                <a:latin typeface="Times New Roman"/>
              </a:rPr>
              <a:t>Верхний палеолит</a:t>
            </a:r>
            <a:endParaRPr/>
          </a:p>
          <a:p>
            <a:endParaRPr/>
          </a:p>
        </p:txBody>
      </p:sp>
      <p:pic>
        <p:nvPicPr>
          <p:cNvPr descr="" id="53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179280" y="189000"/>
            <a:ext cx="4496400" cy="5656680"/>
          </a:xfrm>
          <a:prstGeom prst="rect">
            <a:avLst/>
          </a:prstGeom>
        </p:spPr>
      </p:pic>
      <p:pic>
        <p:nvPicPr>
          <p:cNvPr descr="" id="54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4859280" y="189000"/>
            <a:ext cx="4101120" cy="5656680"/>
          </a:xfrm>
          <a:prstGeom prst="rect">
            <a:avLst/>
          </a:prstGeom>
        </p:spPr>
      </p:pic>
    </p:spTree>
  </p:cSld>
  <p:timing>
    <p:tnLst>
      <p:par>
        <p:cTn dur="indefinite" id="25" nodeType="tmRoot" restart="never">
          <p:childTnLst>
            <p:seq>
              <p:cTn id="2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ustomShape 1"/>
          <p:cNvSpPr/>
          <p:nvPr/>
        </p:nvSpPr>
        <p:spPr>
          <a:xfrm>
            <a:off x="540000" y="273600"/>
            <a:ext cx="8145720" cy="11660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 sz="2800">
                <a:latin typeface="Times New Roman"/>
              </a:rPr>
              <a:t> </a:t>
            </a:r>
            <a:r>
              <a:rPr lang="ru-RU" sz="2800">
                <a:solidFill>
                  <a:srgbClr val="ffff00"/>
                </a:solidFill>
                <a:latin typeface="Times New Roman"/>
              </a:rPr>
              <a:t>Проблемные вопросы</a:t>
            </a:r>
            <a:endParaRPr/>
          </a:p>
        </p:txBody>
      </p:sp>
      <p:sp>
        <p:nvSpPr>
          <p:cNvPr id="56" name="CustomShape 2"/>
          <p:cNvSpPr/>
          <p:nvPr/>
        </p:nvSpPr>
        <p:spPr>
          <a:xfrm>
            <a:off x="540000" y="1440000"/>
            <a:ext cx="8145720" cy="4689720"/>
          </a:xfrm>
          <a:prstGeom prst="rect">
            <a:avLst/>
          </a:prstGeom>
        </p:spPr>
        <p:txBody>
          <a:bodyPr bIns="0" lIns="0" rIns="0" tIns="0" wrap="none"/>
          <a:p>
            <a:pPr>
              <a:lnSpc>
                <a:spcPts val="22"/>
              </a:lnSpc>
            </a:pPr>
            <a:r>
              <a:rPr lang="ru-RU" sz="1400">
                <a:latin typeface="Arial"/>
                <a:ea typeface="Calibri"/>
              </a:rPr>
              <a:t>Í--_     </a:t>
            </a: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 Почему изображения цветные? </a:t>
            </a:r>
            <a:endParaRPr/>
          </a:p>
          <a:p>
            <a:pPr>
              <a:lnSpc>
                <a:spcPts val="22"/>
              </a:lnSpc>
            </a:pP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       </a:t>
            </a: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Откуда у древнего человека краски?</a:t>
            </a:r>
            <a:endParaRPr/>
          </a:p>
          <a:p>
            <a:pPr>
              <a:lnSpc>
                <a:spcPts val="22"/>
              </a:lnSpc>
            </a:pP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       </a:t>
            </a: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Что могло послужить основой для древних  красок?          </a:t>
            </a:r>
            <a:endParaRPr/>
          </a:p>
          <a:p>
            <a:pPr>
              <a:lnSpc>
                <a:spcPts val="22"/>
              </a:lnSpc>
            </a:pP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       </a:t>
            </a: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Была ли у  древних людей зеленая краска?</a:t>
            </a:r>
            <a:endParaRPr/>
          </a:p>
          <a:p>
            <a:pPr>
              <a:lnSpc>
                <a:spcPts val="22"/>
              </a:lnSpc>
            </a:pP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       </a:t>
            </a: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Можно ли сказать, что это портреты животных?</a:t>
            </a:r>
            <a:endParaRPr/>
          </a:p>
        </p:txBody>
      </p:sp>
    </p:spTree>
  </p:cSld>
  <p:timing>
    <p:tnLst>
      <p:par>
        <p:cTn dur="indefinite" id="27" nodeType="tmRoot" restart="never">
          <p:childTnLst>
            <p:seq>
              <p:cTn id="28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ustomShape 1"/>
          <p:cNvSpPr/>
          <p:nvPr/>
        </p:nvSpPr>
        <p:spPr>
          <a:xfrm>
            <a:off x="0" y="865440"/>
            <a:ext cx="9070920" cy="1290600"/>
          </a:xfrm>
          <a:prstGeom prst="rect">
            <a:avLst/>
          </a:prstGeom>
        </p:spPr>
        <p:txBody>
          <a:bodyPr bIns="45000" lIns="90000" rIns="90000" tIns="45000" wrap="none"/>
          <a:p>
            <a:pPr algn="ctr"/>
            <a:r>
              <a:rPr b="1" lang="ru-RU" sz="4100">
                <a:solidFill>
                  <a:srgbClr val="ffff00"/>
                </a:solidFill>
                <a:latin typeface="Lucida Sans"/>
              </a:rPr>
              <a:t>Периодизация основных</a:t>
            </a:r>
            <a:endParaRPr/>
          </a:p>
          <a:p>
            <a:pPr algn="ctr"/>
            <a:r>
              <a:rPr b="1" lang="ru-RU" sz="4100">
                <a:solidFill>
                  <a:srgbClr val="ffff00"/>
                </a:solidFill>
                <a:latin typeface="Lucida Sans"/>
              </a:rPr>
              <a:t> </a:t>
            </a:r>
            <a:r>
              <a:rPr b="1" lang="ru-RU" sz="4100">
                <a:solidFill>
                  <a:srgbClr val="ffff00"/>
                </a:solidFill>
                <a:latin typeface="Lucida Sans"/>
              </a:rPr>
              <a:t>этапов первобытной культуры</a:t>
            </a:r>
            <a:endParaRPr/>
          </a:p>
        </p:txBody>
      </p:sp>
      <p:sp>
        <p:nvSpPr>
          <p:cNvPr id="58" name="CustomShape 2"/>
          <p:cNvSpPr/>
          <p:nvPr/>
        </p:nvSpPr>
        <p:spPr>
          <a:xfrm>
            <a:off x="1800000" y="3240000"/>
            <a:ext cx="5576400" cy="1616400"/>
          </a:xfrm>
          <a:prstGeom prst="rect">
            <a:avLst/>
          </a:prstGeom>
        </p:spPr>
        <p:txBody>
          <a:bodyPr bIns="45000" lIns="90000" rIns="90000" tIns="45000" wrap="none"/>
          <a:p>
            <a:pPr>
              <a:lnSpc>
                <a:spcPct val="80000"/>
              </a:lnSpc>
            </a:pPr>
            <a:r>
              <a:rPr lang="ru-RU" sz="2400">
                <a:solidFill>
                  <a:srgbClr val="ffffff"/>
                </a:solidFill>
              </a:rPr>
              <a:t>     </a:t>
            </a:r>
            <a:r>
              <a:rPr lang="ru-RU" sz="2400">
                <a:solidFill>
                  <a:srgbClr val="ffffff"/>
                </a:solidFill>
              </a:rPr>
              <a:t>1) 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Эпоха </a:t>
            </a:r>
            <a:r>
              <a:rPr b="1" lang="ru-RU" sz="2000">
                <a:solidFill>
                  <a:srgbClr val="ffffff"/>
                </a:solidFill>
                <a:latin typeface="Times New Roman"/>
              </a:rPr>
              <a:t>палеолита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(«палео» - древний, «литое» - камень)-</a:t>
            </a:r>
            <a:endParaRPr/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ffffff"/>
                </a:solidFill>
                <a:latin typeface="Times New Roman"/>
              </a:rPr>
              <a:t>           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древний каменный век(св. 2 млн. лет назад - 10 тыс. лет до н. э.).</a:t>
            </a:r>
            <a:endParaRPr/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ffffff"/>
                </a:solidFill>
                <a:latin typeface="Times New Roman"/>
              </a:rPr>
              <a:t>	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 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10-6 тыс. лет до н. э.)</a:t>
            </a:r>
            <a:endParaRPr/>
          </a:p>
          <a:p>
            <a:endParaRPr/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ffffff"/>
                </a:solidFill>
                <a:latin typeface="Times New Roman"/>
              </a:rPr>
              <a:t>        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2). Эпоха </a:t>
            </a:r>
            <a:r>
              <a:rPr b="1" lang="ru-RU" sz="2000">
                <a:solidFill>
                  <a:srgbClr val="ffffff"/>
                </a:solidFill>
                <a:latin typeface="Times New Roman"/>
              </a:rPr>
              <a:t>мезолита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(средний каменный век 10-6 тыс. лет до н. э.)</a:t>
            </a:r>
            <a:endParaRPr/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ffffff"/>
                </a:solidFill>
                <a:latin typeface="Times New Roman"/>
              </a:rPr>
              <a:t>	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3 )  Эпоха </a:t>
            </a:r>
            <a:r>
              <a:rPr b="1" lang="ru-RU" sz="2000">
                <a:solidFill>
                  <a:srgbClr val="ffffff"/>
                </a:solidFill>
                <a:latin typeface="Times New Roman"/>
              </a:rPr>
              <a:t>неолита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(новый каменный век 6-4 тыс. лет до н. э.)</a:t>
            </a:r>
            <a:endParaRPr/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ffffff"/>
                </a:solidFill>
                <a:latin typeface="Times New Roman"/>
              </a:rPr>
              <a:t>	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4 )  Эпоха </a:t>
            </a:r>
            <a:r>
              <a:rPr b="1" lang="ru-RU" sz="2000">
                <a:solidFill>
                  <a:srgbClr val="ffffff"/>
                </a:solidFill>
                <a:latin typeface="Times New Roman"/>
              </a:rPr>
              <a:t>энеолита </a:t>
            </a:r>
            <a:r>
              <a:rPr lang="ru-RU" sz="2000">
                <a:solidFill>
                  <a:srgbClr val="ffffff"/>
                </a:solidFill>
                <a:latin typeface="Times New Roman"/>
              </a:rPr>
              <a:t>(медный век 4-3 тыс. лет до н. э.)</a:t>
            </a:r>
            <a:endParaRPr/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ffffff"/>
                </a:solidFill>
                <a:latin typeface="Times New Roman"/>
              </a:rPr>
              <a:t>	</a:t>
            </a:r>
            <a:endParaRPr/>
          </a:p>
        </p:txBody>
      </p:sp>
    </p:spTree>
  </p:cSld>
  <p:timing>
    <p:tnLst>
      <p:par>
        <p:cTn dur="indefinite" id="29" nodeType="tmRoot" restart="never">
          <p:childTnLst>
            <p:seq>
              <p:cTn id="30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ustomShape 1"/>
          <p:cNvSpPr/>
          <p:nvPr/>
        </p:nvSpPr>
        <p:spPr>
          <a:xfrm>
            <a:off x="142920" y="285840"/>
            <a:ext cx="8852760" cy="6352560"/>
          </a:xfrm>
          <a:prstGeom prst="rect">
            <a:avLst/>
          </a:prstGeom>
        </p:spPr>
      </p:sp>
      <p:sp>
        <p:nvSpPr>
          <p:cNvPr id="60" name="CustomShape 2"/>
          <p:cNvSpPr/>
          <p:nvPr/>
        </p:nvSpPr>
        <p:spPr>
          <a:xfrm>
            <a:off x="1440000" y="2340000"/>
            <a:ext cx="7196040" cy="2876040"/>
          </a:xfrm>
          <a:prstGeom prst="rect">
            <a:avLst/>
          </a:prstGeom>
        </p:spPr>
        <p:txBody>
          <a:bodyPr anchor="ctr" bIns="45000" lIns="90000" rIns="90000" tIns="45000"/>
          <a:p>
            <a:pPr algn="ctr"/>
            <a:r>
              <a:rPr b="1" lang="ru-RU" sz="6000" u="sng">
                <a:solidFill>
                  <a:srgbClr val="ffff00"/>
                </a:solidFill>
                <a:latin typeface="Times New Roman"/>
              </a:rPr>
              <a:t>История возникновения архитектуры</a:t>
            </a:r>
            <a:endParaRPr/>
          </a:p>
        </p:txBody>
      </p:sp>
    </p:spTree>
  </p:cSld>
  <p:timing>
    <p:tnLst>
      <p:par>
        <p:cTn dur="indefinite" id="31" nodeType="tmRoot" restart="never">
          <p:childTnLst>
            <p:seq>
              <p:cTn id="3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CustomShape 1"/>
          <p:cNvSpPr/>
          <p:nvPr/>
        </p:nvSpPr>
        <p:spPr>
          <a:xfrm>
            <a:off x="-13680" y="1440000"/>
            <a:ext cx="8650080" cy="4229640"/>
          </a:xfrm>
          <a:prstGeom prst="rect">
            <a:avLst/>
          </a:prstGeom>
        </p:spPr>
        <p:txBody>
          <a:bodyPr bIns="45000" lIns="90000" rIns="90000" tIns="45000" wrap="none"/>
          <a:p>
            <a:pPr algn="ctr"/>
            <a:r>
              <a:rPr b="1" i="1" lang="ru-RU" sz="2800" u="sng">
                <a:solidFill>
                  <a:srgbClr val="ffff00"/>
                </a:solidFill>
                <a:latin typeface="Times New Roman"/>
              </a:rPr>
              <a:t>Мегалит</a:t>
            </a:r>
            <a:endParaRPr/>
          </a:p>
          <a:p>
            <a:pPr algn="ctr"/>
            <a:r>
              <a:rPr b="1" lang="ru-RU" sz="2800">
                <a:solidFill>
                  <a:srgbClr val="ffffff"/>
                </a:solidFill>
                <a:latin typeface="Times New Roman"/>
              </a:rPr>
              <a:t>(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с греческого «большой камень « </a:t>
            </a:r>
            <a:r>
              <a:rPr b="1" lang="ru-RU" sz="2800">
                <a:solidFill>
                  <a:srgbClr val="ffffff"/>
                </a:solidFill>
                <a:latin typeface="Times New Roman"/>
              </a:rPr>
              <a:t>) –сооружение </a:t>
            </a:r>
            <a:endParaRPr/>
          </a:p>
          <a:p>
            <a:pPr algn="ctr"/>
            <a:r>
              <a:rPr b="1" lang="ru-RU" sz="2800">
                <a:solidFill>
                  <a:srgbClr val="ffffff"/>
                </a:solidFill>
                <a:latin typeface="Times New Roman"/>
              </a:rPr>
              <a:t>культового характера из грубо обработанных</a:t>
            </a:r>
            <a:endParaRPr/>
          </a:p>
          <a:p>
            <a:pPr algn="ctr"/>
            <a:r>
              <a:rPr b="1" lang="ru-RU" sz="2800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ru-RU" sz="2800">
                <a:solidFill>
                  <a:srgbClr val="ffffff"/>
                </a:solidFill>
                <a:latin typeface="Times New Roman"/>
              </a:rPr>
              <a:t>или необработанных камней</a:t>
            </a:r>
            <a:r>
              <a:rPr b="1" lang="ru-RU" sz="4400">
                <a:solidFill>
                  <a:srgbClr val="ffffff"/>
                </a:solidFill>
                <a:latin typeface="Times New Roman"/>
              </a:rPr>
              <a:t>.</a:t>
            </a:r>
            <a:endParaRPr/>
          </a:p>
          <a:p>
            <a:endParaRPr/>
          </a:p>
        </p:txBody>
      </p:sp>
      <p:pic>
        <p:nvPicPr>
          <p:cNvPr descr="" id="62" name="Picture 6"/>
          <p:cNvPicPr/>
          <p:nvPr/>
        </p:nvPicPr>
        <p:blipFill>
          <a:blip r:embed="rId1"/>
          <a:stretch>
            <a:fillRect/>
          </a:stretch>
        </p:blipFill>
        <p:spPr>
          <a:xfrm>
            <a:off x="251640" y="3501000"/>
            <a:ext cx="4460040" cy="2919960"/>
          </a:xfrm>
          <a:prstGeom prst="rect">
            <a:avLst/>
          </a:prstGeom>
        </p:spPr>
      </p:pic>
    </p:spTree>
  </p:cSld>
  <p:timing>
    <p:tnLst>
      <p:par>
        <p:cTn dur="indefinite" id="33" nodeType="tmRoot" restart="never">
          <p:childTnLst>
            <p:seq>
              <p:cTn id="3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CustomShape 1"/>
          <p:cNvSpPr/>
          <p:nvPr/>
        </p:nvSpPr>
        <p:spPr>
          <a:xfrm>
            <a:off x="395280" y="260280"/>
            <a:ext cx="8225280" cy="3524760"/>
          </a:xfrm>
          <a:prstGeom prst="rect">
            <a:avLst/>
          </a:prstGeom>
        </p:spPr>
        <p:txBody>
          <a:bodyPr bIns="45000" lIns="90000" rIns="90000" tIns="45000"/>
          <a:p>
            <a:pPr algn="ctr">
              <a:lnSpc>
                <a:spcPct val="90000"/>
              </a:lnSpc>
            </a:pPr>
            <a:r>
              <a:rPr b="1" lang="ru-RU" sz="5400" u="sng">
                <a:solidFill>
                  <a:srgbClr val="ffff00"/>
                </a:solidFill>
                <a:latin typeface="Times New Roman"/>
              </a:rPr>
              <a:t>Дольмен</a:t>
            </a:r>
            <a:r>
              <a:rPr lang="ru-RU" sz="5400">
                <a:solidFill>
                  <a:srgbClr val="ffff00"/>
                </a:solidFill>
                <a:latin typeface="Times New Roman"/>
              </a:rPr>
              <a:t> </a:t>
            </a:r>
            <a:endParaRPr/>
          </a:p>
          <a:p>
            <a:pPr algn="ctr">
              <a:lnSpc>
                <a:spcPct val="90000"/>
              </a:lnSpc>
            </a:pPr>
            <a:r>
              <a:rPr lang="ru-RU" sz="5400">
                <a:solidFill>
                  <a:srgbClr val="ffffff"/>
                </a:solidFill>
                <a:latin typeface="Times New Roman"/>
              </a:rPr>
              <a:t>– </a:t>
            </a:r>
            <a:r>
              <a:rPr lang="ru-RU" sz="4400">
                <a:solidFill>
                  <a:srgbClr val="ffffff"/>
                </a:solidFill>
                <a:latin typeface="Times New Roman"/>
              </a:rPr>
              <a:t>мегалитическое сооружение в</a:t>
            </a:r>
            <a:endParaRPr/>
          </a:p>
          <a:p>
            <a:pPr algn="ctr">
              <a:lnSpc>
                <a:spcPct val="90000"/>
              </a:lnSpc>
            </a:pPr>
            <a:r>
              <a:rPr lang="ru-RU" sz="4400">
                <a:solidFill>
                  <a:srgbClr val="ffffff"/>
                </a:solidFill>
                <a:latin typeface="Times New Roman"/>
              </a:rPr>
              <a:t>виде большого каменного ящика,</a:t>
            </a:r>
            <a:endParaRPr/>
          </a:p>
          <a:p>
            <a:pPr algn="ctr">
              <a:lnSpc>
                <a:spcPct val="90000"/>
              </a:lnSpc>
            </a:pPr>
            <a:r>
              <a:rPr lang="ru-RU" sz="4400">
                <a:solidFill>
                  <a:srgbClr val="ffffff"/>
                </a:solidFill>
                <a:latin typeface="Times New Roman"/>
              </a:rPr>
              <a:t>накрытого плоской </a:t>
            </a:r>
            <a:endParaRPr/>
          </a:p>
          <a:p>
            <a:pPr algn="ctr">
              <a:lnSpc>
                <a:spcPct val="90000"/>
              </a:lnSpc>
            </a:pPr>
            <a:r>
              <a:rPr lang="ru-RU" sz="4400">
                <a:solidFill>
                  <a:srgbClr val="ffffff"/>
                </a:solidFill>
                <a:latin typeface="Times New Roman"/>
              </a:rPr>
              <a:t>каменной плитой.</a:t>
            </a:r>
            <a:endParaRPr/>
          </a:p>
        </p:txBody>
      </p:sp>
      <p:pic>
        <p:nvPicPr>
          <p:cNvPr descr="" id="64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4680000" y="3780000"/>
            <a:ext cx="4024800" cy="2989800"/>
          </a:xfrm>
          <a:prstGeom prst="rect">
            <a:avLst/>
          </a:prstGeom>
        </p:spPr>
      </p:pic>
    </p:spTree>
  </p:cSld>
  <p:timing>
    <p:tnLst>
      <p:par>
        <p:cTn dur="indefinite" id="35" nodeType="tmRoot" restart="never">
          <p:childTnLst>
            <p:seq>
              <p:cTn id="3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  <p:txBody>
          <a:bodyPr anchor="ctr" bIns="45000" lIns="90000" rIns="90000" tIns="45000"/>
          <a:p>
            <a:pPr algn="ctr"/>
            <a:r>
              <a:rPr b="1" lang="ru-RU" sz="4100">
                <a:solidFill>
                  <a:srgbClr val="ffff00"/>
                </a:solidFill>
                <a:latin typeface="Lucida Sans"/>
              </a:rPr>
              <a:t>Геленджик. Дольмен МАЯ</a:t>
            </a:r>
            <a:endParaRPr/>
          </a:p>
        </p:txBody>
      </p:sp>
      <p:sp>
        <p:nvSpPr>
          <p:cNvPr id="66" name="CustomShape 2"/>
          <p:cNvSpPr/>
          <p:nvPr/>
        </p:nvSpPr>
        <p:spPr>
          <a:xfrm>
            <a:off x="457200" y="1600200"/>
            <a:ext cx="8224200" cy="4703760"/>
          </a:xfrm>
          <a:prstGeom prst="rect">
            <a:avLst/>
          </a:prstGeom>
        </p:spPr>
      </p:sp>
      <p:pic>
        <p:nvPicPr>
          <p:cNvPr descr="" id="67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103400" y="1428840"/>
            <a:ext cx="7106760" cy="5328720"/>
          </a:xfrm>
          <a:prstGeom prst="rect">
            <a:avLst/>
          </a:prstGeom>
        </p:spPr>
      </p:pic>
    </p:spTree>
  </p:cSld>
  <p:timing>
    <p:tnLst>
      <p:par>
        <p:cTn dur="indefinite" id="37" nodeType="tmRoot" restart="never">
          <p:childTnLst>
            <p:seq>
              <p:cTn id="38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ustomShape 1"/>
          <p:cNvSpPr/>
          <p:nvPr/>
        </p:nvSpPr>
        <p:spPr>
          <a:xfrm>
            <a:off x="0" y="1600200"/>
            <a:ext cx="9138600" cy="470376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ru-RU" sz="2400">
                <a:solidFill>
                  <a:srgbClr val="ffff00"/>
                </a:solidFill>
                <a:latin typeface="Times New Roman"/>
              </a:rPr>
              <a:t>ЦЕЛИ УРОКА :</a:t>
            </a:r>
            <a:endParaRPr/>
          </a:p>
          <a:p>
            <a:r>
              <a:rPr lang="ru-RU" sz="2400">
                <a:solidFill>
                  <a:srgbClr val="ffffff"/>
                </a:solidFill>
                <a:latin typeface="Times New Roman"/>
              </a:rPr>
              <a:t>1 Формирование представлений о понятии «первобытная культура»</a:t>
            </a:r>
            <a:endParaRPr/>
          </a:p>
          <a:p>
            <a:pPr algn="ctr"/>
            <a:r>
              <a:rPr lang="ru-RU" sz="2400">
                <a:solidFill>
                  <a:srgbClr val="ffffff"/>
                </a:solidFill>
                <a:latin typeface="Times New Roman"/>
              </a:rPr>
              <a:t>2. Знакомство сособенностями первобытного искусства.</a:t>
            </a:r>
            <a:endParaRPr/>
          </a:p>
          <a:p>
            <a:pPr algn="ctr"/>
            <a:r>
              <a:rPr lang="ru-RU" sz="2400">
                <a:solidFill>
                  <a:srgbClr val="ffffff"/>
                </a:solidFill>
                <a:latin typeface="Times New Roman"/>
              </a:rPr>
              <a:t>3 Расширение лексики учащихся в пределах темы урока:  </a:t>
            </a:r>
            <a:r>
              <a:rPr i="1" lang="ru-RU" sz="2400">
                <a:solidFill>
                  <a:srgbClr val="ffffff"/>
                </a:solidFill>
                <a:latin typeface="Times New Roman"/>
              </a:rPr>
              <a:t>палеолит, мезолит, неолит, энеолит.</a:t>
            </a:r>
            <a:endParaRPr/>
          </a:p>
          <a:p>
            <a:pPr algn="ctr"/>
            <a:r>
              <a:rPr lang="ru-RU" sz="2400">
                <a:solidFill>
                  <a:srgbClr val="ffffff"/>
                </a:solidFill>
                <a:latin typeface="Times New Roman"/>
              </a:rPr>
              <a:t>4.Развитие навыка самостоятельной работы со справочной литературой (выявление  значения слов «археология», «этнография», лингвистика»)</a:t>
            </a:r>
            <a:endParaRPr/>
          </a:p>
          <a:p>
            <a:pPr algn="ctr"/>
            <a:r>
              <a:rPr lang="ru-RU" sz="2400">
                <a:solidFill>
                  <a:srgbClr val="ffffff"/>
                </a:solidFill>
                <a:latin typeface="Times New Roman"/>
              </a:rPr>
              <a:t>5. Отработка умения работать в группах</a:t>
            </a:r>
            <a:endParaRPr/>
          </a:p>
          <a:p>
            <a:pPr algn="ctr"/>
            <a:r>
              <a:rPr lang="ru-RU" sz="2400">
                <a:solidFill>
                  <a:srgbClr val="ffffff"/>
                </a:solidFill>
                <a:latin typeface="Times New Roman"/>
              </a:rPr>
              <a:t>.</a:t>
            </a:r>
            <a:endParaRPr/>
          </a:p>
          <a:p>
            <a:pPr algn="ctr"/>
            <a:r>
              <a:rPr lang="ru-RU" sz="2400">
                <a:solidFill>
                  <a:srgbClr val="ffffff"/>
                </a:solidFill>
                <a:latin typeface="Times New Roman"/>
              </a:rPr>
              <a:t> </a:t>
            </a:r>
            <a:endParaRPr/>
          </a:p>
        </p:txBody>
      </p:sp>
    </p:spTree>
  </p:cSld>
  <p:timing>
    <p:tnLst>
      <p:par>
        <p:cTn dur="indefinite" id="3" nodeType="tmRoot" restart="never">
          <p:childTnLst>
            <p:seq>
              <p:cTn id="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ustomShape 1"/>
          <p:cNvSpPr/>
          <p:nvPr/>
        </p:nvSpPr>
        <p:spPr>
          <a:xfrm>
            <a:off x="1258920" y="0"/>
            <a:ext cx="6512400" cy="1121040"/>
          </a:xfrm>
          <a:prstGeom prst="rect">
            <a:avLst/>
          </a:prstGeom>
        </p:spPr>
        <p:txBody>
          <a:bodyPr anchor="ctr" bIns="45000" lIns="90000" rIns="90000" tIns="45000"/>
          <a:p>
            <a:pPr algn="ctr"/>
            <a:r>
              <a:rPr b="1" i="1" lang="ru-RU" sz="5400" u="sng">
                <a:solidFill>
                  <a:srgbClr val="ffff00"/>
                </a:solidFill>
                <a:latin typeface="Times New Roman"/>
              </a:rPr>
              <a:t>Кромлех</a:t>
            </a:r>
            <a:endParaRPr/>
          </a:p>
        </p:txBody>
      </p:sp>
      <p:sp>
        <p:nvSpPr>
          <p:cNvPr id="69" name="CustomShape 2"/>
          <p:cNvSpPr/>
          <p:nvPr/>
        </p:nvSpPr>
        <p:spPr>
          <a:xfrm>
            <a:off x="720000" y="1080000"/>
            <a:ext cx="7987680" cy="3956040"/>
          </a:xfrm>
          <a:prstGeom prst="rect">
            <a:avLst/>
          </a:prstGeom>
        </p:spPr>
        <p:txBody>
          <a:bodyPr bIns="45000" lIns="90000" rIns="90000" tIns="45000"/>
          <a:p>
            <a:r>
              <a:rPr b="1" lang="ru-RU" sz="4000">
                <a:solidFill>
                  <a:srgbClr val="ffffff"/>
                </a:solidFill>
                <a:latin typeface="Times New Roman"/>
              </a:rPr>
              <a:t>Мегалитическое сооружение культового назначения из больших каменных блоков, образующих круг или несколько кругов</a:t>
            </a:r>
            <a:r>
              <a:rPr b="1" lang="ru-RU" sz="4000">
                <a:solidFill>
                  <a:srgbClr val="000000"/>
                </a:solidFill>
                <a:latin typeface="Times New Roman"/>
              </a:rPr>
              <a:t>.</a:t>
            </a:r>
            <a:endParaRPr/>
          </a:p>
        </p:txBody>
      </p:sp>
      <p:pic>
        <p:nvPicPr>
          <p:cNvPr descr="" id="70" name="Picture 9"/>
          <p:cNvPicPr/>
          <p:nvPr/>
        </p:nvPicPr>
        <p:blipFill>
          <a:blip r:embed="rId1"/>
          <a:stretch>
            <a:fillRect/>
          </a:stretch>
        </p:blipFill>
        <p:spPr>
          <a:xfrm>
            <a:off x="5508000" y="3645000"/>
            <a:ext cx="3271680" cy="2948400"/>
          </a:xfrm>
          <a:prstGeom prst="rect">
            <a:avLst/>
          </a:prstGeom>
        </p:spPr>
      </p:pic>
    </p:spTree>
  </p:cSld>
  <p:timing>
    <p:tnLst>
      <p:par>
        <p:cTn dur="indefinite" id="39" nodeType="tmRoot" restart="never">
          <p:childTnLst>
            <p:seq>
              <p:cTn id="40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</p:sp>
      <p:sp>
        <p:nvSpPr>
          <p:cNvPr id="72" name="CustomShape 2"/>
          <p:cNvSpPr/>
          <p:nvPr/>
        </p:nvSpPr>
        <p:spPr>
          <a:xfrm>
            <a:off x="0" y="1357200"/>
            <a:ext cx="9138600" cy="5495400"/>
          </a:xfrm>
          <a:prstGeom prst="rect">
            <a:avLst/>
          </a:prstGeom>
        </p:spPr>
      </p:sp>
      <p:pic>
        <p:nvPicPr>
          <p:cNvPr descr="" id="73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720" y="720"/>
            <a:ext cx="9139680" cy="6853680"/>
          </a:xfrm>
          <a:prstGeom prst="rect">
            <a:avLst/>
          </a:prstGeom>
        </p:spPr>
      </p:pic>
    </p:spTree>
  </p:cSld>
  <p:timing>
    <p:tnLst>
      <p:par>
        <p:cTn dur="indefinite" id="41" nodeType="tmRoot" restart="never">
          <p:childTnLst>
            <p:seq>
              <p:cTn id="4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</p:sp>
      <p:sp>
        <p:nvSpPr>
          <p:cNvPr id="75" name="CustomShape 2"/>
          <p:cNvSpPr/>
          <p:nvPr/>
        </p:nvSpPr>
        <p:spPr>
          <a:xfrm>
            <a:off x="1080000" y="720000"/>
            <a:ext cx="7376040" cy="5756040"/>
          </a:xfrm>
          <a:prstGeom prst="rect">
            <a:avLst/>
          </a:prstGeom>
        </p:spPr>
        <p:txBody>
          <a:bodyPr bIns="45000" lIns="90000" rIns="90000" tIns="45000" wrap="none"/>
          <a:p>
            <a:endParaRPr/>
          </a:p>
          <a:p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В недрах первобытной культуры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3600">
                <a:solidFill>
                  <a:srgbClr val="ffffff"/>
                </a:solidFill>
                <a:latin typeface="Times New Roman"/>
              </a:rPr>
              <a:t>оформились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3600">
                <a:solidFill>
                  <a:srgbClr val="ffffff"/>
                </a:solidFill>
                <a:latin typeface="Times New Roman"/>
              </a:rPr>
              <a:t>начала  </a:t>
            </a:r>
            <a:r>
              <a:rPr b="1" i="1" lang="ru-RU" sz="3600">
                <a:solidFill>
                  <a:srgbClr val="ffff00"/>
                </a:solidFill>
                <a:latin typeface="Times New Roman"/>
              </a:rPr>
              <a:t>танца, музыки и театра.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Самая ранняя форма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3600">
                <a:solidFill>
                  <a:srgbClr val="ffffff"/>
                </a:solidFill>
                <a:latin typeface="Times New Roman"/>
              </a:rPr>
              <a:t>театрального искусства – </a:t>
            </a:r>
            <a:r>
              <a:rPr b="1" i="1" lang="ru-RU" sz="3600">
                <a:solidFill>
                  <a:srgbClr val="ffff00"/>
                </a:solidFill>
                <a:latin typeface="Times New Roman"/>
              </a:rPr>
              <a:t>пантомима.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В недрах пантомимы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3600">
                <a:solidFill>
                  <a:srgbClr val="ffffff"/>
                </a:solidFill>
                <a:latin typeface="Times New Roman"/>
              </a:rPr>
              <a:t>зародилась </a:t>
            </a:r>
            <a:r>
              <a:rPr b="1" i="1" lang="ru-RU" sz="3600">
                <a:solidFill>
                  <a:srgbClr val="ffff00"/>
                </a:solidFill>
                <a:latin typeface="Times New Roman"/>
              </a:rPr>
              <a:t>музыка</a:t>
            </a:r>
            <a:r>
              <a:rPr lang="ru-RU" sz="3600">
                <a:solidFill>
                  <a:srgbClr val="ffff00"/>
                </a:solidFill>
                <a:latin typeface="Times New Roman"/>
              </a:rPr>
              <a:t>, </a:t>
            </a:r>
            <a:r>
              <a:rPr lang="ru-RU" sz="3600">
                <a:solidFill>
                  <a:srgbClr val="ffffff"/>
                </a:solidFill>
                <a:latin typeface="Times New Roman"/>
              </a:rPr>
              <a:t>ведь понадобился </a:t>
            </a:r>
            <a:r>
              <a:rPr b="1" i="1" lang="ru-RU" sz="3600">
                <a:solidFill>
                  <a:srgbClr val="ffff00"/>
                </a:solidFill>
                <a:latin typeface="Times New Roman"/>
              </a:rPr>
              <a:t>ритм</a:t>
            </a:r>
            <a:r>
              <a:rPr lang="ru-RU" sz="3600">
                <a:solidFill>
                  <a:srgbClr val="ffff00"/>
                </a:solidFill>
                <a:latin typeface="Times New Roman"/>
              </a:rPr>
              <a:t>.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Музыкальное творчество – подражание</a:t>
            </a:r>
            <a:endParaRPr/>
          </a:p>
          <a:p>
            <a:pPr algn="ctr"/>
            <a:r>
              <a:rPr lang="ru-RU" sz="36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3600">
                <a:solidFill>
                  <a:srgbClr val="ffffff"/>
                </a:solidFill>
                <a:latin typeface="Times New Roman"/>
              </a:rPr>
              <a:t>звукам живой природы.</a:t>
            </a:r>
            <a:endParaRPr/>
          </a:p>
        </p:txBody>
      </p:sp>
    </p:spTree>
  </p:cSld>
  <p:timing>
    <p:tnLst>
      <p:par>
        <p:cTn dur="indefinite" id="43" nodeType="tmRoot" restart="never">
          <p:childTnLst>
            <p:seq>
              <p:cTn id="4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  <p:txBody>
          <a:bodyPr anchor="ctr" bIns="45000" lIns="90000" rIns="90000" tIns="45000"/>
          <a:p>
            <a:pPr algn="ctr"/>
            <a:r>
              <a:rPr b="1" lang="ru-RU" sz="4100">
                <a:solidFill>
                  <a:srgbClr val="ffff00"/>
                </a:solidFill>
                <a:latin typeface="Lucida Sans"/>
              </a:rPr>
              <a:t>Танец  и Театр </a:t>
            </a:r>
            <a:endParaRPr/>
          </a:p>
        </p:txBody>
      </p:sp>
      <p:sp>
        <p:nvSpPr>
          <p:cNvPr id="77" name="CustomShape 2"/>
          <p:cNvSpPr/>
          <p:nvPr/>
        </p:nvSpPr>
        <p:spPr>
          <a:xfrm>
            <a:off x="0" y="1357200"/>
            <a:ext cx="9138600" cy="549540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3600">
                <a:solidFill>
                  <a:srgbClr val="ffffff"/>
                </a:solidFill>
                <a:latin typeface="Book Antiqua"/>
              </a:rPr>
              <a:t>Ритмическое подражание движениям животных породило танец.</a:t>
            </a:r>
            <a:endParaRPr/>
          </a:p>
          <a:p>
            <a:r>
              <a:rPr b="1" i="1" lang="ru-RU" sz="3600">
                <a:solidFill>
                  <a:srgbClr val="ffff00"/>
                </a:solidFill>
                <a:latin typeface="Book Antiqua"/>
              </a:rPr>
              <a:t>Охотничьи маскировки </a:t>
            </a:r>
            <a:r>
              <a:rPr lang="ru-RU" sz="3600">
                <a:solidFill>
                  <a:srgbClr val="ffffff"/>
                </a:solidFill>
                <a:latin typeface="Book Antiqua"/>
              </a:rPr>
              <a:t>и </a:t>
            </a:r>
            <a:r>
              <a:rPr b="1" i="1" lang="ru-RU" sz="3600">
                <a:solidFill>
                  <a:srgbClr val="ffff00"/>
                </a:solidFill>
                <a:latin typeface="Book Antiqua"/>
              </a:rPr>
              <a:t>охотничьи пляски</a:t>
            </a:r>
            <a:r>
              <a:rPr lang="ru-RU" sz="3600">
                <a:solidFill>
                  <a:srgbClr val="ffffff"/>
                </a:solidFill>
                <a:latin typeface="Book Antiqua"/>
              </a:rPr>
              <a:t>, а также </a:t>
            </a:r>
            <a:r>
              <a:rPr b="1" i="1" lang="ru-RU" sz="3600">
                <a:solidFill>
                  <a:srgbClr val="ffff00"/>
                </a:solidFill>
                <a:latin typeface="Book Antiqua"/>
              </a:rPr>
              <a:t>тотемическая пляска</a:t>
            </a:r>
            <a:r>
              <a:rPr b="1" i="1" lang="ru-RU" sz="3600">
                <a:solidFill>
                  <a:srgbClr val="ff0000"/>
                </a:solidFill>
                <a:latin typeface="Book Antiqua"/>
              </a:rPr>
              <a:t> </a:t>
            </a:r>
            <a:r>
              <a:rPr lang="ru-RU" sz="3600">
                <a:solidFill>
                  <a:srgbClr val="ffffff"/>
                </a:solidFill>
                <a:latin typeface="Book Antiqua"/>
              </a:rPr>
              <a:t>предполагали выступление перед зрителями в костюме. Так зародилось театральное искусство.</a:t>
            </a:r>
            <a:endParaRPr/>
          </a:p>
        </p:txBody>
      </p:sp>
    </p:spTree>
  </p:cSld>
  <p:timing>
    <p:tnLst>
      <p:par>
        <p:cTn dur="indefinite" id="45" nodeType="tmRoot" restart="never">
          <p:childTnLst>
            <p:seq>
              <p:cTn id="4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-127440" y="360000"/>
            <a:ext cx="8224200" cy="1137600"/>
          </a:xfrm>
          <a:prstGeom prst="rect">
            <a:avLst/>
          </a:prstGeom>
        </p:spPr>
        <p:txBody>
          <a:bodyPr anchor="ctr" bIns="45000" lIns="90000" rIns="90000" tIns="45000"/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endParaRPr/>
          </a:p>
          <a:p>
            <a:pPr algn="ctr"/>
            <a:r>
              <a:rPr lang="ru-RU" sz="3200" u="sng">
                <a:solidFill>
                  <a:srgbClr val="ffff00"/>
                </a:solidFill>
                <a:latin typeface="Times New Roman"/>
              </a:rPr>
              <a:t>Групповая работа</a:t>
            </a:r>
            <a:endParaRPr/>
          </a:p>
          <a:p>
            <a:endParaRPr/>
          </a:p>
          <a:p>
            <a:pPr algn="ctr"/>
            <a:r>
              <a:rPr lang="ru-RU" sz="2600">
                <a:solidFill>
                  <a:srgbClr val="ffff00"/>
                </a:solidFill>
                <a:latin typeface="Times New Roman"/>
              </a:rPr>
              <a:t>1 группа</a:t>
            </a:r>
            <a:r>
              <a:rPr lang="ru-RU" sz="2600">
                <a:solidFill>
                  <a:srgbClr val="ffffff"/>
                </a:solidFill>
                <a:latin typeface="Times New Roman"/>
              </a:rPr>
              <a:t>:-Каким я представляю себе первобытное искусство?</a:t>
            </a: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 Представьте себя в роли первобытного человека, создайте наскальный рисунок, придумайте ему название.</a:t>
            </a:r>
            <a:endParaRPr/>
          </a:p>
          <a:p>
            <a:pPr algn="ctr"/>
            <a:r>
              <a:rPr lang="ru-RU" sz="2600">
                <a:solidFill>
                  <a:srgbClr val="ffff00"/>
                </a:solidFill>
                <a:latin typeface="Times New Roman"/>
                <a:ea typeface="Calibri"/>
              </a:rPr>
              <a:t>2 группа</a:t>
            </a:r>
            <a:r>
              <a:rPr lang="ru-RU" sz="2600">
                <a:solidFill>
                  <a:srgbClr val="ffffff"/>
                </a:solidFill>
                <a:latin typeface="Times New Roman"/>
                <a:ea typeface="Calibri"/>
              </a:rPr>
              <a:t>: -Было ли у первобытного человека чувство прекрасного? Представьте себя в роли прозаика и сочините небольшую историю, рассказывающую о том,что происходит на данном рисунке </a:t>
            </a:r>
            <a:endParaRPr/>
          </a:p>
          <a:p>
            <a:endParaRPr/>
          </a:p>
          <a:p>
            <a:endParaRPr/>
          </a:p>
          <a:p>
            <a:endParaRPr/>
          </a:p>
        </p:txBody>
      </p:sp>
      <p:pic>
        <p:nvPicPr>
          <p:cNvPr descr="" id="79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5040000" y="4500000"/>
            <a:ext cx="3959640" cy="2159640"/>
          </a:xfrm>
          <a:prstGeom prst="rect">
            <a:avLst/>
          </a:prstGeom>
        </p:spPr>
      </p:pic>
    </p:spTree>
  </p:cSld>
  <p:timing>
    <p:tnLst>
      <p:par>
        <p:cTn dur="indefinite" id="47" nodeType="tmRoot" restart="never">
          <p:childTnLst>
            <p:seq>
              <p:cTn id="48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</p:sp>
      <p:sp>
        <p:nvSpPr>
          <p:cNvPr id="81" name="CustomShape 2"/>
          <p:cNvSpPr/>
          <p:nvPr/>
        </p:nvSpPr>
        <p:spPr>
          <a:xfrm>
            <a:off x="900000" y="2160000"/>
            <a:ext cx="7738920" cy="4350960"/>
          </a:xfrm>
          <a:prstGeom prst="rect">
            <a:avLst/>
          </a:prstGeom>
        </p:spPr>
        <p:txBody>
          <a:bodyPr bIns="45000" lIns="90000" rIns="90000" tIns="45000" wrap="none"/>
          <a:p>
            <a:pPr algn="ctr"/>
            <a:r>
              <a:rPr lang="ru-RU" sz="3200">
                <a:solidFill>
                  <a:srgbClr val="ffff00"/>
                </a:solidFill>
                <a:latin typeface="Times New Roman"/>
              </a:rPr>
              <a:t>Домашнее задание.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1. Выучить понятия «художественная культура», 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«искусство», археология”, 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“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этнография”,“лингвистика”,мегалиты,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дольмены, менгиры, кромлехи.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2. Прочитать  по учебнику Г. И. Даниловой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« Мировая художественная культура», гл. 1 ,стр 3-19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3. Ответить на вопросы 1,3. на стр. 19 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« Творческая мастерская» </a:t>
            </a:r>
            <a:endParaRPr/>
          </a:p>
          <a:p>
            <a:endParaRPr/>
          </a:p>
        </p:txBody>
      </p:sp>
    </p:spTree>
  </p:cSld>
  <p:timing>
    <p:tnLst>
      <p:par>
        <p:cTn dur="indefinite" id="49" nodeType="tmRoot" restart="never">
          <p:childTnLst>
            <p:seq>
              <p:cTn id="50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</p:sp>
      <p:sp>
        <p:nvSpPr>
          <p:cNvPr id="31" name="CustomShape 2"/>
          <p:cNvSpPr/>
          <p:nvPr/>
        </p:nvSpPr>
        <p:spPr>
          <a:xfrm>
            <a:off x="1800000" y="2744640"/>
            <a:ext cx="4906800" cy="1391400"/>
          </a:xfrm>
          <a:prstGeom prst="rect">
            <a:avLst/>
          </a:prstGeom>
        </p:spPr>
        <p:txBody>
          <a:bodyPr bIns="45000" lIns="90000" rIns="90000" tIns="45000" wrap="none"/>
          <a:p>
            <a:r>
              <a:rPr lang="ru-RU"/>
              <a:t> </a:t>
            </a:r>
            <a:endParaRPr/>
          </a:p>
          <a:p>
            <a:endParaRPr/>
          </a:p>
        </p:txBody>
      </p:sp>
      <p:sp>
        <p:nvSpPr>
          <p:cNvPr id="32" name="CustomShape 3"/>
          <p:cNvSpPr/>
          <p:nvPr/>
        </p:nvSpPr>
        <p:spPr>
          <a:xfrm>
            <a:off x="180000" y="1620000"/>
            <a:ext cx="8816040" cy="5396040"/>
          </a:xfrm>
          <a:prstGeom prst="rect">
            <a:avLst/>
          </a:prstGeom>
        </p:spPr>
        <p:txBody>
          <a:bodyPr bIns="45000" lIns="90000" rIns="90000" tIns="45000" wrap="none"/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3200">
                <a:solidFill>
                  <a:srgbClr val="ffff00"/>
                </a:solidFill>
                <a:latin typeface="Times New Roman"/>
              </a:rPr>
              <a:t>   </a:t>
            </a:r>
            <a:r>
              <a:rPr lang="ru-RU" sz="3200">
                <a:solidFill>
                  <a:srgbClr val="ffff00"/>
                </a:solidFill>
                <a:latin typeface="Times New Roman"/>
              </a:rPr>
              <a:t>Мозговой штурм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- Как давно зародилось искусство?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   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- Когда человек научился рисовать, высекать из камня,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 </a:t>
            </a:r>
            <a:r>
              <a:rPr lang="ru-RU" sz="2800">
                <a:solidFill>
                  <a:srgbClr val="ffffff"/>
                </a:solidFill>
                <a:latin typeface="Times New Roman"/>
              </a:rPr>
              <a:t>украшать?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- Когда у человека возникло чувство прекрасного, </a:t>
            </a:r>
            <a:endParaRPr/>
          </a:p>
          <a:p>
            <a:pPr algn="ctr"/>
            <a:r>
              <a:rPr lang="ru-RU" sz="2800">
                <a:solidFill>
                  <a:srgbClr val="ffffff"/>
                </a:solidFill>
                <a:latin typeface="Times New Roman"/>
              </a:rPr>
              <a:t>под воздействием чего?</a:t>
            </a:r>
            <a:endParaRPr/>
          </a:p>
          <a:p>
            <a:endParaRPr/>
          </a:p>
        </p:txBody>
      </p:sp>
    </p:spTree>
  </p:cSld>
  <p:timing>
    <p:tnLst>
      <p:par>
        <p:cTn dur="indefinite" id="5" nodeType="tmRoot" restart="never">
          <p:childTnLst>
            <p:seq>
              <p:cTn id="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</p:sp>
      <p:sp>
        <p:nvSpPr>
          <p:cNvPr id="34" name="CustomShape 2"/>
          <p:cNvSpPr/>
          <p:nvPr/>
        </p:nvSpPr>
        <p:spPr>
          <a:xfrm>
            <a:off x="1890360" y="3121200"/>
            <a:ext cx="4405320" cy="1194480"/>
          </a:xfrm>
          <a:prstGeom prst="rect">
            <a:avLst/>
          </a:prstGeom>
        </p:spPr>
        <p:txBody>
          <a:bodyPr bIns="45000" lIns="90000" rIns="90000" tIns="45000" wrap="none"/>
          <a:p>
            <a:endParaRPr/>
          </a:p>
          <a:p>
            <a:endParaRPr/>
          </a:p>
        </p:txBody>
      </p:sp>
      <p:sp>
        <p:nvSpPr>
          <p:cNvPr id="35" name="CustomShape 3"/>
          <p:cNvSpPr/>
          <p:nvPr/>
        </p:nvSpPr>
        <p:spPr>
          <a:xfrm>
            <a:off x="803520" y="927720"/>
            <a:ext cx="7735680" cy="3592800"/>
          </a:xfrm>
          <a:prstGeom prst="rect">
            <a:avLst/>
          </a:prstGeom>
        </p:spPr>
        <p:txBody>
          <a:bodyPr bIns="45000" lIns="90000" rIns="90000" tIns="45000" wrap="none"/>
          <a:p>
            <a:endParaRPr/>
          </a:p>
          <a:p>
            <a:r>
              <a:rPr lang="ru-RU" sz="5400">
                <a:solidFill>
                  <a:srgbClr val="ffffff"/>
                </a:solidFill>
                <a:latin typeface="Times New Roman"/>
              </a:rPr>
              <a:t>Искусство.</a:t>
            </a:r>
            <a:endParaRPr/>
          </a:p>
          <a:p>
            <a:r>
              <a:rPr lang="ru-RU" sz="5400">
                <a:solidFill>
                  <a:srgbClr val="ffffff"/>
                </a:solidFill>
                <a:latin typeface="Times New Roman"/>
              </a:rPr>
              <a:t>Художественная культура.</a:t>
            </a:r>
            <a:endParaRPr/>
          </a:p>
          <a:p>
            <a:r>
              <a:rPr lang="ru-RU" sz="5400">
                <a:solidFill>
                  <a:srgbClr val="ffffff"/>
                </a:solidFill>
                <a:latin typeface="Times New Roman"/>
              </a:rPr>
              <a:t>Археология.</a:t>
            </a:r>
            <a:endParaRPr/>
          </a:p>
          <a:p>
            <a:r>
              <a:rPr lang="ru-RU" sz="5400">
                <a:solidFill>
                  <a:srgbClr val="ffffff"/>
                </a:solidFill>
                <a:latin typeface="Times New Roman"/>
              </a:rPr>
              <a:t>Этнография.</a:t>
            </a:r>
            <a:endParaRPr/>
          </a:p>
          <a:p>
            <a:r>
              <a:rPr lang="ru-RU" sz="5400">
                <a:solidFill>
                  <a:srgbClr val="ffffff"/>
                </a:solidFill>
                <a:latin typeface="Times New Roman"/>
              </a:rPr>
              <a:t>Лингвистика.</a:t>
            </a:r>
            <a:endParaRPr/>
          </a:p>
          <a:p>
            <a:endParaRPr/>
          </a:p>
        </p:txBody>
      </p:sp>
    </p:spTree>
  </p:cSld>
  <p:timing>
    <p:tnLst>
      <p:par>
        <p:cTn dur="indefinite" id="7" nodeType="tmRoot" restart="never">
          <p:childTnLst>
            <p:seq>
              <p:cTn id="8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0" y="180000"/>
            <a:ext cx="9138600" cy="663840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 sz="3400">
                <a:solidFill>
                  <a:srgbClr val="ffffff"/>
                </a:solidFill>
                <a:latin typeface="Book Antiqua"/>
              </a:rPr>
              <a:t>Первые рисунки были выполнены самым примитивным способом – </a:t>
            </a:r>
            <a:r>
              <a:rPr b="1" i="1" lang="ru-RU" sz="3400">
                <a:solidFill>
                  <a:srgbClr val="ffff00"/>
                </a:solidFill>
                <a:latin typeface="Book Antiqua"/>
              </a:rPr>
              <a:t>пальцами, ветками или костями</a:t>
            </a:r>
            <a:r>
              <a:rPr lang="ru-RU" sz="3400">
                <a:solidFill>
                  <a:srgbClr val="ffff00"/>
                </a:solidFill>
                <a:latin typeface="Book Antiqua"/>
              </a:rPr>
              <a:t> </a:t>
            </a:r>
            <a:r>
              <a:rPr lang="ru-RU" sz="3400">
                <a:solidFill>
                  <a:srgbClr val="ffffff"/>
                </a:solidFill>
                <a:latin typeface="Book Antiqua"/>
              </a:rPr>
              <a:t>по мягкой глине.</a:t>
            </a:r>
            <a:endParaRPr/>
          </a:p>
          <a:p>
            <a:r>
              <a:rPr lang="ru-RU" sz="3400">
                <a:solidFill>
                  <a:srgbClr val="ffffff"/>
                </a:solidFill>
                <a:latin typeface="Book Antiqua"/>
              </a:rPr>
              <a:t>На стенах пещер проводились прямые и волнистые параллельные линии, так называемые </a:t>
            </a:r>
            <a:r>
              <a:rPr b="1" i="1" lang="ru-RU" sz="3400">
                <a:solidFill>
                  <a:srgbClr val="ffff00"/>
                </a:solidFill>
                <a:latin typeface="Book Antiqua"/>
              </a:rPr>
              <a:t>макароны</a:t>
            </a:r>
            <a:r>
              <a:rPr lang="ru-RU" sz="3400">
                <a:solidFill>
                  <a:srgbClr val="ffffff"/>
                </a:solidFill>
                <a:latin typeface="Book Antiqua"/>
              </a:rPr>
              <a:t>.</a:t>
            </a:r>
            <a:endParaRPr/>
          </a:p>
          <a:p>
            <a:r>
              <a:rPr lang="ru-RU" sz="3400">
                <a:solidFill>
                  <a:srgbClr val="ffffff"/>
                </a:solidFill>
                <a:latin typeface="Book Antiqua"/>
              </a:rPr>
              <a:t>Оттиски руки с широко расставленными пальцами и обведенные контуром.</a:t>
            </a:r>
            <a:endParaRPr/>
          </a:p>
          <a:p>
            <a:r>
              <a:rPr lang="ru-RU" sz="3400">
                <a:solidFill>
                  <a:srgbClr val="ffffff"/>
                </a:solidFill>
                <a:latin typeface="Book Antiqua"/>
              </a:rPr>
              <a:t>Для выполнения глубоких монументальных изображений на скалах художник пользовался крупными </a:t>
            </a:r>
            <a:r>
              <a:rPr b="1" i="1" lang="ru-RU" sz="3400">
                <a:solidFill>
                  <a:srgbClr val="ffff00"/>
                </a:solidFill>
                <a:latin typeface="Book Antiqua"/>
              </a:rPr>
              <a:t>каменными резцами</a:t>
            </a:r>
            <a:endParaRPr/>
          </a:p>
        </p:txBody>
      </p:sp>
    </p:spTree>
  </p:cSld>
  <p:timing>
    <p:tnLst>
      <p:par>
        <p:cTn dur="indefinite" id="9" nodeType="tmRoot" restart="never">
          <p:childTnLst>
            <p:seq>
              <p:cTn id="10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stomShape 1"/>
          <p:cNvSpPr/>
          <p:nvPr/>
        </p:nvSpPr>
        <p:spPr>
          <a:xfrm>
            <a:off x="1371600" y="99000"/>
            <a:ext cx="7236360" cy="1552320"/>
          </a:xfrm>
          <a:prstGeom prst="rect">
            <a:avLst/>
          </a:prstGeom>
        </p:spPr>
        <p:txBody>
          <a:bodyPr anchor="ctr" bIns="46080" lIns="92160" rIns="92160" tIns="46080"/>
          <a:p>
            <a:r>
              <a:rPr lang="ru-RU" sz="3200">
                <a:solidFill>
                  <a:srgbClr val="ffffff"/>
                </a:solidFill>
              </a:rPr>
              <a:t>Оттиск человеческой руки.</a:t>
            </a:r>
            <a:endParaRPr/>
          </a:p>
          <a:p>
            <a:pPr algn="ctr">
              <a:buSzPct val="45000"/>
              <a:buFont typeface="StarSymbol"/>
              <a:buChar char="l"/>
            </a:pPr>
            <a:r>
              <a:rPr lang="ru-RU" sz="3200">
                <a:solidFill>
                  <a:srgbClr val="ffffff"/>
                </a:solidFill>
              </a:rPr>
              <a:t>Палеолит. </a:t>
            </a:r>
            <a:r>
              <a:rPr lang="ru-RU" sz="3200">
                <a:solidFill>
                  <a:srgbClr val="ffff00"/>
                </a:solidFill>
              </a:rPr>
              <a:t>Пещера Пеш-Мерль, Франция</a:t>
            </a:r>
            <a:endParaRPr/>
          </a:p>
        </p:txBody>
      </p:sp>
      <p:pic>
        <p:nvPicPr>
          <p:cNvPr descr="" id="38" name="Picture 4"/>
          <p:cNvPicPr/>
          <p:nvPr/>
        </p:nvPicPr>
        <p:blipFill>
          <a:blip r:embed="rId1">
            <a:lum bright="-18000"/>
          </a:blip>
          <a:stretch>
            <a:fillRect/>
          </a:stretch>
        </p:blipFill>
        <p:spPr>
          <a:xfrm>
            <a:off x="1187280" y="2205000"/>
            <a:ext cx="7703280" cy="3713760"/>
          </a:xfrm>
          <a:prstGeom prst="rect">
            <a:avLst/>
          </a:prstGeom>
        </p:spPr>
      </p:pic>
      <p:sp>
        <p:nvSpPr>
          <p:cNvPr id="39" name="CustomShape 2"/>
          <p:cNvSpPr/>
          <p:nvPr/>
        </p:nvSpPr>
        <p:spPr>
          <a:xfrm>
            <a:off x="1187280" y="2205000"/>
            <a:ext cx="7703280" cy="3714120"/>
          </a:xfrm>
          <a:prstGeom prst="rect">
            <a:avLst/>
          </a:prstGeom>
        </p:spPr>
      </p:sp>
    </p:spTree>
  </p:cSld>
  <p:timing>
    <p:tnLst>
      <p:par>
        <p:cTn dur="indefinite" id="11" nodeType="tmRoot" restart="never">
          <p:childTnLst>
            <p:seq>
              <p:cTn id="1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457200" y="274680"/>
            <a:ext cx="8224200" cy="1137600"/>
          </a:xfrm>
          <a:prstGeom prst="rect">
            <a:avLst/>
          </a:prstGeom>
        </p:spPr>
      </p:sp>
      <p:pic>
        <p:nvPicPr>
          <p:cNvPr descr="" id="41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720000" y="360000"/>
            <a:ext cx="7738560" cy="6118560"/>
          </a:xfrm>
          <a:prstGeom prst="rect">
            <a:avLst/>
          </a:prstGeom>
        </p:spPr>
      </p:pic>
      <p:sp>
        <p:nvSpPr>
          <p:cNvPr id="42" name="CustomShape 2"/>
          <p:cNvSpPr/>
          <p:nvPr/>
        </p:nvSpPr>
        <p:spPr>
          <a:xfrm>
            <a:off x="2340000" y="3782520"/>
            <a:ext cx="5936040" cy="1076040"/>
          </a:xfrm>
          <a:prstGeom prst="rect">
            <a:avLst/>
          </a:prstGeom>
        </p:spPr>
        <p:txBody>
          <a:bodyPr bIns="45000" lIns="90000" rIns="90000" tIns="45000" wrap="none"/>
          <a:p>
            <a:pPr algn="ctr">
              <a:lnSpc>
                <a:spcPct val="100000"/>
              </a:lnSpc>
            </a:pPr>
            <a:r>
              <a:rPr lang="ru-RU">
                <a:solidFill>
                  <a:srgbClr val="ffffff"/>
                </a:solidFill>
                <a:latin typeface="Times New Roman"/>
                <a:ea typeface="Times New Roman"/>
              </a:rPr>
              <a:t>. </a:t>
            </a:r>
            <a:endParaRPr/>
          </a:p>
          <a:p>
            <a:endParaRPr/>
          </a:p>
        </p:txBody>
      </p:sp>
    </p:spTree>
  </p:cSld>
  <p:timing>
    <p:tnLst>
      <p:par>
        <p:cTn dur="indefinite" id="13" nodeType="tmRoot" restart="never">
          <p:childTnLst>
            <p:seq>
              <p:cTn id="1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43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539640" y="1260360"/>
            <a:ext cx="7988400" cy="5029200"/>
          </a:xfrm>
          <a:prstGeom prst="rect">
            <a:avLst/>
          </a:prstGeom>
        </p:spPr>
      </p:pic>
      <p:sp>
        <p:nvSpPr>
          <p:cNvPr id="44" name="CustomShape 1"/>
          <p:cNvSpPr/>
          <p:nvPr/>
        </p:nvSpPr>
        <p:spPr>
          <a:xfrm>
            <a:off x="360360" y="0"/>
            <a:ext cx="8456400" cy="1050840"/>
          </a:xfrm>
          <a:prstGeom prst="rect">
            <a:avLst/>
          </a:prstGeom>
        </p:spPr>
        <p:txBody>
          <a:bodyPr anchor="ctr" bIns="46800" lIns="90000" rIns="90000" tIns="46800"/>
          <a:p>
            <a:pPr algn="ctr">
              <a:lnSpc>
                <a:spcPct val="100000"/>
              </a:lnSpc>
              <a:buSzPct val="45000"/>
              <a:buFont typeface="Arial Black"/>
              <a:buChar char="•"/>
            </a:pPr>
            <a:r>
              <a:rPr b="1" i="1" lang="ru-RU" sz="4800">
                <a:solidFill>
                  <a:srgbClr val="ffff00"/>
                </a:solidFill>
                <a:latin typeface="Arial Black"/>
                <a:ea typeface="Lucida Sans Unicode"/>
              </a:rPr>
              <a:t>Наскальные рисунки</a:t>
            </a:r>
            <a:endParaRPr/>
          </a:p>
        </p:txBody>
      </p:sp>
    </p:spTree>
  </p:cSld>
  <p:transition spd="med">
    <p:blinds dir="vert"/>
  </p:transition>
  <p:timing>
    <p:tnLst>
      <p:par>
        <p:cTn dur="indefinite" id="15" nodeType="tmRoot" restart="never">
          <p:childTnLst>
            <p:seq>
              <p:cTn dur="indefinite" id="1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45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720720" y="720720"/>
            <a:ext cx="7845480" cy="4938480"/>
          </a:xfrm>
          <a:prstGeom prst="rect">
            <a:avLst/>
          </a:prstGeom>
        </p:spPr>
      </p:pic>
    </p:spTree>
  </p:cSld>
  <p:transition spd="med">
    <p:blinds dir="vert"/>
  </p:transition>
  <p:timing>
    <p:tnLst>
      <p:par>
        <p:cTn dur="indefinite" id="17" nodeType="tmRoot" restart="never">
          <p:childTnLst>
            <p:seq>
              <p:cTn dur="indefinite" id="18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