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9"/>
  </p:notesMasterIdLst>
  <p:sldIdLst>
    <p:sldId id="256" r:id="rId2"/>
    <p:sldId id="283" r:id="rId3"/>
    <p:sldId id="258" r:id="rId4"/>
    <p:sldId id="259" r:id="rId5"/>
    <p:sldId id="288" r:id="rId6"/>
    <p:sldId id="289" r:id="rId7"/>
    <p:sldId id="269" r:id="rId8"/>
    <p:sldId id="263" r:id="rId9"/>
    <p:sldId id="286" r:id="rId10"/>
    <p:sldId id="261" r:id="rId11"/>
    <p:sldId id="270" r:id="rId12"/>
    <p:sldId id="279" r:id="rId13"/>
    <p:sldId id="265" r:id="rId14"/>
    <p:sldId id="271" r:id="rId15"/>
    <p:sldId id="281" r:id="rId16"/>
    <p:sldId id="278" r:id="rId17"/>
    <p:sldId id="284" r:id="rId18"/>
    <p:sldId id="272" r:id="rId19"/>
    <p:sldId id="273" r:id="rId20"/>
    <p:sldId id="274" r:id="rId21"/>
    <p:sldId id="276" r:id="rId22"/>
    <p:sldId id="275" r:id="rId23"/>
    <p:sldId id="277" r:id="rId24"/>
    <p:sldId id="268" r:id="rId25"/>
    <p:sldId id="282" r:id="rId26"/>
    <p:sldId id="285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>
      <p:cViewPr varScale="1">
        <p:scale>
          <a:sx n="68" d="100"/>
          <a:sy n="68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DF9F1-5B18-4BF2-8F7A-C9945957680F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7C96C-ED80-46C7-A365-84B011255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7C96C-ED80-46C7-A365-84B0112555B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5FFFBE0-AF30-4920-88C9-721904224B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CDD2FE6-A560-48F0-AE6A-49518FAE8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ostroma-hunter.ru/images/pressa/17_Kostroma_06_2015_Bioac.JPG" TargetMode="External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hyperlink" Target="http://www.kostroma-hunter.ru/images/pressa/02_Kostroma_06_2015_Bioac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kostroma-hunter.ru/images/pressa/15_Kostroma_06_2015_Bioac.JPG" TargetMode="External"/><Relationship Id="rId5" Type="http://schemas.openxmlformats.org/officeDocument/2006/relationships/image" Target="../media/image20.jpeg"/><Relationship Id="rId4" Type="http://schemas.openxmlformats.org/officeDocument/2006/relationships/hyperlink" Target="http://www.kostroma-hunter.ru/images/pressa/10_Kostroma_06_2015_Bioac.JPG" TargetMode="External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kostroma-hunter.ru/index.php/10-animal-news/20-pantovie-vanni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571184" cy="282092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</a:rPr>
              <a:t>Животноводство России и Костромской области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780928"/>
            <a:ext cx="7239000" cy="36748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140968"/>
            <a:ext cx="748883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Птицеводство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642918"/>
          <a:ext cx="8143932" cy="3750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719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7395">
                <a:tc>
                  <a:txBody>
                    <a:bodyPr/>
                    <a:lstStyle/>
                    <a:p>
                      <a:r>
                        <a:rPr lang="ru-RU" dirty="0" smtClean="0"/>
                        <a:t>Район распространения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4731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Южные районы России</a:t>
                      </a: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Около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крупных населенных пунктов </a:t>
                      </a:r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Развито сельскохозяйственное производство,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фермы  размещаются рядом с предприятиями по переработке сельскохозяйственной продукции (отходы)</a:t>
                      </a:r>
                    </a:p>
                    <a:p>
                      <a:endParaRPr lang="ru-RU" b="1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Пригородный тип размещения – пищевые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отходы. Транспортировка яиц – продукции птицеводства, достаточно затратная (риск боя)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8434" name="Picture 2" descr="http://invest.astrobl.ru/uploads/temp/%D0%9F%D1%82%D0%B8%D1%86%D0%B5%D1%84%D0%B5%D1%80%D0%BC%D0%B0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437112"/>
            <a:ext cx="5328592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Птицеводство Костромской области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642918"/>
          <a:ext cx="7602637" cy="3722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4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33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28811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Представлено 10 предприятиями</a:t>
                      </a:r>
                      <a:r>
                        <a:rPr lang="ru-RU" sz="2000" b="1" baseline="0" dirty="0" smtClean="0"/>
                        <a:t> (птицефабриками)</a:t>
                      </a:r>
                      <a:endParaRPr lang="ru-RU" sz="2000" b="1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 </a:t>
                      </a:r>
                      <a:r>
                        <a:rPr lang="ru-RU" b="1" baseline="0" dirty="0" smtClean="0"/>
                        <a:t>«</a:t>
                      </a:r>
                      <a:r>
                        <a:rPr lang="ru-RU" b="1" dirty="0" err="1" smtClean="0"/>
                        <a:t>Буйская</a:t>
                      </a:r>
                      <a:r>
                        <a:rPr lang="ru-RU" b="1" dirty="0" smtClean="0"/>
                        <a:t>»  (</a:t>
                      </a:r>
                      <a:r>
                        <a:rPr lang="ru-RU" b="1" dirty="0" err="1" smtClean="0"/>
                        <a:t>Буйский</a:t>
                      </a:r>
                      <a:r>
                        <a:rPr lang="ru-RU" b="1" dirty="0" smtClean="0"/>
                        <a:t> р-н)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«Волжская» (Костромской р-н)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«Галичское по птицеводству» (г.Галич)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«Костромская» (Костромской р-н)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«</a:t>
                      </a:r>
                      <a:r>
                        <a:rPr lang="ru-RU" b="1" dirty="0" err="1" smtClean="0"/>
                        <a:t>Красносельская</a:t>
                      </a:r>
                      <a:r>
                        <a:rPr lang="ru-RU" b="1" dirty="0" smtClean="0"/>
                        <a:t>» (</a:t>
                      </a:r>
                      <a:r>
                        <a:rPr lang="ru-RU" b="1" dirty="0" err="1" smtClean="0"/>
                        <a:t>Красносельский</a:t>
                      </a:r>
                      <a:r>
                        <a:rPr lang="ru-RU" b="1" dirty="0" smtClean="0"/>
                        <a:t> р-н)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«</a:t>
                      </a:r>
                      <a:r>
                        <a:rPr lang="ru-RU" b="1" dirty="0" err="1" smtClean="0"/>
                        <a:t>Мантуровская</a:t>
                      </a:r>
                      <a:r>
                        <a:rPr lang="ru-RU" b="1" dirty="0" smtClean="0"/>
                        <a:t>» (</a:t>
                      </a:r>
                      <a:r>
                        <a:rPr lang="ru-RU" b="1" dirty="0" err="1" smtClean="0"/>
                        <a:t>Мантуровский</a:t>
                      </a:r>
                      <a:r>
                        <a:rPr lang="ru-RU" b="1" dirty="0" smtClean="0"/>
                        <a:t> р-н)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«</a:t>
                      </a:r>
                      <a:r>
                        <a:rPr lang="ru-RU" b="1" dirty="0" err="1" smtClean="0"/>
                        <a:t>Нерехтское</a:t>
                      </a:r>
                      <a:r>
                        <a:rPr lang="ru-RU" b="1" dirty="0" smtClean="0"/>
                        <a:t>» (</a:t>
                      </a:r>
                      <a:r>
                        <a:rPr lang="ru-RU" b="1" dirty="0" err="1" smtClean="0"/>
                        <a:t>Нерехтский</a:t>
                      </a:r>
                      <a:r>
                        <a:rPr lang="ru-RU" b="1" dirty="0" smtClean="0"/>
                        <a:t> р-н)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«Островская» (Островский р-н)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«</a:t>
                      </a:r>
                      <a:r>
                        <a:rPr lang="ru-RU" b="1" dirty="0" err="1" smtClean="0"/>
                        <a:t>Сусанинская</a:t>
                      </a:r>
                      <a:r>
                        <a:rPr lang="ru-RU" b="1" dirty="0" smtClean="0"/>
                        <a:t>» (</a:t>
                      </a:r>
                      <a:r>
                        <a:rPr lang="ru-RU" b="1" dirty="0" err="1" smtClean="0"/>
                        <a:t>Сусанинский</a:t>
                      </a:r>
                      <a:r>
                        <a:rPr lang="ru-RU" b="1" dirty="0" smtClean="0"/>
                        <a:t> р-н)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 «</a:t>
                      </a:r>
                      <a:r>
                        <a:rPr lang="ru-RU" b="1" dirty="0" err="1" smtClean="0"/>
                        <a:t>Шарьинская</a:t>
                      </a:r>
                      <a:r>
                        <a:rPr lang="ru-RU" b="1" dirty="0" smtClean="0"/>
                        <a:t>» (</a:t>
                      </a:r>
                      <a:r>
                        <a:rPr lang="ru-RU" b="1" dirty="0" err="1" smtClean="0"/>
                        <a:t>Шарьинский</a:t>
                      </a:r>
                      <a:r>
                        <a:rPr lang="ru-RU" b="1" baseline="0" dirty="0" smtClean="0"/>
                        <a:t> р-н)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5362" name="Picture 2" descr="https://open4business.com.ua/wp-content/uploads/2016/03/okolo-379-tyisyach-tonn-myasa-skota-i-ptitsyi-realizovano-na-uboy-v-bashkirii-v-2013-god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509120"/>
            <a:ext cx="3816424" cy="2132856"/>
          </a:xfrm>
          <a:prstGeom prst="rect">
            <a:avLst/>
          </a:prstGeom>
          <a:noFill/>
        </p:spPr>
      </p:pic>
      <p:pic>
        <p:nvPicPr>
          <p:cNvPr id="15364" name="Picture 4" descr="http://kak-za4em.ru/wp-content/uploads/2017/08/1200-630-kopirovat-4-1170x6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509120"/>
            <a:ext cx="3672408" cy="2115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АО «Галичское по птицеводству»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642918"/>
          <a:ext cx="7602637" cy="3722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4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33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288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33794" name="Picture 2" descr="C:\Users\User\Desktop\P10104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3810000" cy="2857500"/>
          </a:xfrm>
          <a:prstGeom prst="rect">
            <a:avLst/>
          </a:prstGeom>
          <a:noFill/>
        </p:spPr>
      </p:pic>
      <p:pic>
        <p:nvPicPr>
          <p:cNvPr id="33795" name="Picture 3" descr="C:\Users\User\Desktop\Ze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92696"/>
            <a:ext cx="3737992" cy="2880320"/>
          </a:xfrm>
          <a:prstGeom prst="rect">
            <a:avLst/>
          </a:prstGeom>
          <a:noFill/>
        </p:spPr>
      </p:pic>
      <p:pic>
        <p:nvPicPr>
          <p:cNvPr id="33796" name="Picture 4" descr="C:\Users\User\Desktop\imgg-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645024"/>
            <a:ext cx="3810000" cy="2952328"/>
          </a:xfrm>
          <a:prstGeom prst="rect">
            <a:avLst/>
          </a:prstGeom>
          <a:noFill/>
        </p:spPr>
      </p:pic>
      <p:pic>
        <p:nvPicPr>
          <p:cNvPr id="33797" name="Picture 5" descr="C:\Users\User\Desktop\455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645024"/>
            <a:ext cx="3816424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Оленеводство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268760"/>
          <a:ext cx="7672936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723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1460">
                <a:tc>
                  <a:txBody>
                    <a:bodyPr/>
                    <a:lstStyle/>
                    <a:p>
                      <a:r>
                        <a:rPr lang="ru-RU" dirty="0" smtClean="0"/>
                        <a:t>Район распространения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8305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Магаданская и Архангельская область, Республика Коми в Северном районе; Тюменская область,  юг Красноярского</a:t>
                      </a:r>
                      <a:r>
                        <a:rPr lang="ru-RU" b="1" baseline="0" dirty="0" smtClean="0"/>
                        <a:t> края</a:t>
                      </a:r>
                      <a:r>
                        <a:rPr lang="ru-RU" b="1" dirty="0" smtClean="0"/>
                        <a:t>; Камчатская область, Республика Саха на Дальнем Востоке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Кормовой базой для оленей служат здесь мохово-лишайниковые пастбища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2530" name="Picture 2" descr="http://www.b-port.com/news/archive/2010-09-16-45/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881430"/>
            <a:ext cx="4464855" cy="2976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519736" cy="1143000"/>
          </a:xfrm>
        </p:spPr>
        <p:txBody>
          <a:bodyPr>
            <a:noAutofit/>
          </a:bodyPr>
          <a:lstStyle/>
          <a:p>
            <a:r>
              <a:rPr lang="ru-RU" sz="2800" b="0" dirty="0" smtClean="0"/>
              <a:t/>
            </a:r>
            <a:br>
              <a:rPr lang="ru-RU" sz="2800" b="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404664"/>
            <a:ext cx="3851920" cy="5721499"/>
          </a:xfrm>
        </p:spPr>
        <p:txBody>
          <a:bodyPr>
            <a:normAutofit fontScale="55000" lnSpcReduction="20000"/>
          </a:bodyPr>
          <a:lstStyle/>
          <a:p>
            <a:endParaRPr lang="ru-RU" sz="3600" i="1" dirty="0" smtClean="0"/>
          </a:p>
          <a:p>
            <a:pPr>
              <a:buNone/>
            </a:pPr>
            <a:r>
              <a:rPr lang="ru-RU" sz="3600" i="1" dirty="0" smtClean="0"/>
              <a:t>    </a:t>
            </a:r>
            <a:r>
              <a:rPr lang="ru-RU" sz="3600" b="1" i="1" dirty="0" smtClean="0">
                <a:solidFill>
                  <a:schemeClr val="bg1"/>
                </a:solidFill>
              </a:rPr>
              <a:t>В Костромской области, в </a:t>
            </a:r>
            <a:r>
              <a:rPr lang="ru-RU" sz="3600" b="1" i="1" dirty="0" err="1" smtClean="0">
                <a:solidFill>
                  <a:schemeClr val="bg1"/>
                </a:solidFill>
              </a:rPr>
              <a:t>Парфеньевском</a:t>
            </a:r>
            <a:r>
              <a:rPr lang="ru-RU" sz="3600" b="1" i="1" dirty="0" smtClean="0">
                <a:solidFill>
                  <a:schemeClr val="bg1"/>
                </a:solidFill>
              </a:rPr>
              <a:t> районе, что в 520 км от столицы России, по маршруту Москва- Кострома – Вологда находится охотничье хозяйство </a:t>
            </a:r>
          </a:p>
          <a:p>
            <a:pPr>
              <a:buNone/>
            </a:pPr>
            <a:r>
              <a:rPr lang="ru-RU" sz="3600" b="1" i="1" dirty="0" smtClean="0">
                <a:solidFill>
                  <a:schemeClr val="bg1"/>
                </a:solidFill>
              </a:rPr>
              <a:t>    «Центр по защите и воспроизводству фауны и флоры» - мараловодческий комплекс.</a:t>
            </a:r>
            <a:endParaRPr lang="ru-RU" sz="3600" b="1" dirty="0" smtClean="0">
              <a:solidFill>
                <a:schemeClr val="bg1"/>
              </a:solidFill>
            </a:endParaRPr>
          </a:p>
          <a:p>
            <a:endParaRPr lang="ru-RU" sz="3600" b="1" i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600" b="1" i="1" dirty="0" smtClean="0">
                <a:solidFill>
                  <a:schemeClr val="bg1"/>
                </a:solidFill>
              </a:rPr>
              <a:t>    Территория охотничьих угодий, 32000 гектаров леса, болот, полей, рек и оврагов,  протянулась с севера на восток на многие километры</a:t>
            </a:r>
            <a:r>
              <a:rPr lang="ru-RU" sz="3600" i="1" dirty="0" smtClean="0"/>
              <a:t>.</a:t>
            </a:r>
            <a:endParaRPr lang="ru-RU" sz="3600" dirty="0" smtClean="0"/>
          </a:p>
          <a:p>
            <a:pPr marL="137160" indent="0">
              <a:buNone/>
            </a:pPr>
            <a:endParaRPr lang="ru-RU" sz="3300" i="1" dirty="0" smtClean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772817"/>
            <a:ext cx="424847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315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Костромской мараловодческий комплекс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3600" i="1" dirty="0" smtClean="0"/>
          </a:p>
          <a:p>
            <a:pPr>
              <a:buNone/>
            </a:pPr>
            <a:r>
              <a:rPr lang="ru-RU" sz="3600" i="1" dirty="0" smtClean="0"/>
              <a:t>    </a:t>
            </a:r>
            <a:endParaRPr lang="ru-RU" sz="3300" i="1" dirty="0" smtClean="0"/>
          </a:p>
        </p:txBody>
      </p:sp>
      <p:pic>
        <p:nvPicPr>
          <p:cNvPr id="8" name="Рисунок 7" descr="02 Kostroma 06 2015 Bioac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3995936" cy="228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 descr="10 Kostroma 06 2015 Bioac">
            <a:hlinkClick r:id="rId4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484784"/>
            <a:ext cx="403244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5 Kostroma 06 2015 Bioac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933056"/>
            <a:ext cx="3995936" cy="2719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17 Kostroma 06 2015 Bioac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944" y="3861048"/>
            <a:ext cx="401058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315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0" dirty="0" smtClean="0"/>
              <a:t/>
            </a:r>
            <a:br>
              <a:rPr lang="ru-RU" sz="2800" b="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3520440" cy="5289451"/>
          </a:xfrm>
        </p:spPr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ru-RU" sz="3300" b="1" dirty="0" smtClean="0">
                <a:solidFill>
                  <a:srgbClr val="FFFF00"/>
                </a:solidFill>
              </a:rPr>
              <a:t>"Костромской Мараловодческий Комплекс" </a:t>
            </a:r>
          </a:p>
          <a:p>
            <a:pPr marL="137160" indent="0">
              <a:buNone/>
            </a:pPr>
            <a:endParaRPr lang="ru-RU" sz="3300" b="1" i="1" dirty="0" smtClean="0">
              <a:solidFill>
                <a:srgbClr val="FFFF00"/>
              </a:solidFill>
            </a:endParaRPr>
          </a:p>
          <a:p>
            <a:pPr marL="137160" indent="0">
              <a:buNone/>
            </a:pPr>
            <a:r>
              <a:rPr lang="ru-RU" sz="3300" b="1" i="1" dirty="0" smtClean="0"/>
              <a:t>выпускает продукцию пантового оленеводства:</a:t>
            </a:r>
            <a:r>
              <a:rPr lang="ru-RU" sz="3300" dirty="0" smtClean="0"/>
              <a:t/>
            </a:r>
            <a:br>
              <a:rPr lang="ru-RU" sz="3300" dirty="0" smtClean="0"/>
            </a:br>
            <a:endParaRPr lang="ru-RU" sz="3300" dirty="0" smtClean="0"/>
          </a:p>
          <a:p>
            <a:pPr marL="137160" indent="0">
              <a:buNone/>
            </a:pPr>
            <a:r>
              <a:rPr lang="ru-RU" sz="3300" i="1" dirty="0" smtClean="0"/>
              <a:t>-</a:t>
            </a:r>
            <a:r>
              <a:rPr lang="ru-RU" sz="3300" b="1" i="1" dirty="0" smtClean="0"/>
              <a:t> </a:t>
            </a:r>
            <a:r>
              <a:rPr lang="ru-RU" sz="3300" b="1" i="1" dirty="0" smtClean="0">
                <a:solidFill>
                  <a:schemeClr val="bg1"/>
                </a:solidFill>
                <a:hlinkClick r:id="rId2"/>
              </a:rPr>
              <a:t>Пантовые ванны;</a:t>
            </a:r>
            <a:r>
              <a:rPr lang="ru-RU" sz="3300" b="1" dirty="0" smtClean="0"/>
              <a:t/>
            </a:r>
            <a:br>
              <a:rPr lang="ru-RU" sz="3300" b="1" dirty="0" smtClean="0"/>
            </a:br>
            <a:endParaRPr lang="ru-RU" sz="3300" b="1" dirty="0" smtClean="0"/>
          </a:p>
          <a:p>
            <a:pPr marL="137160" indent="0">
              <a:buNone/>
            </a:pPr>
            <a:r>
              <a:rPr lang="ru-RU" sz="3300" b="1" i="1" dirty="0" smtClean="0"/>
              <a:t>- Панты в меду;</a:t>
            </a:r>
            <a:r>
              <a:rPr lang="ru-RU" sz="3300" b="1" dirty="0" smtClean="0"/>
              <a:t/>
            </a:r>
            <a:br>
              <a:rPr lang="ru-RU" sz="3300" b="1" dirty="0" smtClean="0"/>
            </a:br>
            <a:r>
              <a:rPr lang="ru-RU" sz="3300" b="1" i="1" dirty="0" smtClean="0"/>
              <a:t>- Настойка пихты;</a:t>
            </a:r>
            <a:r>
              <a:rPr lang="ru-RU" sz="3300" b="1" dirty="0" smtClean="0"/>
              <a:t/>
            </a:r>
            <a:br>
              <a:rPr lang="ru-RU" sz="3300" b="1" dirty="0" smtClean="0"/>
            </a:br>
            <a:r>
              <a:rPr lang="ru-RU" sz="3300" b="1" i="1" dirty="0" smtClean="0"/>
              <a:t>- Панты целебный   эликсир.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1433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11960" y="1916832"/>
            <a:ext cx="3521075" cy="2640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315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r>
              <a:rPr lang="ru-RU" dirty="0" smtClean="0">
                <a:solidFill>
                  <a:srgbClr val="FFFF00"/>
                </a:solidFill>
              </a:rPr>
              <a:t>Экскурсия  к маралам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User\Downloads\IMG_34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293096"/>
            <a:ext cx="3521075" cy="2564904"/>
          </a:xfrm>
          <a:prstGeom prst="rect">
            <a:avLst/>
          </a:prstGeom>
          <a:noFill/>
        </p:spPr>
      </p:pic>
      <p:pic>
        <p:nvPicPr>
          <p:cNvPr id="1027" name="Picture 3" descr="C:\Users\User\Downloads\IMG_34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3816423" cy="2592288"/>
          </a:xfrm>
          <a:prstGeom prst="rect">
            <a:avLst/>
          </a:prstGeom>
          <a:noFill/>
        </p:spPr>
      </p:pic>
      <p:pic>
        <p:nvPicPr>
          <p:cNvPr id="1028" name="Picture 4" descr="C:\Users\User\Downloads\IMG_34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556792"/>
            <a:ext cx="3456384" cy="2520280"/>
          </a:xfrm>
          <a:prstGeom prst="rect">
            <a:avLst/>
          </a:prstGeom>
          <a:noFill/>
        </p:spPr>
      </p:pic>
      <p:pic>
        <p:nvPicPr>
          <p:cNvPr id="1032" name="Picture 8" descr="ma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221088"/>
            <a:ext cx="3744416" cy="263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42048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/>
              <a:t/>
            </a:r>
            <a:br>
              <a:rPr lang="ru-RU" sz="2800" b="0" dirty="0" smtClean="0"/>
            </a:br>
            <a:r>
              <a:rPr lang="ru-RU" sz="4400" dirty="0" smtClean="0">
                <a:solidFill>
                  <a:srgbClr val="FFFF00"/>
                </a:solidFill>
              </a:rPr>
              <a:t>ЗВЕРОВОДСТВО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3600" i="1" dirty="0" smtClean="0"/>
          </a:p>
          <a:p>
            <a:pPr>
              <a:buNone/>
            </a:pPr>
            <a:r>
              <a:rPr lang="ru-RU" sz="3600" i="1" dirty="0" smtClean="0"/>
              <a:t>    </a:t>
            </a:r>
            <a:endParaRPr lang="ru-RU" sz="3300" i="1" dirty="0" smtClean="0"/>
          </a:p>
        </p:txBody>
      </p:sp>
      <p:pic>
        <p:nvPicPr>
          <p:cNvPr id="26626" name="Picture 2" descr="C:\Users\User\Desktop\sudislavl-plemzverosovhoz-sudislavskii-0005848649-preview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11960" y="1988840"/>
            <a:ext cx="4932040" cy="37444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052736"/>
            <a:ext cx="399593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 smtClean="0"/>
          </a:p>
          <a:p>
            <a:pPr algn="just"/>
            <a:r>
              <a:rPr lang="ru-RU" sz="2000" b="1" dirty="0" smtClean="0"/>
              <a:t>"ЗАО 'Судиславль'- одно из крупнейших звероводческих хозяйств России. Ведущая отрасль-звероводство. Производство и реализация пушно-мехового сырья и полуфабриката норки, песца, лисицы, соболя, нутрии. Пошив и реализация готовых меховых изделий: пальто, полупальто, куртки; головные уборы мужские и женские в ассортименте (более 300 моделей); уборы меховые женские: пелерины, палантины, отделки, воротники, накидки, сумки, украшения и др."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315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519736" cy="1143000"/>
          </a:xfrm>
        </p:spPr>
        <p:txBody>
          <a:bodyPr>
            <a:noAutofit/>
          </a:bodyPr>
          <a:lstStyle/>
          <a:p>
            <a:r>
              <a:rPr lang="ru-RU" sz="2800" b="0" dirty="0" smtClean="0"/>
              <a:t/>
            </a:r>
            <a:br>
              <a:rPr lang="ru-RU" sz="2800" b="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404664"/>
            <a:ext cx="3851920" cy="5721499"/>
          </a:xfrm>
        </p:spPr>
        <p:txBody>
          <a:bodyPr>
            <a:normAutofit/>
          </a:bodyPr>
          <a:lstStyle/>
          <a:p>
            <a:endParaRPr lang="ru-RU" sz="3600" i="1" dirty="0" smtClean="0"/>
          </a:p>
          <a:p>
            <a:pPr>
              <a:buNone/>
            </a:pPr>
            <a:r>
              <a:rPr lang="ru-RU" sz="3600" i="1" dirty="0" smtClean="0"/>
              <a:t>    </a:t>
            </a:r>
            <a:endParaRPr lang="ru-RU" sz="3300" i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20688"/>
            <a:ext cx="39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2" name="Picture 4" descr="C:\Users\User\Desktop\P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04664"/>
            <a:ext cx="8100392" cy="6165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315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Цели урока 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200" b="1" dirty="0" smtClean="0"/>
              <a:t>   1. Узнать об отраслях животноводства наиболее развитых в России и Костромской области, их </a:t>
            </a:r>
            <a:r>
              <a:rPr lang="ru-RU" sz="3200" b="1" dirty="0" smtClean="0"/>
              <a:t>особенностях, объяснить </a:t>
            </a:r>
            <a:r>
              <a:rPr lang="ru-RU" sz="3200" b="1" dirty="0" smtClean="0"/>
              <a:t>географию отраслей животноводства.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519736" cy="1143000"/>
          </a:xfrm>
        </p:spPr>
        <p:txBody>
          <a:bodyPr>
            <a:noAutofit/>
          </a:bodyPr>
          <a:lstStyle/>
          <a:p>
            <a:r>
              <a:rPr lang="ru-RU" sz="2800" b="0" dirty="0" smtClean="0"/>
              <a:t/>
            </a:r>
            <a:br>
              <a:rPr lang="ru-RU" sz="2800" b="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404664"/>
            <a:ext cx="3851920" cy="5721499"/>
          </a:xfrm>
        </p:spPr>
        <p:txBody>
          <a:bodyPr>
            <a:normAutofit/>
          </a:bodyPr>
          <a:lstStyle/>
          <a:p>
            <a:endParaRPr lang="ru-RU" sz="3600" i="1" dirty="0" smtClean="0"/>
          </a:p>
          <a:p>
            <a:pPr>
              <a:buNone/>
            </a:pPr>
            <a:r>
              <a:rPr lang="ru-RU" sz="3600" i="1" dirty="0" smtClean="0"/>
              <a:t>    </a:t>
            </a:r>
            <a:endParaRPr lang="ru-RU" sz="3300" i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20688"/>
            <a:ext cx="39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5" name="Picture 3" descr="C:\Users\User\Desktop\norka-36yvxx8qn30c4y3p3vadx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8460432" cy="60486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315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519736" cy="1143000"/>
          </a:xfrm>
        </p:spPr>
        <p:txBody>
          <a:bodyPr>
            <a:noAutofit/>
          </a:bodyPr>
          <a:lstStyle/>
          <a:p>
            <a:r>
              <a:rPr lang="ru-RU" sz="2800" b="0" dirty="0" smtClean="0"/>
              <a:t/>
            </a:r>
            <a:br>
              <a:rPr lang="ru-RU" sz="2800" b="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404664"/>
            <a:ext cx="3851920" cy="5721499"/>
          </a:xfrm>
        </p:spPr>
        <p:txBody>
          <a:bodyPr>
            <a:normAutofit/>
          </a:bodyPr>
          <a:lstStyle/>
          <a:p>
            <a:endParaRPr lang="ru-RU" sz="3600" i="1" dirty="0" smtClean="0"/>
          </a:p>
          <a:p>
            <a:pPr>
              <a:buNone/>
            </a:pPr>
            <a:r>
              <a:rPr lang="ru-RU" sz="3600" i="1" dirty="0" smtClean="0"/>
              <a:t>    </a:t>
            </a:r>
            <a:endParaRPr lang="ru-RU" sz="3300" i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20688"/>
            <a:ext cx="39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C:\Users\User\Desktop\21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734"/>
            <a:ext cx="8532440" cy="65365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315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20675"/>
            <a:ext cx="7519988" cy="1143000"/>
          </a:xfrm>
        </p:spPr>
        <p:txBody>
          <a:bodyPr>
            <a:noAutofit/>
          </a:bodyPr>
          <a:lstStyle/>
          <a:p>
            <a:r>
              <a:rPr lang="ru-RU" sz="2800" b="0" dirty="0" smtClean="0"/>
              <a:t/>
            </a:r>
            <a:br>
              <a:rPr lang="ru-RU" sz="2800" b="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0" y="404813"/>
            <a:ext cx="3851275" cy="5721350"/>
          </a:xfrm>
        </p:spPr>
        <p:txBody>
          <a:bodyPr>
            <a:normAutofit/>
          </a:bodyPr>
          <a:lstStyle/>
          <a:p>
            <a:endParaRPr lang="ru-RU" sz="3600" i="1" dirty="0" smtClean="0"/>
          </a:p>
          <a:p>
            <a:pPr>
              <a:buNone/>
            </a:pPr>
            <a:r>
              <a:rPr lang="ru-RU" sz="3600" i="1" dirty="0" smtClean="0"/>
              <a:t>    </a:t>
            </a:r>
            <a:endParaRPr lang="ru-RU" sz="3300" i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20688"/>
            <a:ext cx="39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4" name="Picture 2" descr="C:\Users\User\Desktop\Женские шубы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8172400" cy="6408712"/>
          </a:xfrm>
          <a:prstGeom prst="rect">
            <a:avLst/>
          </a:prstGeom>
          <a:noFill/>
        </p:spPr>
      </p:pic>
      <p:pic>
        <p:nvPicPr>
          <p:cNvPr id="30722" name="Picture 2" descr="C:\Users\User\Desktop\zverofer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8460432" cy="6408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315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7" name="Picture 3" descr="C:\Users\User\Desktop\sobol-saltykovskij-na-aukcione-saga-furs-mart-20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499992" cy="3168352"/>
          </a:xfrm>
          <a:prstGeom prst="rect">
            <a:avLst/>
          </a:prstGeom>
          <a:noFill/>
        </p:spPr>
      </p:pic>
      <p:pic>
        <p:nvPicPr>
          <p:cNvPr id="31748" name="Picture 4" descr="C:\Users\User\Desktop\russian-skins-sable-2_600x600@2x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5004048" cy="3356992"/>
          </a:xfrm>
          <a:prstGeom prst="rect">
            <a:avLst/>
          </a:prstGeom>
          <a:noFill/>
        </p:spPr>
      </p:pic>
      <p:pic>
        <p:nvPicPr>
          <p:cNvPr id="31749" name="Picture 5" descr="C:\Users\User\Desktop\соболя-для-блог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8640"/>
            <a:ext cx="3600400" cy="3168351"/>
          </a:xfrm>
          <a:prstGeom prst="rect">
            <a:avLst/>
          </a:prstGeom>
          <a:noFill/>
        </p:spPr>
      </p:pic>
      <p:pic>
        <p:nvPicPr>
          <p:cNvPr id="31751" name="Picture 7" descr="ÐÐ¾Ð´ÐµÐ»Ð¸ÑÑÑÑ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501008"/>
            <a:ext cx="3024336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err="1" smtClean="0">
                <a:solidFill>
                  <a:srgbClr val="FFFF00"/>
                </a:solidFill>
              </a:rPr>
              <a:t>Лосеводство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Сумароковская</a:t>
            </a:r>
            <a:r>
              <a:rPr lang="ru-RU" dirty="0" smtClean="0">
                <a:solidFill>
                  <a:schemeClr val="bg1"/>
                </a:solidFill>
              </a:rPr>
              <a:t> лосеферма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Лось на отдыхе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User\Desktop\1gcf5es-192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139952" y="1844824"/>
            <a:ext cx="4104456" cy="3600400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178808" y="2852936"/>
            <a:ext cx="3993592" cy="2973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oOmMrYdzE-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3960440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7981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На лосеферме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34818" name="Picture 2" descr="C:\Users\User\Desktop\1139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744416" cy="2640806"/>
          </a:xfrm>
          <a:prstGeom prst="rect">
            <a:avLst/>
          </a:prstGeom>
          <a:noFill/>
        </p:spPr>
      </p:pic>
      <p:pic>
        <p:nvPicPr>
          <p:cNvPr id="34819" name="Picture 3" descr="C:\Users\User\Desktop\114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556792"/>
            <a:ext cx="3888432" cy="2640806"/>
          </a:xfrm>
          <a:prstGeom prst="rect">
            <a:avLst/>
          </a:prstGeom>
          <a:noFill/>
        </p:spPr>
      </p:pic>
      <p:pic>
        <p:nvPicPr>
          <p:cNvPr id="34820" name="Picture 4" descr="C:\Users\User\Desktop\10208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77072"/>
            <a:ext cx="3816424" cy="2780928"/>
          </a:xfrm>
          <a:prstGeom prst="rect">
            <a:avLst/>
          </a:prstGeom>
          <a:noFill/>
        </p:spPr>
      </p:pic>
      <p:pic>
        <p:nvPicPr>
          <p:cNvPr id="34822" name="Picture 6" descr="http://www.ka-plus.ru/_mod_files/ce_images/articles/losinoe-moloko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293097"/>
            <a:ext cx="3816424" cy="2398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7981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2390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Вывод: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Специализация, размещение отраслей животноводства в нашей стране, как и в мире в целом, обнаруживает сильнейшую зависимость от размеров и характера кормов (кормовой базы) в разных природных зонах и районах, географии потребителей (городов, предприятий переработки) и производителей (трудовые ресурсы) животноводческой продукции.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2390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Домашнее задание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Параграф 47</a:t>
            </a:r>
          </a:p>
          <a:p>
            <a:endParaRPr lang="ru-RU" b="1" dirty="0" smtClean="0"/>
          </a:p>
          <a:p>
            <a:r>
              <a:rPr lang="ru-RU" b="1" dirty="0" smtClean="0"/>
              <a:t>Заполнить таблицу (последнюю графу)</a:t>
            </a:r>
          </a:p>
          <a:p>
            <a:pPr>
              <a:buNone/>
            </a:pPr>
            <a:r>
              <a:rPr lang="ru-RU" b="1" dirty="0" smtClean="0"/>
              <a:t>   </a:t>
            </a:r>
          </a:p>
          <a:p>
            <a:pPr>
              <a:buNone/>
            </a:pPr>
            <a:r>
              <a:rPr lang="ru-RU" b="1" dirty="0" smtClean="0"/>
              <a:t>    Как влияет каждая отрасль животноводства на окружающую среду.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76962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effectLst/>
              </a:rPr>
              <a:t>Направления животноводства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7228656" cy="50429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- </a:t>
            </a:r>
            <a:r>
              <a:rPr lang="ru-RU" sz="2400" b="1" dirty="0" smtClean="0"/>
              <a:t>скотоводство</a:t>
            </a:r>
          </a:p>
          <a:p>
            <a:r>
              <a:rPr lang="ru-RU" sz="2400" b="1" dirty="0" smtClean="0"/>
              <a:t>- свиноводство</a:t>
            </a:r>
          </a:p>
          <a:p>
            <a:r>
              <a:rPr lang="ru-RU" sz="2400" b="1" dirty="0" smtClean="0"/>
              <a:t>- овцеводство</a:t>
            </a:r>
          </a:p>
          <a:p>
            <a:r>
              <a:rPr lang="ru-RU" sz="2400" b="1" dirty="0" smtClean="0"/>
              <a:t>- птицеводство</a:t>
            </a:r>
          </a:p>
          <a:p>
            <a:r>
              <a:rPr lang="ru-RU" sz="2400" b="1" dirty="0" smtClean="0"/>
              <a:t>- коневодство</a:t>
            </a:r>
          </a:p>
          <a:p>
            <a:r>
              <a:rPr lang="ru-RU" sz="2400" b="1" dirty="0" smtClean="0"/>
              <a:t>-оленеводство</a:t>
            </a:r>
            <a:endParaRPr lang="ru-RU" sz="2400" b="1" dirty="0"/>
          </a:p>
        </p:txBody>
      </p:sp>
      <p:pic>
        <p:nvPicPr>
          <p:cNvPr id="15362" name="Picture 2" descr="http://upload.wikimedia.org/wikipedia/commons/b/b0/Holstein_dairy_cow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3590920" cy="2454855"/>
          </a:xfrm>
          <a:prstGeom prst="rect">
            <a:avLst/>
          </a:prstGeom>
          <a:noFill/>
        </p:spPr>
      </p:pic>
      <p:pic>
        <p:nvPicPr>
          <p:cNvPr id="15364" name="Picture 4" descr="http://www.fedpress.ru/sites/fedpress/files/nancy/news/svin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653136"/>
            <a:ext cx="3456384" cy="2204864"/>
          </a:xfrm>
          <a:prstGeom prst="rect">
            <a:avLst/>
          </a:prstGeom>
          <a:noFill/>
        </p:spPr>
      </p:pic>
      <p:pic>
        <p:nvPicPr>
          <p:cNvPr id="15368" name="Picture 8" descr="http://www.cals.msstate.edu/depts/img/poultry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653136"/>
            <a:ext cx="3857652" cy="2204863"/>
          </a:xfrm>
          <a:prstGeom prst="rect">
            <a:avLst/>
          </a:prstGeom>
          <a:noFill/>
        </p:spPr>
      </p:pic>
      <p:pic>
        <p:nvPicPr>
          <p:cNvPr id="23554" name="Picture 2" descr="https://get.pxhere.com/photo/meadow-wildlife-herd-pasture-sheep-mammal-wool-fauna-animals-vertebrate-sheeps-goatherd-11499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420888"/>
            <a:ext cx="3528392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86834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Направления скотоводства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6070853"/>
              </p:ext>
            </p:extLst>
          </p:nvPr>
        </p:nvGraphicFramePr>
        <p:xfrm>
          <a:off x="395536" y="1052736"/>
          <a:ext cx="7776865" cy="5164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98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547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92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3752"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Район распространения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988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Молочное</a:t>
                      </a:r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Мясное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Север и </a:t>
                      </a:r>
                      <a:r>
                        <a:rPr lang="ru-RU" b="1" dirty="0" err="1" smtClean="0"/>
                        <a:t>Северо</a:t>
                      </a:r>
                      <a:r>
                        <a:rPr lang="ru-RU" b="1" dirty="0" smtClean="0"/>
                        <a:t> – Запад европейской части , Центральная</a:t>
                      </a:r>
                      <a:r>
                        <a:rPr lang="ru-RU" b="1" baseline="0" dirty="0" smtClean="0"/>
                        <a:t> Россия</a:t>
                      </a:r>
                      <a:r>
                        <a:rPr lang="ru-RU" b="1" dirty="0" smtClean="0"/>
                        <a:t>, пригороды больших городов.</a:t>
                      </a:r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Степи </a:t>
                      </a:r>
                      <a:r>
                        <a:rPr lang="ru-RU" b="1" baseline="0" dirty="0" smtClean="0"/>
                        <a:t> Европейского Юга, Урала, Поволжья, Сибири.</a:t>
                      </a:r>
                      <a:r>
                        <a:rPr lang="ru-RU" b="1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Кормовая база состоит из сочных трав с добавками белкового корма</a:t>
                      </a:r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Из-за недостатка трав, кормовая база</a:t>
                      </a:r>
                      <a:r>
                        <a:rPr lang="ru-RU" b="1" baseline="0" dirty="0" smtClean="0"/>
                        <a:t> практически полностью состоит из комбикормов и грубых кормов</a:t>
                      </a:r>
                      <a:endParaRPr lang="ru-RU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</a:rPr>
              <a:t>Молочное Скотоводство в Костромской области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Поголовье крупного рогатого скота молочного направления  по состоянию на 1 января 2019 года </a:t>
            </a:r>
            <a:r>
              <a:rPr lang="ru-RU" b="1" dirty="0" smtClean="0">
                <a:solidFill>
                  <a:srgbClr val="FFC000"/>
                </a:solidFill>
              </a:rPr>
              <a:t>составляет 37600 голов</a:t>
            </a:r>
            <a:r>
              <a:rPr lang="ru-RU" b="1" dirty="0" smtClean="0"/>
              <a:t>,  в том числе </a:t>
            </a:r>
            <a:r>
              <a:rPr lang="ru-RU" b="1" dirty="0" smtClean="0">
                <a:solidFill>
                  <a:srgbClr val="FFC000"/>
                </a:solidFill>
              </a:rPr>
              <a:t>коров -16600  голов</a:t>
            </a:r>
            <a:r>
              <a:rPr lang="ru-RU" b="1" dirty="0" smtClean="0"/>
              <a:t>. Валовое производство </a:t>
            </a:r>
            <a:r>
              <a:rPr lang="ru-RU" b="1" dirty="0" smtClean="0">
                <a:solidFill>
                  <a:srgbClr val="FFC000"/>
                </a:solidFill>
              </a:rPr>
              <a:t>молока за 2018 год  составило 87400  тонн </a:t>
            </a:r>
          </a:p>
          <a:p>
            <a:r>
              <a:rPr lang="ru-RU" b="1" dirty="0" smtClean="0"/>
              <a:t>Лидеры по производству молока: ООО </a:t>
            </a:r>
            <a:r>
              <a:rPr lang="ru-RU" b="1" dirty="0" smtClean="0">
                <a:solidFill>
                  <a:srgbClr val="FFC000"/>
                </a:solidFill>
              </a:rPr>
              <a:t>«Сущево» и ОАО «</a:t>
            </a:r>
            <a:r>
              <a:rPr lang="ru-RU" b="1" dirty="0" err="1" smtClean="0">
                <a:solidFill>
                  <a:srgbClr val="FFC000"/>
                </a:solidFill>
              </a:rPr>
              <a:t>Племзавод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Караваево</a:t>
            </a:r>
            <a:r>
              <a:rPr lang="ru-RU" b="1" dirty="0" smtClean="0">
                <a:solidFill>
                  <a:srgbClr val="FFC000"/>
                </a:solidFill>
              </a:rPr>
              <a:t>» Костромского района, ООО «</a:t>
            </a:r>
            <a:r>
              <a:rPr lang="ru-RU" b="1" dirty="0" err="1" smtClean="0">
                <a:solidFill>
                  <a:srgbClr val="FFC000"/>
                </a:solidFill>
              </a:rPr>
              <a:t>Ладыгино</a:t>
            </a:r>
            <a:r>
              <a:rPr lang="ru-RU" b="1" dirty="0" smtClean="0">
                <a:solidFill>
                  <a:srgbClr val="FFC000"/>
                </a:solidFill>
              </a:rPr>
              <a:t>» Галичского района.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</a:rPr>
              <a:t>Мясное Скотоводство в Костромской области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b="1" dirty="0" smtClean="0"/>
              <a:t>Поголовье крупного рогатого скота мясного и помесного направления продуктивности по состоянию на 1 января 2019 года </a:t>
            </a:r>
            <a:r>
              <a:rPr lang="ru-RU" b="1" dirty="0" smtClean="0">
                <a:solidFill>
                  <a:srgbClr val="FFC000"/>
                </a:solidFill>
              </a:rPr>
              <a:t>составляет 6,83 тыс. голов, в том числе коров – 2,44 тыс. голов.</a:t>
            </a:r>
          </a:p>
          <a:p>
            <a:pPr algn="just"/>
            <a:r>
              <a:rPr lang="ru-RU" b="1" dirty="0" smtClean="0"/>
              <a:t>Самым крупным предприятием в области </a:t>
            </a:r>
            <a:r>
              <a:rPr lang="ru-RU" b="1" dirty="0" smtClean="0">
                <a:solidFill>
                  <a:srgbClr val="FFC000"/>
                </a:solidFill>
              </a:rPr>
              <a:t>является  ООО «</a:t>
            </a:r>
            <a:r>
              <a:rPr lang="ru-RU" b="1" dirty="0" err="1" smtClean="0">
                <a:solidFill>
                  <a:srgbClr val="FFC000"/>
                </a:solidFill>
              </a:rPr>
              <a:t>Галловей</a:t>
            </a:r>
            <a:r>
              <a:rPr lang="ru-RU" b="1" dirty="0" smtClean="0">
                <a:solidFill>
                  <a:srgbClr val="FFC000"/>
                </a:solidFill>
              </a:rPr>
              <a:t> Кострома» - 1030 голов); (Галичский район</a:t>
            </a:r>
            <a:r>
              <a:rPr lang="ru-RU" b="1" dirty="0" smtClean="0"/>
              <a:t>). Здесь разводят скот мясной породы </a:t>
            </a:r>
            <a:r>
              <a:rPr lang="ru-RU" b="1" dirty="0" err="1" smtClean="0"/>
              <a:t>голловейской</a:t>
            </a:r>
            <a:r>
              <a:rPr lang="ru-RU" b="1" dirty="0" smtClean="0"/>
              <a:t> и </a:t>
            </a:r>
            <a:r>
              <a:rPr lang="ru-RU" b="1" dirty="0" err="1" smtClean="0"/>
              <a:t>абердин</a:t>
            </a:r>
            <a:r>
              <a:rPr lang="ru-RU" b="1" dirty="0" smtClean="0"/>
              <a:t> –амурской породы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Свиноводство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071546"/>
          <a:ext cx="8100392" cy="3051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01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501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1658">
                <a:tc>
                  <a:txBody>
                    <a:bodyPr/>
                    <a:lstStyle/>
                    <a:p>
                      <a:r>
                        <a:rPr lang="ru-RU" dirty="0" smtClean="0"/>
                        <a:t>Район распространения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8011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Южные районы России</a:t>
                      </a: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Около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крупных населенных пунктов </a:t>
                      </a:r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Развито сельскохозяйственное производство,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фермы  размещаются рядом с предприятиями по переработке сельскохозяйственной продукции (отходы)</a:t>
                      </a:r>
                    </a:p>
                    <a:p>
                      <a:endParaRPr lang="ru-RU" b="1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Пригородный тип размещения – пищевые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отходы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26" name="Picture 2" descr="http://www.kavkaz-uzel.ru/system/attachments/0000/3867/20%D0%B5%D0%B5%D0%B5_view.jpg?12471454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143357"/>
            <a:ext cx="4214842" cy="2714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Направления овцеводства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205034"/>
              </p:ext>
            </p:extLst>
          </p:nvPr>
        </p:nvGraphicFramePr>
        <p:xfrm>
          <a:off x="467544" y="1916832"/>
          <a:ext cx="7704856" cy="2651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80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896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71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5761"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Район распространения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887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Овчинно-шубное</a:t>
                      </a:r>
                      <a:r>
                        <a:rPr lang="ru-RU" b="1" baseline="0" dirty="0" smtClean="0"/>
                        <a:t> направление</a:t>
                      </a:r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Грубошерстное</a:t>
                      </a:r>
                      <a:r>
                        <a:rPr lang="ru-RU" b="1" baseline="0" dirty="0" smtClean="0"/>
                        <a:t> мясосальное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Центральная</a:t>
                      </a:r>
                      <a:r>
                        <a:rPr lang="ru-RU" b="1" baseline="0" dirty="0" smtClean="0"/>
                        <a:t> часть лесной зоны России</a:t>
                      </a:r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err="1" smtClean="0"/>
                        <a:t>Северо</a:t>
                      </a:r>
                      <a:r>
                        <a:rPr lang="ru-RU" b="1" dirty="0" smtClean="0"/>
                        <a:t>-</a:t>
                      </a:r>
                      <a:r>
                        <a:rPr lang="ru-RU" b="1" baseline="0" dirty="0" smtClean="0"/>
                        <a:t> Кавказский район</a:t>
                      </a:r>
                      <a:endParaRPr lang="ru-RU" b="1" dirty="0" smtClean="0"/>
                    </a:p>
                    <a:p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Кормовая база состоит из сочных трав</a:t>
                      </a:r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Питаются</a:t>
                      </a:r>
                      <a:r>
                        <a:rPr lang="ru-RU" b="1" baseline="0" dirty="0" smtClean="0"/>
                        <a:t> подножным кормом</a:t>
                      </a:r>
                      <a:endParaRPr lang="ru-RU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</a:t>
            </a:r>
            <a:r>
              <a:rPr lang="ru-RU" dirty="0" smtClean="0">
                <a:solidFill>
                  <a:srgbClr val="FFFF00"/>
                </a:solidFill>
              </a:rPr>
              <a:t>Племзавод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«Романовские фермы»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http://kostromavet.ru/files/images/ev448_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22457"/>
            <a:ext cx="4474840" cy="303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romanov-sheep.ru/netcat_files/multifile/298/11/romanov_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861048"/>
            <a:ext cx="419434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1427</TotalTime>
  <Words>718</Words>
  <Application>Microsoft Office PowerPoint</Application>
  <PresentationFormat>Экран (4:3)</PresentationFormat>
  <Paragraphs>154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Изящная</vt:lpstr>
      <vt:lpstr>Животноводство России и Костромской области</vt:lpstr>
      <vt:lpstr>Цели урока </vt:lpstr>
      <vt:lpstr>Направления животноводства:</vt:lpstr>
      <vt:lpstr>Направления скотоводства</vt:lpstr>
      <vt:lpstr>Молочное Скотоводство в Костромской области</vt:lpstr>
      <vt:lpstr>Мясное Скотоводство в Костромской области</vt:lpstr>
      <vt:lpstr>Свиноводство</vt:lpstr>
      <vt:lpstr>Направления овцеводства</vt:lpstr>
      <vt:lpstr>  Племзавод  «Романовские фермы»</vt:lpstr>
      <vt:lpstr>Птицеводство</vt:lpstr>
      <vt:lpstr>Птицеводство Костромской области </vt:lpstr>
      <vt:lpstr>АО «Галичское по птицеводству» </vt:lpstr>
      <vt:lpstr>Оленеводство</vt:lpstr>
      <vt:lpstr> </vt:lpstr>
      <vt:lpstr>Костромской мараловодческий комплекс</vt:lpstr>
      <vt:lpstr> </vt:lpstr>
      <vt:lpstr>      Экскурсия  к маралам</vt:lpstr>
      <vt:lpstr> ЗВЕРОВОДСТВО</vt:lpstr>
      <vt:lpstr> </vt:lpstr>
      <vt:lpstr> </vt:lpstr>
      <vt:lpstr> </vt:lpstr>
      <vt:lpstr> </vt:lpstr>
      <vt:lpstr>Слайд 23</vt:lpstr>
      <vt:lpstr>Лосеводство</vt:lpstr>
      <vt:lpstr>На лосеферме</vt:lpstr>
      <vt:lpstr>Вывод:</vt:lpstr>
      <vt:lpstr>Домашнее задание</vt:lpstr>
    </vt:vector>
  </TitlesOfParts>
  <Company>Organisation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Животноводство России</dc:title>
  <dc:creator>User</dc:creator>
  <cp:lastModifiedBy>User</cp:lastModifiedBy>
  <cp:revision>126</cp:revision>
  <dcterms:created xsi:type="dcterms:W3CDTF">2012-09-22T19:36:52Z</dcterms:created>
  <dcterms:modified xsi:type="dcterms:W3CDTF">2020-02-10T07:57:23Z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496048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