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6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5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1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8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9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6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4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2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0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7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9EC18-00DE-4196-AB50-D30769A1C4E1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1A305-C2DB-40DD-B8A7-B4EA0A0AE7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63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journal.preemstvennost.ru/09-05-2015/1001-khudozhestvennaya-literatura-effektivnoe-sredstvo-razvitiya-i-obogashcheniya-rechi-doshkolnik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67687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u="none" strike="noStrike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«</a:t>
            </a:r>
            <a:r>
              <a:rPr lang="ru-RU" sz="2800" u="none" strike="noStrike" dirty="0" smtClean="0">
                <a:solidFill>
                  <a:srgbClr val="0000FF"/>
                </a:solidFill>
                <a:effectLst/>
                <a:latin typeface="Segoe Script" pitchFamily="34" charset="0"/>
                <a:ea typeface="Calibri"/>
                <a:cs typeface="Sakkal Majalla" pitchFamily="2" charset="-78"/>
                <a:hlinkClick r:id="rId2"/>
              </a:rPr>
              <a:t>ХУДОЖЕСТВЕННАЯ ЛИТЕРАТУРА КАК  –  СРЕДСТВО РАЗВИТИЯ РЕЧИ </a:t>
            </a:r>
            <a:r>
              <a:rPr lang="ru-RU" sz="2800" u="none" strike="noStrike" dirty="0" smtClean="0">
                <a:solidFill>
                  <a:srgbClr val="0000FF"/>
                </a:solidFill>
                <a:effectLst/>
                <a:latin typeface="Segoe Script" pitchFamily="34" charset="0"/>
                <a:ea typeface="Calibri"/>
                <a:cs typeface="Sakkal Majalla" pitchFamily="2" charset="-78"/>
                <a:hlinkClick r:id="rId2"/>
              </a:rPr>
              <a:t>детей 4-5 лет</a:t>
            </a:r>
            <a:r>
              <a:rPr lang="ru-RU" sz="2800" u="none" strike="noStrike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/>
              </a:rPr>
              <a:t>»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230" y="5517232"/>
            <a:ext cx="4320480" cy="108012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Номженская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СОШ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отделение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Евдокимова Наталья Олеговна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14" y="3717032"/>
            <a:ext cx="3528392" cy="228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89654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Влияние художественной литературы </a:t>
            </a:r>
            <a:r>
              <a:rPr lang="ru-RU" sz="2000" dirty="0">
                <a:latin typeface="Segoe Script" pitchFamily="34" charset="0"/>
                <a:ea typeface="Calibri"/>
                <a:cs typeface="Times New Roman"/>
              </a:rPr>
              <a:t>на развитие речи 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ребенка: </a:t>
            </a:r>
            <a:b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</a:br>
            <a:r>
              <a:rPr lang="ru-RU" sz="2000" dirty="0">
                <a:latin typeface="Segoe Script" pitchFamily="34" charset="0"/>
                <a:ea typeface="Calibri"/>
                <a:cs typeface="Times New Roman"/>
                <a:sym typeface="Wingdings"/>
              </a:rPr>
              <a:t>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на </a:t>
            </a:r>
            <a:r>
              <a:rPr lang="ru-RU" sz="2000" dirty="0">
                <a:latin typeface="Segoe Script" pitchFamily="34" charset="0"/>
                <a:ea typeface="Calibri"/>
                <a:cs typeface="Times New Roman"/>
              </a:rPr>
              <a:t>развитие и обогащение 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речи; </a:t>
            </a:r>
            <a:b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</a:br>
            <a:r>
              <a:rPr lang="ru-RU" sz="2000" dirty="0">
                <a:latin typeface="Segoe Script" pitchFamily="34" charset="0"/>
                <a:ea typeface="Calibri"/>
                <a:cs typeface="Times New Roman"/>
                <a:sym typeface="Wingdings"/>
              </a:rPr>
              <a:t>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 </a:t>
            </a:r>
            <a:r>
              <a:rPr lang="ru-RU" sz="2000" dirty="0">
                <a:latin typeface="Segoe Script" pitchFamily="34" charset="0"/>
                <a:ea typeface="Calibri"/>
                <a:cs typeface="Times New Roman"/>
              </a:rPr>
              <a:t>обогащает 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эмоции;</a:t>
            </a:r>
            <a:b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  <a:sym typeface="Wingdings"/>
              </a:rPr>
              <a:t> 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воспитывает </a:t>
            </a:r>
            <a:r>
              <a:rPr lang="ru-RU" sz="2000" dirty="0">
                <a:latin typeface="Segoe Script" pitchFamily="34" charset="0"/>
                <a:ea typeface="Calibri"/>
                <a:cs typeface="Times New Roman"/>
              </a:rPr>
              <a:t>воображение и дает ребенку прекрасные образцы русского литературного языка. </a:t>
            </a: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</a:br>
            <a:r>
              <a:rPr lang="ru-RU" sz="2000" dirty="0" smtClean="0">
                <a:latin typeface="Segoe Script" pitchFamily="34" charset="0"/>
                <a:ea typeface="Calibri"/>
                <a:cs typeface="Times New Roman"/>
              </a:rPr>
              <a:t>В </a:t>
            </a:r>
            <a:r>
              <a:rPr lang="ru-RU" sz="2000" dirty="0">
                <a:latin typeface="Segoe Script" pitchFamily="34" charset="0"/>
                <a:ea typeface="Calibri"/>
                <a:cs typeface="Times New Roman"/>
              </a:rPr>
              <a:t>рассказах дети познают лаконичность и точность слова; в стихах улавливают музыкальность, напевность, ритмичность русской речи; народные сказки раскрывают перед ними меткость и выразительность языка, показывают как, богата родная речь юмором, живыми и образными выражениями, сравнениями.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14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0800" cy="252028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latin typeface="Segoe Script" pitchFamily="34" charset="0"/>
                <a:ea typeface="Calibri"/>
                <a:cs typeface="Times New Roman"/>
              </a:rPr>
              <a:t>В восприятии художественного произведения участвуют все познавательные процессы: память, мышление, воображение.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64904"/>
            <a:ext cx="51845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 smtClean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</a:br>
            <a:r>
              <a:rPr lang="ru-RU" sz="2200" dirty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/>
            </a:r>
            <a:br>
              <a:rPr lang="ru-RU" sz="2200" dirty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</a:br>
            <a:r>
              <a:rPr lang="ru-RU" sz="2200" dirty="0" smtClean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>Значение </a:t>
            </a:r>
            <a:r>
              <a:rPr lang="ru-RU" sz="2200" dirty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>художественной литературы в развитии детей дошкольного </a:t>
            </a:r>
            <a:r>
              <a:rPr lang="ru-RU" sz="2200" dirty="0" smtClean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  <a:t>возраста:</a:t>
            </a:r>
            <a:br>
              <a:rPr lang="ru-RU" sz="2200" dirty="0" smtClean="0">
                <a:solidFill>
                  <a:srgbClr val="7030A0"/>
                </a:solidFill>
                <a:latin typeface="Segoe Script" pitchFamily="34" charset="0"/>
                <a:ea typeface="Calibri"/>
                <a:cs typeface="Times New Roman"/>
              </a:rPr>
            </a:br>
            <a:r>
              <a:rPr lang="ru-RU" sz="2200" dirty="0" smtClean="0">
                <a:latin typeface="Segoe Script" pitchFamily="34" charset="0"/>
                <a:ea typeface="Calibri"/>
                <a:cs typeface="Times New Roman"/>
              </a:rPr>
              <a:t> </a:t>
            </a:r>
            <a:r>
              <a:rPr lang="ru-RU" sz="2200" dirty="0">
                <a:latin typeface="Segoe Script" pitchFamily="34" charset="0"/>
                <a:ea typeface="Calibri"/>
                <a:cs typeface="Times New Roman"/>
              </a:rPr>
              <a:t>Чтение, рассказывание и </a:t>
            </a:r>
            <a:r>
              <a:rPr lang="ru-RU" sz="2200" dirty="0" err="1">
                <a:latin typeface="Segoe Script" pitchFamily="34" charset="0"/>
                <a:ea typeface="Calibri"/>
                <a:cs typeface="Times New Roman"/>
              </a:rPr>
              <a:t>пересказывание</a:t>
            </a:r>
            <a:r>
              <a:rPr lang="ru-RU" sz="2200" dirty="0">
                <a:latin typeface="Segoe Script" pitchFamily="34" charset="0"/>
                <a:ea typeface="Calibri"/>
                <a:cs typeface="Times New Roman"/>
              </a:rPr>
              <a:t> художественной литературы ребенку- дошкольнику оказывает огромное влияние на интеллектуальное, умственное, творческое, психологическое и психофизиологическое развитие. </a:t>
            </a:r>
            <a:r>
              <a:rPr lang="ru-RU" sz="2200" dirty="0" smtClean="0">
                <a:latin typeface="Segoe Script" pitchFamily="34" charset="0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Segoe Script" pitchFamily="34" charset="0"/>
                <a:ea typeface="Calibri"/>
                <a:cs typeface="Times New Roman"/>
              </a:rPr>
            </a:br>
            <a:r>
              <a:rPr lang="ru-RU" sz="2200" dirty="0" smtClean="0">
                <a:latin typeface="Segoe Script" pitchFamily="34" charset="0"/>
                <a:ea typeface="Calibri"/>
                <a:cs typeface="Times New Roman"/>
              </a:rPr>
              <a:t>Чтение </a:t>
            </a:r>
            <a:r>
              <a:rPr lang="ru-RU" sz="2200" dirty="0">
                <a:latin typeface="Segoe Script" pitchFamily="34" charset="0"/>
                <a:ea typeface="Calibri"/>
                <a:cs typeface="Times New Roman"/>
              </a:rPr>
              <a:t>развивает художественно-речевые навыки, формирует нравственную и культурную сторону ребенка, передает представления о жизни, труде, об отношении к природе, развивая, тем самым, социальный опыт и трудовую деятельность дошкольника</a:t>
            </a:r>
            <a:r>
              <a:rPr lang="ru-RU" sz="2200" dirty="0" smtClean="0">
                <a:latin typeface="Segoe Script" pitchFamily="34" charset="0"/>
                <a:ea typeface="Calibri"/>
                <a:cs typeface="Times New Roman"/>
              </a:rPr>
              <a:t>. </a:t>
            </a:r>
            <a:br>
              <a:rPr lang="ru-RU" sz="2200" dirty="0" smtClean="0">
                <a:latin typeface="Segoe Script" pitchFamily="34" charset="0"/>
                <a:ea typeface="Calibri"/>
                <a:cs typeface="Times New Roman"/>
              </a:rPr>
            </a:br>
            <a:r>
              <a:rPr lang="ru-RU" sz="2200" dirty="0" smtClean="0">
                <a:latin typeface="Segoe Script" pitchFamily="34" charset="0"/>
                <a:ea typeface="Calibri"/>
                <a:cs typeface="Times New Roman"/>
              </a:rPr>
              <a:t>Эти ценности  </a:t>
            </a:r>
            <a:r>
              <a:rPr lang="ru-RU" sz="2200" dirty="0">
                <a:latin typeface="Segoe Script" pitchFamily="34" charset="0"/>
                <a:ea typeface="Calibri"/>
                <a:cs typeface="Times New Roman"/>
              </a:rPr>
              <a:t>заложенные в дошкольном возрасте, гармонично развивают ребенка как полноценную личность.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4726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>Художественная литература – это </a:t>
            </a:r>
            <a:b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>развивающее - образовательное средство: </a:t>
            </a:r>
            <a:b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>Отгадывая загадки - у ребенка развивается логическое мышление. </a:t>
            </a:r>
            <a:b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Segoe Script"/>
              </a:rPr>
              <a:t>Учить ребенка рассказывать и пересказывать - это значит формировать его связную речь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  <a:br>
              <a:rPr lang="ru-RU" sz="2000" b="1" dirty="0">
                <a:solidFill>
                  <a:srgbClr val="000000"/>
                </a:solidFill>
              </a:rPr>
            </a:br>
            <a:r>
              <a:rPr lang="ru-RU" sz="2000" dirty="0">
                <a:solidFill>
                  <a:srgbClr val="000000"/>
                </a:solidFill>
                <a:latin typeface="Segoe Script"/>
              </a:rPr>
              <a:t>Заучивание стихов расширяет кругозор ребенка, улучшает речь, а самое главное – развивает память!</a:t>
            </a:r>
            <a: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Segoe Script"/>
                <a:ea typeface="Calibri"/>
                <a:cs typeface="Times New Roman"/>
              </a:rPr>
              <a:t>Развивая речь ребенка с помощью фольклорных произведений, мы развиваем и воображение, восприятие, мышление, память. Таким образом, можно твердо утверждать, что приобщая детей к художественной литературе, мы развиваем не только моральные и нравственные качества, но и психологические.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5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Segoe Script" pitchFamily="34" charset="0"/>
                <a:ea typeface="Calibri"/>
                <a:cs typeface="Times New Roman"/>
              </a:rPr>
              <a:t>«Литература даёт нам колоссальный, обширнейший и глубочайший опыт жизни. Она делает человека интеллигентным, развивает в нём не только чувство красоты, но и понимание жизни, всех её сложностей, служит проводником в другие эпохи и к другим народам, раскрывает перед вами сердца людей. Одним словом, делает вас мудрыми…» </a:t>
            </a:r>
            <a:r>
              <a:rPr lang="ru-RU" sz="2000" dirty="0" err="1">
                <a:latin typeface="Segoe Script" pitchFamily="34" charset="0"/>
                <a:ea typeface="Calibri"/>
                <a:cs typeface="Times New Roman"/>
              </a:rPr>
              <a:t>Д.С.Лихачев</a:t>
            </a:r>
            <a:endParaRPr lang="ru-RU" sz="2000" dirty="0">
              <a:latin typeface="Segoe Script" pitchFamily="34" charset="0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149032"/>
            <a:ext cx="5184576" cy="3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5527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Segoe Script"/>
              </a:rPr>
              <a:t>Чтение художественной литературы выступает как одна из форм совместной партнерской деятельности взрослого с детьми. В отличие от других форм - продуктивной, познавательно-исследовательской, игровой - она не может быть продолжена дошкольниками самостоятельно и перейти в их свободную деятельность в силу того, что они в большинстве своем не умеют свободно читать и зависят от партнера-взрослого.</a:t>
            </a:r>
            <a:br>
              <a:rPr lang="ru-RU" sz="2000" dirty="0">
                <a:solidFill>
                  <a:srgbClr val="333333"/>
                </a:solidFill>
                <a:latin typeface="Segoe Script"/>
              </a:rPr>
            </a:br>
            <a:r>
              <a:rPr lang="ru-RU" sz="2000" dirty="0">
                <a:solidFill>
                  <a:srgbClr val="333333"/>
                </a:solidFill>
                <a:latin typeface="Segoe Script"/>
              </a:rPr>
              <a:t> Это налагает особую ответственность на воспитателя и родителей в плане подбора художественных произведений для чтения, с тем чтобы книга, затронув струны детской души, в наибольшей степени способствовала развитию и образованию ребенка.</a:t>
            </a:r>
            <a:br>
              <a:rPr lang="ru-RU" sz="2000" dirty="0">
                <a:solidFill>
                  <a:srgbClr val="333333"/>
                </a:solidFill>
                <a:latin typeface="Segoe Script"/>
              </a:rPr>
            </a:br>
            <a:r>
              <a:rPr lang="ru-RU" sz="2000" dirty="0">
                <a:solidFill>
                  <a:srgbClr val="333333"/>
                </a:solidFill>
                <a:latin typeface="Segoe Script"/>
              </a:rPr>
              <a:t>Воспитание интереса к чтению книг должно проводиться не только и не столько на занятиях, сколько в свободной жизнедеятельности, и прежде всего в семье.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55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81128"/>
            <a:ext cx="5688632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Segoe Script" pitchFamily="34" charset="0"/>
              </a:rPr>
              <a:t>Спасибо за внимание!</a:t>
            </a:r>
            <a:endParaRPr lang="ru-RU" sz="2800" dirty="0">
              <a:latin typeface="Segoe Script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71236" cy="25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8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AD3B5F57A1C7D489F8055A798E0AE9B" ma:contentTypeVersion="1" ma:contentTypeDescription="Создание документа." ma:contentTypeScope="" ma:versionID="92d6dd54c3e09ace86df1c1f3182638a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c9e6ee7406f3472e91a778c154883abf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6Q454C4S776C-91-987</_dlc_DocId>
    <_dlc_DocIdUrl xmlns="fb166eb0-c3f2-4116-b942-42f93c0d30c0">
      <Url>http://www.eduportal44.ru/Neya/Nom/_layouts/15/DocIdRedir.aspx?ID=6Q454C4S776C-91-987</Url>
      <Description>6Q454C4S776C-91-987</Description>
    </_dlc_DocIdUrl>
  </documentManagement>
</p:properties>
</file>

<file path=customXml/itemProps1.xml><?xml version="1.0" encoding="utf-8"?>
<ds:datastoreItem xmlns:ds="http://schemas.openxmlformats.org/officeDocument/2006/customXml" ds:itemID="{AAC8CFBA-CC91-42B6-B3D9-D097EDA65E2A}"/>
</file>

<file path=customXml/itemProps2.xml><?xml version="1.0" encoding="utf-8"?>
<ds:datastoreItem xmlns:ds="http://schemas.openxmlformats.org/officeDocument/2006/customXml" ds:itemID="{511B67C4-B45F-4A09-943B-F5F527899C5E}"/>
</file>

<file path=customXml/itemProps3.xml><?xml version="1.0" encoding="utf-8"?>
<ds:datastoreItem xmlns:ds="http://schemas.openxmlformats.org/officeDocument/2006/customXml" ds:itemID="{8C428C29-D742-4E3B-8B95-91F0C3565145}"/>
</file>

<file path=customXml/itemProps4.xml><?xml version="1.0" encoding="utf-8"?>
<ds:datastoreItem xmlns:ds="http://schemas.openxmlformats.org/officeDocument/2006/customXml" ds:itemID="{05F0399F-4249-4B65-A81B-8875C6D70967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Влияние художественной литературы на развитие речи ребенка:  на развитие и обогащение речи;   обогащает эмоции;   воспитывает воображение и дает ребенку прекрасные образцы русского литературного языка.  В рассказах дети познают лаконичность и точность слова; в стихах улавливают музыкальность, напевность, ритмичность русской речи; народные сказки раскрывают перед ними меткость и выразительность языка, показывают как, богата родная речь юмором, живыми и образными выражениями, сравнениями. </vt:lpstr>
      <vt:lpstr>В восприятии художественного произведения участвуют все познавательные процессы: память, мышление, воображение. </vt:lpstr>
      <vt:lpstr>  Значение художественной литературы в развитии детей дошкольного возраста:  Чтение, рассказывание и пересказывание художественной литературы ребенку- дошкольнику оказывает огромное влияние на интеллектуальное, умственное, творческое, психологическое и психофизиологическое развитие.  Чтение развивает художественно-речевые навыки, формирует нравственную и культурную сторону ребенка, передает представления о жизни, труде, об отношении к природе, развивая, тем самым, социальный опыт и трудовую деятельность дошкольника.  Эти ценности  заложенные в дошкольном возрасте, гармонично развивают ребенка как полноценную личность. </vt:lpstr>
      <vt:lpstr>Художественная литература – это  развивающее - образовательное средство:  Отгадывая загадки - у ребенка развивается логическое мышление.  Учить ребенка рассказывать и пересказывать - это значит формировать его связную речь. Заучивание стихов расширяет кругозор ребенка, улучшает речь, а самое главное – развивает память! Развивая речь ребенка с помощью фольклорных произведений, мы развиваем и воображение, восприятие, мышление, память. Таким образом, можно твердо утверждать, что приобщая детей к художественной литературе, мы развиваем не только моральные и нравственные качества, но и психологические.</vt:lpstr>
      <vt:lpstr>«Литература даёт нам колоссальный, обширнейший и глубочайший опыт жизни. Она делает человека интеллигентным, развивает в нём не только чувство красоты, но и понимание жизни, всех её сложностей, служит проводником в другие эпохи и к другим народам, раскрывает перед вами сердца людей. Одним словом, делает вас мудрыми…» Д.С.Лихачев</vt:lpstr>
      <vt:lpstr>Чтение художественной литературы выступает как одна из форм совместной партнерской деятельности взрослого с детьми. В отличие от других форм - продуктивной, познавательно-исследовательской, игровой - она не может быть продолжена дошкольниками самостоятельно и перейти в их свободную деятельность в силу того, что они в большинстве своем не умеют свободно читать и зависят от партнера-взрослого.  Это налагает особую ответственность на воспитателя и родителей в плане подбора художественных произведений для чтения, с тем чтобы книга, затронув струны детской души, в наибольшей степени способствовала развитию и образованию ребенка. Воспитание интереса к чтению книг должно проводиться не только и не столько на занятиях, сколько в свободной жизнедеятельности, и прежде всего в семье.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11</cp:revision>
  <dcterms:created xsi:type="dcterms:W3CDTF">2016-03-03T15:36:06Z</dcterms:created>
  <dcterms:modified xsi:type="dcterms:W3CDTF">2016-03-03T18:39:37Z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0x010100BAD3B5F57A1C7D489F8055A798E0AE9B</vt:lpwstr>
  </property>
  <property fmtid="{D5CDD505-2E9C-101B-9397-08002B2CF9AE}" pid="3" name="_dlc_DocIdItemGuid">
    <vt:lpwstr>3aa3f439-44d5-43c0-a61d-6de28787f6fe</vt:lpwstr>
  </property>
</Properties>
</file>