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1" r:id="rId1"/>
  </p:sldMasterIdLst>
  <p:sldIdLst>
    <p:sldId id="278" r:id="rId2"/>
    <p:sldId id="256" r:id="rId3"/>
    <p:sldId id="257" r:id="rId4"/>
    <p:sldId id="258" r:id="rId5"/>
    <p:sldId id="261" r:id="rId6"/>
    <p:sldId id="259" r:id="rId7"/>
    <p:sldId id="265" r:id="rId8"/>
    <p:sldId id="262" r:id="rId9"/>
    <p:sldId id="273" r:id="rId10"/>
    <p:sldId id="263" r:id="rId11"/>
    <p:sldId id="272" r:id="rId12"/>
    <p:sldId id="260" r:id="rId13"/>
    <p:sldId id="267" r:id="rId14"/>
    <p:sldId id="274" r:id="rId15"/>
    <p:sldId id="276" r:id="rId16"/>
    <p:sldId id="275" r:id="rId17"/>
    <p:sldId id="271" r:id="rId18"/>
    <p:sldId id="268" r:id="rId19"/>
    <p:sldId id="269" r:id="rId20"/>
    <p:sldId id="270" r:id="rId21"/>
    <p:sldId id="266" r:id="rId22"/>
    <p:sldId id="280" r:id="rId23"/>
    <p:sldId id="28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2" autoAdjust="0"/>
    <p:restoredTop sz="94660"/>
  </p:normalViewPr>
  <p:slideViewPr>
    <p:cSldViewPr>
      <p:cViewPr>
        <p:scale>
          <a:sx n="76" d="100"/>
          <a:sy n="76" d="100"/>
        </p:scale>
        <p:origin x="-1788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AB890-9D41-4A74-87EC-25B124D536E0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8E89B-356C-45F2-AB86-28C8E3726C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AB890-9D41-4A74-87EC-25B124D536E0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8E89B-356C-45F2-AB86-28C8E3726C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AB890-9D41-4A74-87EC-25B124D536E0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8E89B-356C-45F2-AB86-28C8E3726C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AB890-9D41-4A74-87EC-25B124D536E0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8E89B-356C-45F2-AB86-28C8E3726C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AB890-9D41-4A74-87EC-25B124D536E0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8E89B-356C-45F2-AB86-28C8E3726C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AB890-9D41-4A74-87EC-25B124D536E0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8E89B-356C-45F2-AB86-28C8E3726C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AB890-9D41-4A74-87EC-25B124D536E0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8E89B-356C-45F2-AB86-28C8E3726C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AB890-9D41-4A74-87EC-25B124D536E0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8E89B-356C-45F2-AB86-28C8E3726C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AB890-9D41-4A74-87EC-25B124D536E0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8E89B-356C-45F2-AB86-28C8E3726C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AB890-9D41-4A74-87EC-25B124D536E0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8E89B-356C-45F2-AB86-28C8E3726C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AB890-9D41-4A74-87EC-25B124D536E0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8E89B-356C-45F2-AB86-28C8E3726C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63AB890-9D41-4A74-87EC-25B124D536E0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4C8E89B-356C-45F2-AB86-28C8E3726C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43" r:id="rId2"/>
    <p:sldLayoutId id="2147484144" r:id="rId3"/>
    <p:sldLayoutId id="2147484145" r:id="rId4"/>
    <p:sldLayoutId id="2147484146" r:id="rId5"/>
    <p:sldLayoutId id="2147484147" r:id="rId6"/>
    <p:sldLayoutId id="2147484148" r:id="rId7"/>
    <p:sldLayoutId id="2147484149" r:id="rId8"/>
    <p:sldLayoutId id="2147484150" r:id="rId9"/>
    <p:sldLayoutId id="2147484151" r:id="rId10"/>
    <p:sldLayoutId id="2147484152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veinternet.ru/users/lotos-n/post233097989" TargetMode="External"/><Relationship Id="rId2" Type="http://schemas.openxmlformats.org/officeDocument/2006/relationships/hyperlink" Target="https://nsportal.ru/shkola/izobrazitelnoe-iskusstvo/library/2012/12/21/gorodetskaya-rospis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84553" y="4581128"/>
            <a:ext cx="5637010" cy="882119"/>
          </a:xfrm>
        </p:spPr>
        <p:txBody>
          <a:bodyPr>
            <a:normAutofit/>
          </a:bodyPr>
          <a:lstStyle/>
          <a:p>
            <a:r>
              <a:rPr lang="ru-RU" dirty="0" smtClean="0"/>
              <a:t>Автор: </a:t>
            </a:r>
            <a:r>
              <a:rPr lang="ru-RU" dirty="0"/>
              <a:t>Соколова Ирина Владимировна, педагог дополнительного образования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496" y="2420888"/>
            <a:ext cx="8928992" cy="1793167"/>
          </a:xfrm>
        </p:spPr>
        <p:txBody>
          <a:bodyPr/>
          <a:lstStyle/>
          <a:p>
            <a:r>
              <a:rPr lang="ru-RU" dirty="0"/>
              <a:t> ГОРОДЕЦКАЯ </a:t>
            </a:r>
            <a:r>
              <a:rPr lang="ru-RU" dirty="0" smtClean="0"/>
              <a:t>РОСПИСЬ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0"/>
            <a:ext cx="88569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  <a:p>
            <a:pPr algn="ctr"/>
            <a:r>
              <a:rPr lang="ru-RU" dirty="0" smtClean="0"/>
              <a:t>Муниципальное </a:t>
            </a:r>
            <a:r>
              <a:rPr lang="ru-RU" dirty="0"/>
              <a:t>казенное учреждение дополнительного образования «Центр развития и творчества»</a:t>
            </a:r>
          </a:p>
          <a:p>
            <a:pPr algn="ctr"/>
            <a:r>
              <a:rPr lang="ru-RU" dirty="0"/>
              <a:t>муниципального района город </a:t>
            </a:r>
            <a:r>
              <a:rPr lang="ru-RU" dirty="0" err="1"/>
              <a:t>Нея</a:t>
            </a:r>
            <a:r>
              <a:rPr lang="ru-RU" dirty="0"/>
              <a:t> и </a:t>
            </a:r>
            <a:r>
              <a:rPr lang="ru-RU" dirty="0" err="1"/>
              <a:t>Нейский</a:t>
            </a:r>
            <a:r>
              <a:rPr lang="ru-RU" dirty="0"/>
              <a:t> район </a:t>
            </a:r>
          </a:p>
          <a:p>
            <a:pPr algn="ctr"/>
            <a:r>
              <a:rPr lang="ru-RU" dirty="0"/>
              <a:t>Костромской области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35896" y="631804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Нея </a:t>
            </a:r>
            <a:r>
              <a:rPr lang="ru-RU" dirty="0" smtClean="0"/>
              <a:t>2017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73556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7286676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Купавка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02580" y="2204864"/>
            <a:ext cx="8861907" cy="403244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Следующий этап – </a:t>
            </a:r>
            <a:r>
              <a:rPr lang="ru-RU" sz="3300" u="sng" dirty="0" smtClean="0">
                <a:latin typeface="Times New Roman" pitchFamily="18" charset="0"/>
                <a:cs typeface="Times New Roman" pitchFamily="18" charset="0"/>
              </a:rPr>
              <a:t>определение центра цветка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. У розана центр рисуют в середине цветка, у купавки он смещается влево или вправо. Центр исполняют чистой краской, без белил. Цвет дужек совпадает с цветом центра цветка. После прописки дужек – лепестков цветы явно преображаются. Поверх первоначального силуэта цветного круга обозначается ажурный венчик розана и купавки.</a:t>
            </a:r>
          </a:p>
          <a:p>
            <a:pPr>
              <a:lnSpc>
                <a:spcPct val="80000"/>
              </a:lnSpc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        Завершающий этап росписи – 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оживка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– линейная разделка пятна. В городецкой росписи она выполняется чаще белилами. Белые штрихи, точки словно освещают цветы, заставляют празднично засиять весь рисунок.</a:t>
            </a:r>
          </a:p>
          <a:p>
            <a:pPr>
              <a:spcBef>
                <a:spcPts val="0"/>
              </a:spcBef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008241"/>
            <a:ext cx="1071570" cy="1011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008241"/>
            <a:ext cx="120940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935651"/>
            <a:ext cx="1071570" cy="115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96091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043890" cy="142873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Городецкая ромашка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:\Мои документы\Мои рисунки\img1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835696" y="1700808"/>
            <a:ext cx="5507694" cy="388843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86837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7536" y="1988840"/>
            <a:ext cx="4176464" cy="91164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Ягоды</a:t>
            </a:r>
            <a:br>
              <a:rPr lang="ru-RU" dirty="0" smtClean="0"/>
            </a:br>
            <a:r>
              <a:rPr lang="ru-RU" dirty="0" smtClean="0"/>
              <a:t>гроздь винограда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1" y="0"/>
            <a:ext cx="4848225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51933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4402"/>
            <a:ext cx="1980220" cy="1980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48880"/>
            <a:ext cx="1980220" cy="1980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574" y="4522837"/>
            <a:ext cx="1977930" cy="197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5838" y="182529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Замолевка ягод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66250" y="4010689"/>
            <a:ext cx="1438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Тенёвка ягод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5838" y="623731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Разживка</a:t>
            </a:r>
            <a:r>
              <a:rPr lang="ru-RU" dirty="0" smtClean="0"/>
              <a:t> ягод</a:t>
            </a:r>
            <a:endParaRPr lang="ru-RU" dirty="0"/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6077" y="214401"/>
            <a:ext cx="1980221" cy="1980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507619"/>
            <a:ext cx="1959133" cy="1959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2385" y="2507619"/>
            <a:ext cx="1872402" cy="1872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79868" y="5126849"/>
            <a:ext cx="1373918" cy="1373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3091" y="5187055"/>
            <a:ext cx="1387658" cy="1387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3786" y="5172917"/>
            <a:ext cx="1367579" cy="1367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088858"/>
            <a:ext cx="1396100" cy="139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45826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7925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86638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550" y="0"/>
            <a:ext cx="9161209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74771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97393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8" y="34713"/>
            <a:ext cx="9140452" cy="6724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49" y="1735055"/>
            <a:ext cx="9113251" cy="376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69983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0001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1785926"/>
            <a:ext cx="2500330" cy="3788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http://msbook.ru/pictures/spreads/978-5-86775-107-4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5074" y="1643050"/>
            <a:ext cx="2714644" cy="4063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8" name="Picture 6" descr="http://tourismnn.ru/userfiles/image/28/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8926" y="285728"/>
            <a:ext cx="3411046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60" name="Picture 8" descr="http://webartplus.narod.ru/gr/grdc2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86116" y="2786058"/>
            <a:ext cx="2501759" cy="364333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6512511" cy="1143000"/>
          </a:xfrm>
        </p:spPr>
        <p:txBody>
          <a:bodyPr/>
          <a:lstStyle/>
          <a:p>
            <a:r>
              <a:rPr lang="ru-RU" dirty="0" smtClean="0"/>
              <a:t>Список литературы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87624" y="1844824"/>
            <a:ext cx="6400800" cy="3474720"/>
          </a:xfrm>
        </p:spPr>
        <p:txBody>
          <a:bodyPr/>
          <a:lstStyle/>
          <a:p>
            <a:r>
              <a:rPr lang="ru-RU" dirty="0" smtClean="0">
                <a:hlinkClick r:id="rId2"/>
              </a:rPr>
              <a:t>Интернет ресурсы:</a:t>
            </a: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nsportal.ru/shkola/izobrazitelnoe-iskusstvo/library/2012/12/21/gorodetskaya-rospis</a:t>
            </a:r>
            <a:endParaRPr lang="ru-RU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www.liveinternet.ru/users/lotos-n/post233097989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355531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63638" y="2852936"/>
            <a:ext cx="8964488" cy="1304822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14282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979" y="332656"/>
            <a:ext cx="8229600" cy="1285884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Городецкая роспись возникла в городе Городец Нижегородской губернии. Это фантастические цветы, птицы, кони, выполненные масляными красками и украшающие детскую мебель, прялки, посуду, кухонные доски, разного рода сувениры.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0" y="4286256"/>
            <a:ext cx="8858280" cy="2571744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Городецкую роспись  отличают свободные мазки с белой и черной графической обводкой и характерный рисунок – растения, животные, разнообразные жанровые сценки. Как правило, все элементы узоров городецких мастеров выполнены красными, розовыми, синими, голубыми, зелеными и черными красками на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ярко- желтом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фоне.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5106" name="Picture 2" descr="http://s61.radikal.ru/i174/0911/a4/31a892f0b89f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96990" y="2708920"/>
            <a:ext cx="2145853" cy="1575056"/>
          </a:xfrm>
          <a:prstGeom prst="rect">
            <a:avLst/>
          </a:prstGeom>
          <a:noFill/>
        </p:spPr>
      </p:pic>
      <p:pic>
        <p:nvPicPr>
          <p:cNvPr id="175108" name="Picture 4" descr="http://art-yes.ru/articles/gorodets/0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380219"/>
            <a:ext cx="2316688" cy="19288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5110" name="Picture 6" descr="http://www.vk-uzor.ru/files/dir_0/file_78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15008" y="2271369"/>
            <a:ext cx="3053838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786190"/>
            <a:ext cx="8401080" cy="2786082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Городецкая роспись своеобразна по своей манере, поэтому спутать её достаточно трудно. Ни одно городецкое изделие не обходится без пышных гирлянд, букетов цветов, напоминающих розы и ромашки.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www.perunica.ru/uploads/posts/2009-11/1257285497_10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8596" y="428604"/>
            <a:ext cx="2571768" cy="2974678"/>
          </a:xfrm>
          <a:prstGeom prst="rect">
            <a:avLst/>
          </a:prstGeom>
          <a:noFill/>
        </p:spPr>
      </p:pic>
      <p:pic>
        <p:nvPicPr>
          <p:cNvPr id="4102" name="Picture 6" descr="http://vglib.ru/sourse/fr590p/310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14678" y="571480"/>
            <a:ext cx="2857520" cy="29845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6" name="Picture 10" descr="http://www.perunica.rod1.org/uploads/posts/2009-11/1257285436_11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86512" y="428604"/>
            <a:ext cx="2571768" cy="304325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14282" y="3786190"/>
            <a:ext cx="8643998" cy="3071810"/>
          </a:xfrm>
        </p:spPr>
        <p:txBody>
          <a:bodyPr/>
          <a:lstStyle/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Среди обилия деревянной продукции, выпускаемой заволжскими мастерами, более всего были известны городецкие прялки. Именно с них и получила распространение знаменитая городецкая роспись. </a:t>
            </a:r>
          </a:p>
          <a:p>
            <a:endParaRPr lang="ru-RU" dirty="0"/>
          </a:p>
        </p:txBody>
      </p:sp>
      <p:pic>
        <p:nvPicPr>
          <p:cNvPr id="1026" name="Picture 2" descr="http://i038.radikal.ru/0912/c5/fce88c844756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99592" y="285728"/>
            <a:ext cx="1656184" cy="3214710"/>
          </a:xfrm>
          <a:prstGeom prst="rect">
            <a:avLst/>
          </a:prstGeom>
          <a:noFill/>
        </p:spPr>
      </p:pic>
      <p:pic>
        <p:nvPicPr>
          <p:cNvPr id="1028" name="Picture 4" descr="http://www.brevia.ru/wp-content/uploads/2011/03/1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63888" y="285728"/>
            <a:ext cx="1785950" cy="3214710"/>
          </a:xfrm>
          <a:prstGeom prst="rect">
            <a:avLst/>
          </a:prstGeom>
          <a:noFill/>
        </p:spPr>
      </p:pic>
      <p:pic>
        <p:nvPicPr>
          <p:cNvPr id="1030" name="Picture 6" descr="http://www.tsaritsyno.net/upload/medialibrary/11img/3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29083" y="321447"/>
            <a:ext cx="2093354" cy="3143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14282" y="2928934"/>
            <a:ext cx="6429420" cy="3929066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Важной отличительной чертой городецкой росписи можно считать её 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сюжетность.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Мастера любили изображать прогулки кавалеров с дамами, лихих всадников, сцены чаепития, пряхи за работой, и множество других сцен из народного быта.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upload.wikimedia.org/wikipedia/commons/thumb/7/77/Gorodetskaya_rospis_01.jpg/400px-Gorodetskaya_rospis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3810000" cy="2419351"/>
          </a:xfrm>
          <a:prstGeom prst="rect">
            <a:avLst/>
          </a:prstGeom>
          <a:noFill/>
        </p:spPr>
      </p:pic>
      <p:pic>
        <p:nvPicPr>
          <p:cNvPr id="2052" name="Picture 4" descr="http://artorbita.ru/tipy_rospisi/foto_gorodec/gorodec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32040" y="285727"/>
            <a:ext cx="3744416" cy="2441359"/>
          </a:xfrm>
          <a:prstGeom prst="rect">
            <a:avLst/>
          </a:prstGeom>
          <a:noFill/>
        </p:spPr>
      </p:pic>
      <p:pic>
        <p:nvPicPr>
          <p:cNvPr id="2056" name="Picture 8" descr="http://loftcenter.ru/assets/images/0-5a296-f53baee6-x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49324" y="3481233"/>
            <a:ext cx="2819921" cy="2857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Для городецкой росписи характерна цветочная роспись с включением мотива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«конь» и «птица»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9512" y="2567032"/>
            <a:ext cx="2663649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28184" y="2492896"/>
            <a:ext cx="2726629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http://www.souvenir-s.ru/image/cache/data/prods/5/21-500x50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103016" y="3645024"/>
            <a:ext cx="3071834" cy="30718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16632"/>
            <a:ext cx="8229600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Основные  элементы  </a:t>
            </a:r>
            <a:br>
              <a:rPr lang="ru-RU" sz="36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городецкой  росписи: розан и купавка</a:t>
            </a:r>
            <a:r>
              <a:rPr lang="ru-RU" b="1" dirty="0" smtClean="0">
                <a:solidFill>
                  <a:srgbClr val="A50021"/>
                </a:solidFill>
              </a:rPr>
              <a:t/>
            </a:r>
            <a:br>
              <a:rPr lang="ru-RU" b="1" dirty="0" smtClean="0">
                <a:solidFill>
                  <a:srgbClr val="A50021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1214422"/>
            <a:ext cx="8229600" cy="5286412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</a:t>
            </a:r>
            <a:r>
              <a:rPr lang="ru-RU" sz="4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Розан</a:t>
            </a:r>
          </a:p>
          <a:p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84784"/>
            <a:ext cx="1109169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1934" y="2085855"/>
            <a:ext cx="1000132" cy="1083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484784"/>
            <a:ext cx="101687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285720" y="3356992"/>
            <a:ext cx="87507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Несколькими движениями кистью мастер определяет силуэт цветка в форме круга. Круги для розана побольше, для купавки – поменьше. Этот первоначальный этап работы над композицией росписи мастера называется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замалевок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 Одна краска яркого цвета (красный, оранжевый, синий и т.д.), другая – белила. Цветной силуэт венчика получают, смешав белила с одной из ярких красок.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43189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fb166eb0-c3f2-4116-b942-42f93c0d30c0">6Q454C4S776C-640-1685</_dlc_DocId>
    <_dlc_DocIdUrl xmlns="fb166eb0-c3f2-4116-b942-42f93c0d30c0">
      <Url>http://www.eduportal44.ru/Neya/CentrRT/_layouts/15/DocIdRedir.aspx?ID=6Q454C4S776C-640-1685</Url>
      <Description>6Q454C4S776C-640-1685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66D3FF870E7724E9D535CEC9081F757" ma:contentTypeVersion="0" ma:contentTypeDescription="Создание документа." ma:contentTypeScope="" ma:versionID="ae9743eb30f5753f17e557e192ec3406">
  <xsd:schema xmlns:xsd="http://www.w3.org/2001/XMLSchema" xmlns:xs="http://www.w3.org/2001/XMLSchema" xmlns:p="http://schemas.microsoft.com/office/2006/metadata/properties" xmlns:ns2="fb166eb0-c3f2-4116-b942-42f93c0d30c0" targetNamespace="http://schemas.microsoft.com/office/2006/metadata/properties" ma:root="true" ma:fieldsID="96b11b59520aed9097bf391f9bb6387c" ns2:_="">
    <xsd:import namespace="fb166eb0-c3f2-4116-b942-42f93c0d30c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166eb0-c3f2-4116-b942-42f93c0d30c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1396E72C-745B-49A2-B464-2757E601463A}"/>
</file>

<file path=customXml/itemProps2.xml><?xml version="1.0" encoding="utf-8"?>
<ds:datastoreItem xmlns:ds="http://schemas.openxmlformats.org/officeDocument/2006/customXml" ds:itemID="{DD5B82ED-9490-4817-974D-F652507AA423}"/>
</file>

<file path=customXml/itemProps3.xml><?xml version="1.0" encoding="utf-8"?>
<ds:datastoreItem xmlns:ds="http://schemas.openxmlformats.org/officeDocument/2006/customXml" ds:itemID="{55F37C99-E3B9-42F9-9A09-6A4203A91758}"/>
</file>

<file path=customXml/itemProps4.xml><?xml version="1.0" encoding="utf-8"?>
<ds:datastoreItem xmlns:ds="http://schemas.openxmlformats.org/officeDocument/2006/customXml" ds:itemID="{179B24BA-38A9-438D-98E3-F5017F7A1148}"/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272</TotalTime>
  <Words>413</Words>
  <Application>Microsoft Office PowerPoint</Application>
  <PresentationFormat>Экран (4:3)</PresentationFormat>
  <Paragraphs>29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Воздушный поток</vt:lpstr>
      <vt:lpstr> ГОРОДЕЦКАЯ РОСПИСЬ</vt:lpstr>
      <vt:lpstr>Слайд 2</vt:lpstr>
      <vt:lpstr> Городецкая роспись возникла в городе Городец Нижегородской губернии. Это фантастические цветы, птицы, кони, выполненные масляными красками и украшающие детскую мебель, прялки, посуду, кухонные доски, разного рода сувениры.</vt:lpstr>
      <vt:lpstr> Городецкая роспись своеобразна по своей манере, поэтому спутать её достаточно трудно. Ни одно городецкое изделие не обходится без пышных гирлянд, букетов цветов, напоминающих розы и ромашки. </vt:lpstr>
      <vt:lpstr>Слайд 5</vt:lpstr>
      <vt:lpstr>Слайд 6</vt:lpstr>
      <vt:lpstr>Для городецкой росписи характерна цветочная роспись с включением мотива   «конь» и «птица» </vt:lpstr>
      <vt:lpstr>Основные  элементы   городецкой  росписи: розан и купавка </vt:lpstr>
      <vt:lpstr>Слайд 9</vt:lpstr>
      <vt:lpstr>  Купавка </vt:lpstr>
      <vt:lpstr>Слайд 11</vt:lpstr>
      <vt:lpstr>Городецкая ромашка</vt:lpstr>
      <vt:lpstr>Слайд 13</vt:lpstr>
      <vt:lpstr>Ягоды гроздь винограда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Список литературы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ГОРОДЕЦКАЯ  РОСПИСЬ</dc:title>
  <dc:creator>Соколова</dc:creator>
  <cp:lastModifiedBy>Admin</cp:lastModifiedBy>
  <cp:revision>38</cp:revision>
  <dcterms:created xsi:type="dcterms:W3CDTF">2012-12-07T18:45:52Z</dcterms:created>
  <dcterms:modified xsi:type="dcterms:W3CDTF">2017-11-26T17:33:50Z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0x010100166D3FF870E7724E9D535CEC9081F757</vt:lpwstr>
  </property>
  <property fmtid="{D5CDD505-2E9C-101B-9397-08002B2CF9AE}" pid="3" name="_dlc_DocIdItemGuid">
    <vt:lpwstr>b4ece64f-69ac-4161-9500-31268ee3ccd7</vt:lpwstr>
  </property>
</Properties>
</file>