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99D83-A893-4B1F-B741-96908E776C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acrame.by.ru/knots/clover_lea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macrame.by.ru/knots/virtue_kno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hyperlink" Target="http://macrame.by.ru/knots/virtue_knot-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acrame.by.ru/knots/fixation/fixation_1.4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macrame.by.ru/knots/fixation/fixation_2.2.jpg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macrame.by.ru/knots/fixation/fixation_1.1.jpg" TargetMode="External"/><Relationship Id="rId16" Type="http://schemas.openxmlformats.org/officeDocument/2006/relationships/hyperlink" Target="http://macrame.by.ru/knots/fixation/fixation_2.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crame.by.ru/knots/fixation/fixation_1.3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macrame.by.ru/knots/fixation/fixation_2.1.jpg" TargetMode="External"/><Relationship Id="rId4" Type="http://schemas.openxmlformats.org/officeDocument/2006/relationships/hyperlink" Target="http://macrame.by.ru/knots/fixation/fixation_1.2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macrame.by.ru/knots/fixation/fixation_2.3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crame.by.ru/knots/fixation/fixation_4.2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macrame.by.ru/knots/fixation/fixation_4.4.jpg" TargetMode="External"/><Relationship Id="rId2" Type="http://schemas.openxmlformats.org/officeDocument/2006/relationships/hyperlink" Target="http://macrame.by.ru/knots/fixation/fixation_3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crame.by.ru/knots/fixation/fixation_4.1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macrame.by.ru/knots/fixation/fixation_4.3.jpg" TargetMode="External"/><Relationship Id="rId4" Type="http://schemas.openxmlformats.org/officeDocument/2006/relationships/hyperlink" Target="http://macrame.by.ru/knots/fixation/fixation_3.2.jpg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857520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М а к </a:t>
            </a:r>
            <a:r>
              <a:rPr lang="ru-RU" sz="10000" dirty="0" err="1" smtClean="0">
                <a:solidFill>
                  <a:srgbClr val="FF0000"/>
                </a:solidFill>
              </a:rPr>
              <a:t>р</a:t>
            </a:r>
            <a:r>
              <a:rPr lang="ru-RU" sz="10000" dirty="0" smtClean="0">
                <a:solidFill>
                  <a:srgbClr val="FF0000"/>
                </a:solidFill>
              </a:rPr>
              <a:t> а м е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343804" cy="500066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7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3779739" cy="233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4714884"/>
            <a:ext cx="235745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Цепочка из квадратных узлов с пико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i="1" dirty="0" smtClean="0"/>
              <a:t>Иногда нужно сплести плотную цепочку, но с эффектом ажурности. Для этого чаще все используют либо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узел « 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Фриволите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sz="1800" i="1" dirty="0" smtClean="0"/>
              <a:t>либо цепочку из квадратных узлов с пико. Пико - это декоративные петельки по бокам цепочки</a:t>
            </a:r>
            <a:endParaRPr lang="ru-RU" sz="1800" i="1" dirty="0"/>
          </a:p>
        </p:txBody>
      </p:sp>
      <p:pic>
        <p:nvPicPr>
          <p:cNvPr id="4" name="Рисунок 3" descr="Цепочка из квадратных узлов с пик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3"/>
            <a:ext cx="7286676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Репсовый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Репсовый узел </a:t>
            </a:r>
            <a:r>
              <a:rPr lang="ru-RU" sz="1600" i="1" dirty="0" smtClean="0"/>
              <a:t>широко используется для создания как плотного полотна, так и ажурных узоров. Ряды репсовых узлов называются </a:t>
            </a:r>
            <a:r>
              <a:rPr lang="ru-RU" sz="1600" b="1" i="1" dirty="0" err="1" smtClean="0"/>
              <a:t>бридами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Бриды</a:t>
            </a:r>
            <a:r>
              <a:rPr lang="ru-RU" sz="1600" i="1" dirty="0" smtClean="0"/>
              <a:t> бывают горизонтальными, вертикальными, наклонными, фигурными - в зависимости от направления узелковой нити (нити-основы). При плетении </a:t>
            </a:r>
            <a:r>
              <a:rPr lang="ru-RU" sz="1600" i="1" dirty="0" err="1" smtClean="0"/>
              <a:t>брид</a:t>
            </a:r>
            <a:r>
              <a:rPr lang="ru-RU" sz="1600" i="1" dirty="0" smtClean="0"/>
              <a:t> слева направо узлы плетут левой рукой (рис. 1), а при плетении справа налево - правой (рис. 2). При этом свободная рука натягивает нить-основу.</a:t>
            </a:r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>
              <a:buNone/>
            </a:pPr>
            <a:r>
              <a:rPr lang="ru-RU" sz="1600" i="1" dirty="0" smtClean="0"/>
              <a:t>        На рисунке показан расширенный (или тройной) репсовый узел. Отличие от обычного репсового узла- дополнительный виток. Применяется при необходимости получения наиболее плотной </a:t>
            </a:r>
            <a:r>
              <a:rPr lang="ru-RU" sz="1600" i="1" dirty="0" err="1" smtClean="0"/>
              <a:t>бриды</a:t>
            </a:r>
            <a:endParaRPr lang="ru-RU" sz="1600" i="1" dirty="0" smtClean="0"/>
          </a:p>
          <a:p>
            <a:pPr>
              <a:buNone/>
            </a:pPr>
            <a:endParaRPr lang="ru-RU" sz="1600" i="1" dirty="0"/>
          </a:p>
        </p:txBody>
      </p:sp>
      <p:pic>
        <p:nvPicPr>
          <p:cNvPr id="4" name="Рисунок 3" descr="Репсовый уз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5"/>
            <a:ext cx="47863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ройной репсовый узе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643446"/>
            <a:ext cx="3771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 </a:t>
            </a:r>
            <a:r>
              <a:rPr lang="ru-RU" dirty="0" err="1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858048" cy="545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Горизонтальная </a:t>
            </a:r>
            <a:r>
              <a:rPr lang="ru-RU" b="0" dirty="0" err="1" smtClean="0">
                <a:solidFill>
                  <a:srgbClr val="FF0000"/>
                </a:solidFill>
              </a:rPr>
              <a:t>брида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700" i="1" dirty="0" smtClean="0"/>
              <a:t>На рисунке - горизонтальная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. Аналогично плетутся вертикальные и прочие </a:t>
            </a:r>
            <a:r>
              <a:rPr lang="ru-RU" sz="1700" i="1" dirty="0" err="1" smtClean="0"/>
              <a:t>бриды</a:t>
            </a:r>
            <a:r>
              <a:rPr lang="ru-RU" sz="1700" i="1" dirty="0" smtClean="0"/>
              <a:t>. Меняется только направление нити-основы. С помощью </a:t>
            </a:r>
            <a:r>
              <a:rPr lang="ru-RU" sz="1700" i="1" dirty="0" err="1" smtClean="0"/>
              <a:t>брид</a:t>
            </a:r>
            <a:r>
              <a:rPr lang="ru-RU" sz="1700" i="1" dirty="0" smtClean="0"/>
              <a:t> можно создавать самые разные рисунки: листочки, ромбы, плетенки и т.п. Распространенный прием - на фото к этому разделу. Плетут две диагональные </a:t>
            </a:r>
            <a:r>
              <a:rPr lang="ru-RU" sz="1700" i="1" dirty="0" err="1" smtClean="0"/>
              <a:t>бриды</a:t>
            </a:r>
            <a:r>
              <a:rPr lang="ru-RU" sz="1700" i="1" dirty="0" smtClean="0"/>
              <a:t> от центра, внутренние нити переплетают, завершают ромб теми же диагональными </a:t>
            </a:r>
            <a:r>
              <a:rPr lang="ru-RU" sz="1700" i="1" dirty="0" err="1" smtClean="0"/>
              <a:t>бридами</a:t>
            </a:r>
            <a:r>
              <a:rPr lang="ru-RU" sz="1700" i="1" dirty="0" smtClean="0"/>
              <a:t> - теперь с двух сторон к центру.</a:t>
            </a:r>
            <a:br>
              <a:rPr lang="ru-RU" sz="1700" i="1" dirty="0" smtClean="0"/>
            </a:br>
            <a:r>
              <a:rPr lang="ru-RU" sz="1700" i="1" dirty="0" smtClean="0"/>
              <a:t>Еще один полезный прием - сдвоенная нить-основа. Чтобы горизонтальная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 получилась ровной и одинаковой с двух сторон, соединяют крайнюю левую нить с крайней правой - правую нить заводят налево, а левую - направо. Образуется двойная основа для </a:t>
            </a:r>
            <a:r>
              <a:rPr lang="ru-RU" sz="1700" i="1" dirty="0" err="1" smtClean="0"/>
              <a:t>узлов.После</a:t>
            </a:r>
            <a:r>
              <a:rPr lang="ru-RU" sz="1700" i="1" dirty="0" smtClean="0"/>
              <a:t> того как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 будет готова, нити берут за свободные концы и аккуратно растягивают в стороны, выравнивая плетение. Важно не перетянуть. </a:t>
            </a:r>
          </a:p>
          <a:p>
            <a:endParaRPr lang="ru-RU" sz="1700" i="1" dirty="0"/>
          </a:p>
        </p:txBody>
      </p:sp>
      <p:pic>
        <p:nvPicPr>
          <p:cNvPr id="4" name="Рисунок 3" descr="Брида из репсовых узл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00504"/>
            <a:ext cx="477202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Прием "Утолщенный край"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i="1" dirty="0" smtClean="0"/>
              <a:t>Утолщенный край чаще всего используется в конце работы, чтобы аккуратно свести нити в одну точку. Для этого в нужном направлении начинают плести репсовую </a:t>
            </a:r>
            <a:r>
              <a:rPr lang="ru-RU" sz="1600" i="1" dirty="0" err="1" smtClean="0"/>
              <a:t>бриду</a:t>
            </a:r>
            <a:r>
              <a:rPr lang="ru-RU" sz="1600" i="1" dirty="0" smtClean="0"/>
              <a:t>, при этом после выполнения первого репсового узла рабочая нить от него добавляется к нити-основе, и таким образом, следующий узел плетется уже на основе из двух нитей, следующий за третьим узлом - на трех, и т.д. Получается плавно расширяющаяся репсовая </a:t>
            </a:r>
            <a:r>
              <a:rPr lang="ru-RU" sz="1600" i="1" dirty="0" err="1" smtClean="0"/>
              <a:t>брида</a:t>
            </a:r>
            <a:r>
              <a:rPr lang="ru-RU" sz="1600" i="1" dirty="0" smtClean="0"/>
              <a:t>. Таким образом, можно с помощью двух </a:t>
            </a:r>
            <a:r>
              <a:rPr lang="ru-RU" sz="1600" i="1" dirty="0" err="1" smtClean="0"/>
              <a:t>брид</a:t>
            </a:r>
            <a:r>
              <a:rPr lang="ru-RU" sz="1600" i="1" dirty="0" smtClean="0"/>
              <a:t> с разных сторон плетения свести все нити к центру, а там закрепить их оплеткой. </a:t>
            </a:r>
          </a:p>
          <a:p>
            <a:endParaRPr lang="ru-RU" sz="1600" i="1" dirty="0"/>
          </a:p>
        </p:txBody>
      </p:sp>
      <p:pic>
        <p:nvPicPr>
          <p:cNvPr id="4" name="Рисунок 3" descr="Утолщенный кра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215106" cy="32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Прием  </a:t>
            </a:r>
            <a:r>
              <a:rPr lang="ru-RU" dirty="0" err="1" smtClean="0">
                <a:solidFill>
                  <a:srgbClr val="FF0000"/>
                </a:solidFill>
              </a:rPr>
              <a:t>Кавандоли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400" i="1" dirty="0" smtClean="0"/>
              <a:t>Прием </a:t>
            </a:r>
            <a:r>
              <a:rPr lang="ru-RU" sz="1400" b="1" i="1" dirty="0" err="1" smtClean="0"/>
              <a:t>Кавандоли</a:t>
            </a:r>
            <a:r>
              <a:rPr lang="ru-RU" sz="1400" i="1" dirty="0" smtClean="0"/>
              <a:t> носит такое название по имени изобретательницы этого метода плетения узора. Также его называют </a:t>
            </a:r>
            <a:r>
              <a:rPr lang="ru-RU" sz="1400" b="1" i="1" dirty="0" smtClean="0"/>
              <a:t>"вышивкой цветными репсовыми узлами". </a:t>
            </a:r>
            <a:r>
              <a:rPr lang="ru-RU" sz="1400" i="1" dirty="0" smtClean="0"/>
              <a:t>Используют для таких изделий, как очечники, кошельки, сумочки и т.п. Метод основан на том, что при плетении полотна репсовыми узлами можно в произвольном порядке чередовать горизонтальные и вертикальные узлы. </a:t>
            </a:r>
            <a:br>
              <a:rPr lang="ru-RU" sz="1400" i="1" dirty="0" smtClean="0"/>
            </a:br>
            <a:r>
              <a:rPr lang="ru-RU" sz="1400" i="1" dirty="0" smtClean="0"/>
              <a:t>Сначала нужно нарисовать необходимый узор на листе в клеточку (каждая клеточка будет обозначать один репсовый узел). К примеру, мы хотим выполнить черный узор на белом фоне.</a:t>
            </a:r>
            <a:br>
              <a:rPr lang="ru-RU" sz="1400" i="1" dirty="0" smtClean="0"/>
            </a:br>
            <a:r>
              <a:rPr lang="ru-RU" sz="1400" i="1" dirty="0" smtClean="0"/>
              <a:t>Для основы берется длинная нить черного цвета (можно плести прямо от клубка, не отрезая нить), на нее навешивается необходимое количество нитей белого цвета. Плетутся горизонтальные </a:t>
            </a:r>
            <a:r>
              <a:rPr lang="ru-RU" sz="1400" i="1" dirty="0" err="1" smtClean="0"/>
              <a:t>бриды</a:t>
            </a:r>
            <a:r>
              <a:rPr lang="ru-RU" sz="1400" i="1" dirty="0" smtClean="0"/>
              <a:t>. Плетение выполняется по рисунку, и там, где по узору необходим узел черного цвета, узелковая нить становится рабочей, а находящаяся в месте этого узла рабочая - узелковой. Получается черный вертикальный узел другого цвета среди белых горизонтальных. </a:t>
            </a:r>
          </a:p>
          <a:p>
            <a:endParaRPr lang="ru-RU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57628"/>
            <a:ext cx="3093450" cy="23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Пионерский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5"/>
            <a:ext cx="5857915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Пионерский узел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</a:t>
            </a:r>
            <a:r>
              <a:rPr lang="ru-RU" sz="1800" b="1" i="1" dirty="0" smtClean="0"/>
              <a:t>Пионерский узел </a:t>
            </a:r>
            <a:r>
              <a:rPr lang="ru-RU" sz="1600" i="1" dirty="0" smtClean="0"/>
              <a:t>- это изнанка репсового узла. Получаются этакие крестики, а направление верхнего витка зависит от направления плетения - справа налево или наоборот. </a:t>
            </a:r>
            <a:br>
              <a:rPr lang="ru-RU" sz="1600" i="1" dirty="0" smtClean="0"/>
            </a:br>
            <a:r>
              <a:rPr lang="ru-RU" sz="1600" i="1" dirty="0" smtClean="0"/>
              <a:t>Это очень простой и эффектный прием, советую освоить его и использовать наряду с репсовым узлом. </a:t>
            </a:r>
            <a:br>
              <a:rPr lang="ru-RU" sz="1600" i="1" dirty="0" smtClean="0"/>
            </a:br>
            <a:r>
              <a:rPr lang="ru-RU" sz="1600" i="1" dirty="0" smtClean="0"/>
              <a:t>Описывать процесс завязывания узла не буду - все видно на рисунке:) </a:t>
            </a:r>
          </a:p>
          <a:p>
            <a:endParaRPr lang="ru-RU" dirty="0"/>
          </a:p>
        </p:txBody>
      </p:sp>
      <p:pic>
        <p:nvPicPr>
          <p:cNvPr id="4" name="Рисунок 3" descr="Пионерский уз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8111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рида из пионерских узл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Узел "</a:t>
            </a:r>
            <a:r>
              <a:rPr lang="ru-RU" dirty="0" err="1" smtClean="0">
                <a:solidFill>
                  <a:srgbClr val="FF0000"/>
                </a:solidFill>
              </a:rPr>
              <a:t>Фриволите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600" b="1" i="1" dirty="0" smtClean="0"/>
              <a:t>Узел "</a:t>
            </a:r>
            <a:r>
              <a:rPr lang="ru-RU" sz="1600" b="1" i="1" dirty="0" err="1" smtClean="0"/>
              <a:t>Фриволите</a:t>
            </a:r>
            <a:r>
              <a:rPr lang="ru-RU" sz="1600" b="1" i="1" dirty="0" smtClean="0"/>
              <a:t>" </a:t>
            </a:r>
            <a:r>
              <a:rPr lang="ru-RU" sz="1600" i="1" dirty="0" smtClean="0"/>
              <a:t>часто используется в декоративных целях - например, для оформления края работы, либо для оплетения бусин. На рис. 3 показана разновидность узла с пико (петельками). Кстати, пико можно применять и с другими узлами - например, с квадратным. Чтобы петельки получались одного размера, используют планку или линейку подходящей ширины, вкладывая ее между узлами.</a:t>
            </a:r>
            <a:br>
              <a:rPr lang="ru-RU" sz="1600" i="1" dirty="0" smtClean="0"/>
            </a:br>
            <a:r>
              <a:rPr lang="ru-RU" sz="1600" i="1" dirty="0" smtClean="0"/>
              <a:t>На рисунках - правый узел "</a:t>
            </a:r>
            <a:r>
              <a:rPr lang="ru-RU" sz="1600" i="1" dirty="0" err="1" smtClean="0"/>
              <a:t>Фриволите</a:t>
            </a:r>
            <a:r>
              <a:rPr lang="ru-RU" sz="1600" i="1" dirty="0" smtClean="0"/>
              <a:t>" (петельки - справа).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Узел 'Фриволите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8934"/>
            <a:ext cx="629602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Узел "Капуцин"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b="1" i="1" dirty="0" smtClean="0"/>
              <a:t>Узел "Капуцин" </a:t>
            </a:r>
            <a:r>
              <a:rPr lang="ru-RU" sz="1800" i="1" dirty="0" smtClean="0"/>
              <a:t>используется для создания красивых "сережек" на концах нитей. Чем больше оборотов Вы сделаете нитью, тем сложней и красивей получится узел. Но тем сложнее будет его правильно затянуть. Подозреваю, длинный "Капуцин" можно сделать только из хорошо скользящей нити. Я обычно делаю 4-6 оборотов.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'Капуцин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зел 'Капуцин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314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Из истории макраме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Макраме-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вид рукоделия , основой которого является узелок, первоначально происшедший от простой функциональной необходимости соединить две нити, но, постепенно усложняясь, приобретший декоративное значение.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узелкового плетения является ровесницей истории человечества. Началась она с того времени, когда человеку понадобилось соединить два конца нити и он завязал первый узел. Позже первобытные охотники из шерсти животных и болотных трав плели сети. На протяжении всего своего пути развития человечество относилось к узлам по-разному. Были периоды, когда узлы просто запрещали. Среди многих табу, соблюдение которых выпало на долю римских сенаторов, был запрет иметь на одежде хотя бы один узел. На Руси вязать узлы- «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наузить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означало «колдовать, знахарить, ворожить». Христианством на Руси осуждалось ношение узлов.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 такое отношение к узлу было недолгим и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неповсеместным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 востоке в древности существовала узелковая грамота, благодаря которой люди собирали и сохраняли информацию.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Расцвет макраме относится к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веку до н.э.. Родоначальниками макраме считают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моряков.В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XIV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веке моряки ознакомили с искусством плетения жителей Испании, Индии, Китая. Тогда же макраме стало известно в Италии.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XVII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 макраме из Италии распространилось в Северную Европу и Северную Америку, стало очень популярным в Англии.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разные времена искусство плетения называлось: квадратное плетение, узелковое кружево и только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 этот вид рукоделия стали называть «МАКРАМЕ». В переводе с турецкого «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макрама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»-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этошарф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 бахромой.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Новая волна возрождения макраме началась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веке. С двадцатых годов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века макраме вновь возрождается и входит в моду. Широки возможности макраме для творческого проявления личности. Вы берёте в руки обычную верёвку, завязываете узелки и…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сотворяете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чудо.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Цепочка "Змейка"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800" b="1" i="1" dirty="0" smtClean="0"/>
              <a:t>"Змейка" </a:t>
            </a:r>
            <a:r>
              <a:rPr lang="ru-RU" sz="1800" i="1" dirty="0" smtClean="0"/>
              <a:t>хороша малым расходом нити. Она выполняется на двух концах и часто используется в качестве петельки для подвешивания панно. Особенность змейки, которую необходимо учитывать - она растягивается.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'Змейка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епочка 'Змейка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000528" cy="27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Плоская косичка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i="1" dirty="0" smtClean="0"/>
              <a:t>     На фото - косичка из 4 красных и 2 черных нитей. Более интересный рисунок получится, если взять три нити одного цвета и три - другого. По толщине и фактуре нити должны быть одинаковыми, иначе получится неаккуратно.</a:t>
            </a:r>
            <a:br>
              <a:rPr lang="ru-RU" sz="1700" i="1" dirty="0" smtClean="0"/>
            </a:br>
            <a:r>
              <a:rPr lang="ru-RU" sz="1700" i="1" dirty="0" smtClean="0"/>
              <a:t>Соедините все нити в пучок, разделите их на правую и левую группу, по цвету.</a:t>
            </a:r>
            <a:br>
              <a:rPr lang="ru-RU" sz="1700" i="1" dirty="0" smtClean="0"/>
            </a:br>
            <a:r>
              <a:rPr lang="ru-RU" sz="1700" i="1" dirty="0" smtClean="0"/>
              <a:t>Возьмите крайнюю правую нить и переведите ее налево, присоединив к левой группе. Теперь возьмите крайнюю левую нить и присоедините ее к правой группе. Продолжайте плести, чередуя перевод крайних нитей из одной группы в другую. В конце плетения зафиксируйте нити узлом. </a:t>
            </a:r>
          </a:p>
          <a:p>
            <a:endParaRPr lang="ru-RU" dirty="0"/>
          </a:p>
        </p:txBody>
      </p:sp>
      <p:pic>
        <p:nvPicPr>
          <p:cNvPr id="4" name="Рисунок 3" descr="Косич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5357850" cy="32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Китайские узлы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«Лист клевера» </a:t>
            </a:r>
            <a:r>
              <a:rPr lang="ru-RU" sz="1600" i="1" dirty="0" smtClean="0"/>
              <a:t>Этот узел завязывается одним концом шнура и состоит из внутренних петель (центр узла) и внешних, изображающих листья. Количество внешних петель может варьироваться от 2 до 5-6. Именно по этой причине узел также известен как Цветочный узел (</a:t>
            </a:r>
            <a:r>
              <a:rPr lang="ru-RU" sz="1600" i="1" dirty="0" err="1" smtClean="0"/>
              <a:t>Flower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knot</a:t>
            </a:r>
            <a:r>
              <a:rPr lang="ru-RU" sz="1600" i="1" dirty="0" smtClean="0"/>
              <a:t>). Часто используется в составе более сложных комбинированных узлов. Китайцы верят, что лист клевера с четырьмя лепестками приносит большую удачу.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Узел 'Лист клевера'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хема завязывания узла 'Лист клевера'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00306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</a:t>
            </a:r>
            <a:r>
              <a:rPr lang="en-US" sz="1800" b="1" i="1" dirty="0" smtClean="0"/>
              <a:t> "</a:t>
            </a:r>
            <a:r>
              <a:rPr lang="ru-RU" sz="1800" b="1" i="1" dirty="0" smtClean="0"/>
              <a:t>Свастика</a:t>
            </a:r>
            <a:r>
              <a:rPr lang="en-US" sz="1800" b="1" i="1" dirty="0" smtClean="0"/>
              <a:t>" </a:t>
            </a:r>
            <a:r>
              <a:rPr lang="ru-RU" sz="1600" i="1" dirty="0" smtClean="0"/>
              <a:t>Другие названия - </a:t>
            </a:r>
            <a:r>
              <a:rPr lang="ru-RU" sz="1600" b="1" i="1" dirty="0" smtClean="0"/>
              <a:t>Узел Добродетели или Узел Истинной Любви</a:t>
            </a:r>
            <a:r>
              <a:rPr lang="ru-RU" sz="1600" i="1" dirty="0" smtClean="0"/>
              <a:t>.</a:t>
            </a:r>
            <a:br>
              <a:rPr lang="ru-RU" sz="1600" i="1" dirty="0" smtClean="0"/>
            </a:br>
            <a:r>
              <a:rPr lang="ru-RU" sz="1600" i="1" dirty="0" smtClean="0"/>
              <a:t>Этот узел похож на древний буддистский знак, символизирующий солнце, огонь, сердце Будды, абсолютную добродетель и власть над злом. Приносит удачу и процветание. Схема плетения представлена ниже. </a:t>
            </a:r>
          </a:p>
          <a:p>
            <a:pPr>
              <a:buNone/>
            </a:pPr>
            <a:endParaRPr lang="ru-RU" sz="1800" i="1" dirty="0"/>
          </a:p>
        </p:txBody>
      </p:sp>
      <p:pic>
        <p:nvPicPr>
          <p:cNvPr id="4" name="Рисунок 3" descr="Узел 'Свастика'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зел 'Свастика'-2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28802"/>
            <a:ext cx="23002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зел Добродетел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000504"/>
            <a:ext cx="6896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lvl="1">
              <a:buNone/>
            </a:pPr>
            <a:r>
              <a:rPr lang="ru-RU" sz="1800" b="1" i="1" dirty="0" smtClean="0"/>
              <a:t>Китайский узел (</a:t>
            </a:r>
            <a:r>
              <a:rPr lang="ru-RU" sz="1800" b="1" i="1" dirty="0" err="1" smtClean="0"/>
              <a:t>узел</a:t>
            </a:r>
            <a:r>
              <a:rPr lang="ru-RU" sz="1800" b="1" i="1" dirty="0" smtClean="0"/>
              <a:t> "Крест")-</a:t>
            </a:r>
            <a:r>
              <a:rPr lang="ru-RU" dirty="0" smtClean="0"/>
              <a:t> </a:t>
            </a:r>
            <a:r>
              <a:rPr lang="ru-RU" sz="1800" i="1" dirty="0" smtClean="0"/>
              <a:t>узел «Крест» завязывается на двух нитях, часто разного цвета.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итайский уз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итайский узел, рис.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4095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нур из Китайского узл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1"/>
            <a:ext cx="31194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итайский узел, рис.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143380"/>
            <a:ext cx="23526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Узел удачи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 Удачи </a:t>
            </a:r>
            <a:r>
              <a:rPr lang="ru-RU" sz="1600" i="1" dirty="0" smtClean="0"/>
              <a:t>В отличие от большинства узлов, чьи названия произошли от названий декоративных элементов, которые они представляют, этот широко распространенный узел был безымянным, пока Лидия </a:t>
            </a:r>
            <a:r>
              <a:rPr lang="ru-RU" sz="1600" i="1" dirty="0" err="1" smtClean="0"/>
              <a:t>Чен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Lydia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Chen</a:t>
            </a:r>
            <a:r>
              <a:rPr lang="ru-RU" sz="1600" i="1" dirty="0" smtClean="0"/>
              <a:t>) не дала ему название, по аналогии с похожими на него узлами.</a:t>
            </a:r>
            <a:br>
              <a:rPr lang="ru-RU" sz="1600" i="1" dirty="0" smtClean="0"/>
            </a:br>
            <a:r>
              <a:rPr lang="ru-RU" sz="1600" i="1" dirty="0" smtClean="0"/>
              <a:t>Схема плетения - как у шнура из Китайского узла, только там работают отдельными концами, а здесь - петельками из сдвоенных нитей. По сути узел Удачи состоит из двух Китайских узлов. </a:t>
            </a:r>
          </a:p>
          <a:p>
            <a:pPr>
              <a:buNone/>
            </a:pPr>
            <a:endParaRPr lang="ru-RU" sz="1800" i="1" dirty="0"/>
          </a:p>
        </p:txBody>
      </p:sp>
      <p:pic>
        <p:nvPicPr>
          <p:cNvPr id="6" name="Рисунок 5" descr="Узел удачи, сх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4560125"/>
            <a:ext cx="4786347" cy="20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2214578" cy="19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143" y="2543298"/>
            <a:ext cx="2284881" cy="20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Узел «</a:t>
            </a:r>
            <a:r>
              <a:rPr lang="ru-RU" dirty="0" err="1" smtClean="0"/>
              <a:t>Жозефина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 "</a:t>
            </a:r>
            <a:r>
              <a:rPr lang="ru-RU" sz="1800" b="1" i="1" dirty="0" err="1" smtClean="0"/>
              <a:t>Жозефина</a:t>
            </a:r>
            <a:r>
              <a:rPr lang="ru-RU" sz="1800" b="1" i="1" dirty="0" smtClean="0"/>
              <a:t>"</a:t>
            </a:r>
            <a:r>
              <a:rPr lang="ru-RU" sz="1800" i="1" dirty="0" smtClean="0"/>
              <a:t>Узел, известный нам как "</a:t>
            </a:r>
            <a:r>
              <a:rPr lang="ru-RU" sz="1800" i="1" dirty="0" err="1" smtClean="0"/>
              <a:t>Жозефина</a:t>
            </a:r>
            <a:r>
              <a:rPr lang="ru-RU" sz="1800" i="1" dirty="0" smtClean="0"/>
              <a:t>", китайцы называют "Двойной монетой" - </a:t>
            </a:r>
            <a:r>
              <a:rPr lang="ru-RU" sz="1800" i="1" dirty="0" err="1" smtClean="0"/>
              <a:t>Double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Coin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Knot</a:t>
            </a:r>
            <a:r>
              <a:rPr lang="ru-RU" sz="1800" i="1" dirty="0" smtClean="0"/>
              <a:t>. По их мнению, этот узел символизирует две соединенные старинные монеты, что в свою очередь обозначает благополучие и долголетие. Узел </a:t>
            </a:r>
            <a:r>
              <a:rPr lang="ru-RU" sz="1800" i="1" dirty="0" err="1" smtClean="0"/>
              <a:t>Double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Coin</a:t>
            </a:r>
            <a:r>
              <a:rPr lang="ru-RU" sz="1800" i="1" dirty="0" smtClean="0"/>
              <a:t> часто помещают над входом в магазины/офисы, что должно привлечь много клиентов, а следовательно, принести хорошую прибыль.:) </a:t>
            </a:r>
          </a:p>
          <a:p>
            <a:endParaRPr lang="ru-RU" sz="1800" i="1" dirty="0"/>
          </a:p>
        </p:txBody>
      </p:sp>
      <p:pic>
        <p:nvPicPr>
          <p:cNvPr id="4" name="Рисунок 3" descr="Узел 'Жозефина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54292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857520" cy="25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Изделия выполненные в технике МАКРАМЕ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00504"/>
            <a:ext cx="2952750" cy="25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00372"/>
            <a:ext cx="12858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85728"/>
            <a:ext cx="12858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2951855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104471"/>
            <a:ext cx="2857520" cy="24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и приспособления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/>
              <a:t>Шнур</a:t>
            </a:r>
            <a:r>
              <a:rPr lang="ru-RU" sz="1400" dirty="0" smtClean="0"/>
              <a:t> может быть хлопчатобумажным, льняным, кожаным, синтетическим, смешанным - любым. Главное - чтобы он хорошо затягивался, не распускаясь при первой возможности, не натирал руки, и очень желательно - был круглым в сечении.</a:t>
            </a:r>
          </a:p>
          <a:p>
            <a:pPr lvl="0">
              <a:buNone/>
            </a:pPr>
            <a:r>
              <a:rPr lang="ru-RU" sz="1400" dirty="0" smtClean="0"/>
              <a:t>Острые </a:t>
            </a:r>
            <a:r>
              <a:rPr lang="ru-RU" sz="1400" b="1" dirty="0" smtClean="0"/>
              <a:t>ножницы</a:t>
            </a:r>
            <a:r>
              <a:rPr lang="ru-RU" sz="1400" dirty="0" smtClean="0"/>
              <a:t>;</a:t>
            </a:r>
          </a:p>
          <a:p>
            <a:pPr lvl="0">
              <a:buNone/>
            </a:pPr>
            <a:r>
              <a:rPr lang="ru-RU" sz="1400" b="1" dirty="0" smtClean="0"/>
              <a:t>"Сантиметр"</a:t>
            </a:r>
            <a:r>
              <a:rPr lang="ru-RU" sz="1400" dirty="0" smtClean="0"/>
              <a:t> или рулетка (а удобнее всего - метровая линейка);</a:t>
            </a:r>
          </a:p>
          <a:p>
            <a:pPr lvl="0">
              <a:buNone/>
            </a:pPr>
            <a:r>
              <a:rPr lang="ru-RU" sz="1400" dirty="0" smtClean="0"/>
              <a:t>Вязальные </a:t>
            </a:r>
            <a:r>
              <a:rPr lang="ru-RU" sz="1400" b="1" dirty="0" smtClean="0"/>
              <a:t>крючки</a:t>
            </a:r>
            <a:r>
              <a:rPr lang="ru-RU" sz="1400" dirty="0" smtClean="0"/>
              <a:t> разной толщины для протягивания нитей в некоторых узлах и </a:t>
            </a:r>
            <a:r>
              <a:rPr lang="ru-RU" sz="1400" b="1" dirty="0" smtClean="0"/>
              <a:t>спица/иголка</a:t>
            </a:r>
            <a:r>
              <a:rPr lang="ru-RU" sz="1400" dirty="0" smtClean="0"/>
              <a:t> для распускания неправильно затянутых узлов;</a:t>
            </a:r>
          </a:p>
          <a:p>
            <a:pPr>
              <a:buNone/>
            </a:pPr>
            <a:r>
              <a:rPr lang="ru-RU" sz="1400" dirty="0" smtClean="0"/>
              <a:t>Прочные </a:t>
            </a:r>
            <a:r>
              <a:rPr lang="ru-RU" sz="1400" b="1" dirty="0" smtClean="0"/>
              <a:t>булавки</a:t>
            </a:r>
            <a:r>
              <a:rPr lang="ru-RU" sz="1400" dirty="0" smtClean="0"/>
              <a:t> с большими пластиковыми головками. </a:t>
            </a:r>
          </a:p>
          <a:p>
            <a:pPr>
              <a:buNone/>
            </a:pPr>
            <a:r>
              <a:rPr lang="ru-RU" sz="1400" b="1" dirty="0" smtClean="0"/>
              <a:t>Подушка для плетения</a:t>
            </a:r>
            <a:r>
              <a:rPr lang="ru-RU" sz="1400" dirty="0" smtClean="0"/>
              <a:t>. На первых порах подойдет даже небольшая диванная "думка" (30х30 см), набитая таким материалом, который будет прочно держать булавки - например, поролоном.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/>
              <a:t>Также пригодятся:</a:t>
            </a:r>
            <a:endParaRPr lang="ru-RU" sz="1400" dirty="0" smtClean="0"/>
          </a:p>
          <a:p>
            <a:pPr lvl="0"/>
            <a:r>
              <a:rPr lang="ru-RU" sz="1400" dirty="0" smtClean="0"/>
              <a:t>Различные </a:t>
            </a:r>
            <a:r>
              <a:rPr lang="ru-RU" sz="1400" b="1" dirty="0" smtClean="0"/>
              <a:t>кольца</a:t>
            </a:r>
            <a:r>
              <a:rPr lang="ru-RU" sz="1400" dirty="0" smtClean="0"/>
              <a:t>, от маленьких до больших (например, от старых пялец) - деревянные, пластмассовые, а лучше всего - металлические;</a:t>
            </a:r>
          </a:p>
          <a:p>
            <a:pPr lvl="0"/>
            <a:r>
              <a:rPr lang="ru-RU" sz="1400" dirty="0" smtClean="0"/>
              <a:t>Деревянные палочки, </a:t>
            </a:r>
            <a:r>
              <a:rPr lang="ru-RU" sz="1400" b="1" dirty="0" smtClean="0"/>
              <a:t>планочки</a:t>
            </a:r>
            <a:r>
              <a:rPr lang="ru-RU" sz="1400" dirty="0" smtClean="0"/>
              <a:t>, линейки и карандаши;</a:t>
            </a:r>
          </a:p>
          <a:p>
            <a:pPr lvl="0"/>
            <a:r>
              <a:rPr lang="ru-RU" sz="1400" dirty="0" smtClean="0"/>
              <a:t>Толстая </a:t>
            </a:r>
            <a:r>
              <a:rPr lang="ru-RU" sz="1400" b="1" dirty="0" smtClean="0"/>
              <a:t>проволока</a:t>
            </a:r>
            <a:r>
              <a:rPr lang="ru-RU" sz="1400" dirty="0" smtClean="0"/>
              <a:t> для создания каркасов (хотя никакая проволока не сравнится с тем, что может сделать знакомый сварщик, у кого он есть:);</a:t>
            </a:r>
          </a:p>
          <a:p>
            <a:pPr lvl="0"/>
            <a:r>
              <a:rPr lang="ru-RU" sz="1400" b="1" dirty="0" smtClean="0"/>
              <a:t>Бусины</a:t>
            </a:r>
            <a:r>
              <a:rPr lang="ru-RU" sz="1400" dirty="0" smtClean="0"/>
              <a:t>, другая фурнитура.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Крепление нитей на основу.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Плетение всегда начинается с крепления нити. Есть несколько вариантов крепления, и каждый из них подходит для определенных случаев.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/>
              <a:t>Первый способ крепления нитей</a:t>
            </a:r>
          </a:p>
          <a:p>
            <a:pPr lvl="0">
              <a:buNone/>
            </a:pPr>
            <a:r>
              <a:rPr lang="ru-RU" sz="1600" dirty="0" smtClean="0"/>
              <a:t>1 Сгибаем рабочую нить пополам и петлей кладем </a:t>
            </a:r>
            <a:r>
              <a:rPr lang="ru-RU" sz="1600" b="1" dirty="0" smtClean="0"/>
              <a:t>на</a:t>
            </a:r>
            <a:r>
              <a:rPr lang="ru-RU" sz="1600" dirty="0" smtClean="0"/>
              <a:t> нить-основу.</a:t>
            </a:r>
          </a:p>
          <a:p>
            <a:pPr lvl="0">
              <a:buNone/>
            </a:pPr>
            <a:r>
              <a:rPr lang="ru-RU" sz="1600" dirty="0" smtClean="0"/>
              <a:t>2 Перегибаем петлю </a:t>
            </a:r>
            <a:r>
              <a:rPr lang="ru-RU" sz="1600" b="1" dirty="0" smtClean="0"/>
              <a:t>за</a:t>
            </a:r>
            <a:r>
              <a:rPr lang="ru-RU" sz="1600" dirty="0" smtClean="0"/>
              <a:t> нить-основу.</a:t>
            </a:r>
          </a:p>
          <a:p>
            <a:pPr lvl="0">
              <a:buNone/>
            </a:pPr>
            <a:r>
              <a:rPr lang="ru-RU" sz="1600" dirty="0" smtClean="0"/>
              <a:t>3 Продеваем концы рабочей нити в петлю (петля протянута под нитью-основой).</a:t>
            </a:r>
          </a:p>
          <a:p>
            <a:pPr lvl="0">
              <a:buNone/>
            </a:pPr>
            <a:r>
              <a:rPr lang="ru-RU" sz="1600" dirty="0" smtClean="0"/>
              <a:t>4 Затягиваем концы рабочей нити.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b="1" i="1" dirty="0"/>
          </a:p>
        </p:txBody>
      </p:sp>
      <p:pic>
        <p:nvPicPr>
          <p:cNvPr id="13" name="Рисунок 12" descr="Первый способ крепления, фото 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429000"/>
            <a:ext cx="150019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ервый способ крепления, фото 2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1" y="3429001"/>
            <a:ext cx="1571635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ервый способ крепления, фото 3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72073"/>
            <a:ext cx="1500197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Первый способ крепления, фото 4">
            <a:hlinkClick r:id="rId8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5143513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3504" y="1142984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/>
              <a:t>Второй способ крепления нитей</a:t>
            </a:r>
          </a:p>
          <a:p>
            <a:pPr lvl="0"/>
            <a:r>
              <a:rPr lang="ru-RU" sz="1600" dirty="0" smtClean="0"/>
              <a:t>1 Сгибаем рабочую нить пополам и петлей кладем </a:t>
            </a:r>
            <a:r>
              <a:rPr lang="ru-RU" sz="1600" b="1" dirty="0" smtClean="0"/>
              <a:t>под</a:t>
            </a:r>
            <a:r>
              <a:rPr lang="ru-RU" sz="1600" dirty="0" smtClean="0"/>
              <a:t> нить-основу.</a:t>
            </a:r>
          </a:p>
          <a:p>
            <a:pPr lvl="0"/>
            <a:r>
              <a:rPr lang="ru-RU" sz="1600" dirty="0" smtClean="0"/>
              <a:t>2 Перегибаем петлю </a:t>
            </a:r>
            <a:r>
              <a:rPr lang="ru-RU" sz="1600" b="1" dirty="0" smtClean="0"/>
              <a:t>на</a:t>
            </a:r>
            <a:r>
              <a:rPr lang="ru-RU" sz="1600" dirty="0" smtClean="0"/>
              <a:t> нить-основу.</a:t>
            </a:r>
          </a:p>
          <a:p>
            <a:pPr lvl="0"/>
            <a:r>
              <a:rPr lang="ru-RU" sz="1600" dirty="0" smtClean="0"/>
              <a:t>3 Продеваем концы рабочей нити в петлю (петля проходит над нитью-основой).</a:t>
            </a:r>
          </a:p>
          <a:p>
            <a:pPr lvl="0"/>
            <a:r>
              <a:rPr lang="ru-RU" sz="1600" dirty="0" smtClean="0"/>
              <a:t>4 Затягиваем концы рабочей нити.</a:t>
            </a:r>
          </a:p>
          <a:p>
            <a:endParaRPr lang="ru-RU" dirty="0"/>
          </a:p>
        </p:txBody>
      </p:sp>
      <p:pic>
        <p:nvPicPr>
          <p:cNvPr id="21" name="Рисунок 20" descr="Второй способ крепления, фото 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342900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Второй способ крепления, фото 2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5" y="350043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Второй способ крепления, фото 3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1" y="5143512"/>
            <a:ext cx="150019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Второй способ крепления, фото 4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17" y="5143513"/>
            <a:ext cx="157163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Крепление нитей на основу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Расширенный способ крепления нитей- </a:t>
            </a:r>
            <a:r>
              <a:rPr lang="ru-RU" sz="1400" i="1" dirty="0" smtClean="0"/>
              <a:t>Расширенный способ крепления довольно распространен, так как большинство изделий плетутся не плотной, а ажурной вязкой, из-за чего обычный наборный ряд может некрасиво расползтись. Расширенный узел позволяет этого избежать, работа выглядит более аккуратно.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асширенный способ крепления, фото 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0024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сширенный способ крепления, фото 2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71678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500438"/>
            <a:ext cx="59293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Крепление одного конца нити репсовым </a:t>
            </a:r>
            <a:r>
              <a:rPr lang="ru-RU" sz="1400" i="1" dirty="0" err="1" smtClean="0"/>
              <a:t>узлом-на</a:t>
            </a:r>
            <a:r>
              <a:rPr lang="ru-RU" sz="1400" i="1" dirty="0" smtClean="0"/>
              <a:t> фото показано как крепить только один конец нити (для этого использован </a:t>
            </a:r>
            <a:r>
              <a:rPr lang="ru-RU" sz="1400" b="1" i="1" u="sng" dirty="0" smtClean="0"/>
              <a:t>репсовый узел</a:t>
            </a:r>
            <a:r>
              <a:rPr lang="ru-RU" sz="1400" i="1" u="sng" dirty="0" smtClean="0"/>
              <a:t>)</a:t>
            </a:r>
            <a:endParaRPr lang="ru-RU" sz="1400" i="1" u="sng" dirty="0"/>
          </a:p>
        </p:txBody>
      </p:sp>
      <p:pic>
        <p:nvPicPr>
          <p:cNvPr id="7" name="Рисунок 6" descr="Крепление одного конца нити репсовым узлом, фото 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429132"/>
            <a:ext cx="1762125" cy="1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епление одного конца нити репсовым узлом, фото 2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429132"/>
            <a:ext cx="17621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епление одного конца нити репсовым узлом, фото 3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4429132"/>
            <a:ext cx="1762125" cy="1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репление одного конца нити репсовым узлом, фото 4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4357694"/>
            <a:ext cx="1762125" cy="19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узлы: плоский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u="sng" dirty="0" smtClean="0"/>
              <a:t>Плоский узел</a:t>
            </a:r>
            <a:r>
              <a:rPr lang="ru-RU" sz="1400" dirty="0" smtClean="0"/>
              <a:t>, </a:t>
            </a:r>
            <a:r>
              <a:rPr lang="ru-RU" sz="1400" i="1" dirty="0" smtClean="0"/>
              <a:t>пожалуй, один из наиболее распространенных в макраме. Связано это с тем, что один узел имеет множество вариаций. Познакомимся с некоторыми из них на практике.</a:t>
            </a:r>
            <a:br>
              <a:rPr lang="ru-RU" sz="1400" i="1" dirty="0" smtClean="0"/>
            </a:br>
            <a:r>
              <a:rPr lang="ru-RU" sz="1400" b="1" i="1" dirty="0" smtClean="0"/>
              <a:t>Одинарный плоский узел</a:t>
            </a: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r>
              <a:rPr lang="ru-RU" sz="1400" b="1" dirty="0" smtClean="0"/>
              <a:t>          </a:t>
            </a:r>
            <a:r>
              <a:rPr lang="ru-RU" sz="1400" b="1" i="1" dirty="0" smtClean="0"/>
              <a:t>Витой шнур- </a:t>
            </a:r>
            <a:r>
              <a:rPr lang="ru-RU" sz="1400" i="1" dirty="0" smtClean="0"/>
              <a:t>выполнив несколько одинарных узлов подряд мы получим витой шнур.</a:t>
            </a:r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/>
          </a:p>
        </p:txBody>
      </p:sp>
      <p:pic>
        <p:nvPicPr>
          <p:cNvPr id="4" name="Рисунок 3" descr="Плоский уз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785927"/>
            <a:ext cx="6991350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18266"/>
            <a:ext cx="3786214" cy="21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Двойной плоский узел (Квадратный узел)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79517"/>
            <a:ext cx="7068555" cy="481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Квадратный узел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        Другое название этого узла - </a:t>
            </a:r>
            <a:r>
              <a:rPr lang="ru-RU" sz="1800" b="1" i="1" dirty="0" smtClean="0"/>
              <a:t>квадратный узел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>Если Вы потренировались в завязывании одинарных плоских узлов, то считайте, что уже умеете завязывать и двойной :).</a:t>
            </a:r>
            <a:br>
              <a:rPr lang="ru-RU" sz="1800" i="1" dirty="0" smtClean="0"/>
            </a:br>
            <a:r>
              <a:rPr lang="ru-RU" sz="1800" b="1" i="1" dirty="0" smtClean="0"/>
              <a:t>Двойной плоский узел</a:t>
            </a:r>
            <a:r>
              <a:rPr lang="ru-RU" sz="1800" i="1" dirty="0" smtClean="0"/>
              <a:t> состоит из одного левого и одного правого одинарных узлов, завязанных один за другим.</a:t>
            </a:r>
          </a:p>
          <a:p>
            <a:endParaRPr lang="ru-RU" dirty="0"/>
          </a:p>
        </p:txBody>
      </p:sp>
      <p:pic>
        <p:nvPicPr>
          <p:cNvPr id="4" name="Рисунок 3" descr="Квадратный уз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219325"/>
            <a:ext cx="7448550" cy="18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вадратный узе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00570"/>
            <a:ext cx="2581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«Горошина»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"Горошина" </a:t>
            </a:r>
            <a:r>
              <a:rPr lang="ru-RU" dirty="0" smtClean="0"/>
              <a:t>- </a:t>
            </a:r>
            <a:r>
              <a:rPr lang="ru-RU" sz="1800" i="1" dirty="0" smtClean="0"/>
              <a:t>прекрасный декоративный элемент, который может иметь и практическое применение (например, служить "пуговкой").</a:t>
            </a:r>
            <a:br>
              <a:rPr lang="ru-RU" sz="1800" i="1" dirty="0" smtClean="0"/>
            </a:br>
            <a:r>
              <a:rPr lang="ru-RU" sz="1800" i="1" dirty="0" smtClean="0"/>
              <a:t>Выполняется очень просто, а выглядит эффектно. Приготовьте вязальный крючок - он вам пригодится.</a:t>
            </a:r>
          </a:p>
          <a:p>
            <a:endParaRPr lang="ru-RU" dirty="0"/>
          </a:p>
        </p:txBody>
      </p:sp>
      <p:pic>
        <p:nvPicPr>
          <p:cNvPr id="6" name="Рисунок 5" descr="Горош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71745"/>
            <a:ext cx="25527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22" y="2735558"/>
            <a:ext cx="2542166" cy="2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638524"/>
            <a:ext cx="2506945" cy="20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6Q454C4S776C-640-3144</_dlc_DocId>
    <_dlc_DocIdUrl xmlns="fb166eb0-c3f2-4116-b942-42f93c0d30c0">
      <Url>http://www.eduportal44.ru/Neya/CentrRT/_layouts/15/DocIdRedir.aspx?ID=6Q454C4S776C-640-3144</Url>
      <Description>6Q454C4S776C-640-3144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6D3FF870E7724E9D535CEC9081F757" ma:contentTypeVersion="0" ma:contentTypeDescription="Создание документа." ma:contentTypeScope="" ma:versionID="ae9743eb30f5753f17e557e192ec340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3E55F0-4012-4E13-8166-4E1204294C25}"/>
</file>

<file path=customXml/itemProps2.xml><?xml version="1.0" encoding="utf-8"?>
<ds:datastoreItem xmlns:ds="http://schemas.openxmlformats.org/officeDocument/2006/customXml" ds:itemID="{7C9818DB-4A63-4D65-8C8E-FDACC601CAE6}"/>
</file>

<file path=customXml/itemProps3.xml><?xml version="1.0" encoding="utf-8"?>
<ds:datastoreItem xmlns:ds="http://schemas.openxmlformats.org/officeDocument/2006/customXml" ds:itemID="{F05DC092-3E47-46D4-B14E-A33CA5C09547}"/>
</file>

<file path=customXml/itemProps4.xml><?xml version="1.0" encoding="utf-8"?>
<ds:datastoreItem xmlns:ds="http://schemas.openxmlformats.org/officeDocument/2006/customXml" ds:itemID="{91320958-7C0D-4F26-9B54-5A0E81C35E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1443</Words>
  <Application>Microsoft Office PowerPoint</Application>
  <PresentationFormat>Экран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М а к р а м е</vt:lpstr>
      <vt:lpstr>Из истории макраме</vt:lpstr>
      <vt:lpstr>Материалы и приспособления</vt:lpstr>
      <vt:lpstr>Крепление нитей на основу. Плетение всегда начинается с крепления нити. Есть несколько вариантов крепления, и каждый из них подходит для определенных случаев. </vt:lpstr>
      <vt:lpstr>Крепление нитей на основу</vt:lpstr>
      <vt:lpstr>Основные узлы: плоский узел </vt:lpstr>
      <vt:lpstr>Двойной плоский узел (Квадратный узел) </vt:lpstr>
      <vt:lpstr>Квадратный узел</vt:lpstr>
      <vt:lpstr>«Горошина»</vt:lpstr>
      <vt:lpstr>Цепочка из квадратных узлов с пико </vt:lpstr>
      <vt:lpstr>Репсовый узел </vt:lpstr>
      <vt:lpstr>Б р и д ы</vt:lpstr>
      <vt:lpstr>Горизонтальная брида</vt:lpstr>
      <vt:lpstr>Прием "Утолщенный край" </vt:lpstr>
      <vt:lpstr>Прием  Кавандоли </vt:lpstr>
      <vt:lpstr>Пионерский узел </vt:lpstr>
      <vt:lpstr>Пионерский узел</vt:lpstr>
      <vt:lpstr>Узел "Фриволите" </vt:lpstr>
      <vt:lpstr>Узел "Капуцин" </vt:lpstr>
      <vt:lpstr>Цепочка "Змейка" </vt:lpstr>
      <vt:lpstr>Плоская косичка </vt:lpstr>
      <vt:lpstr>Китайские узлы</vt:lpstr>
      <vt:lpstr>Слайд 23</vt:lpstr>
      <vt:lpstr>Слайд 24</vt:lpstr>
      <vt:lpstr>Узел удачи</vt:lpstr>
      <vt:lpstr>Узел «Жозефина»</vt:lpstr>
      <vt:lpstr>Изделия выполненные в технике МАКРАМЕ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Макраме</dc:title>
  <dc:creator>ЦРТ</dc:creator>
  <cp:lastModifiedBy>Admin</cp:lastModifiedBy>
  <cp:revision>40</cp:revision>
  <dcterms:created xsi:type="dcterms:W3CDTF">2011-02-07T15:22:07Z</dcterms:created>
  <dcterms:modified xsi:type="dcterms:W3CDTF">2020-04-27T16:11:42Z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0x010100166D3FF870E7724E9D535CEC9081F757</vt:lpwstr>
  </property>
  <property fmtid="{D5CDD505-2E9C-101B-9397-08002B2CF9AE}" pid="3" name="_dlc_DocIdItemGuid">
    <vt:lpwstr>96717b98-f580-4d6d-9388-3770cb60c95d</vt:lpwstr>
  </property>
</Properties>
</file>