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12.xml" ContentType="application/vnd.openxmlformats-officedocument.presentationml.slide+xml"/>
  <Override PartName="/ppt/slides/slide11.xml" ContentType="application/vnd.openxmlformats-officedocument.presentationml.slide+xml"/>
  <Override PartName="/ppt/slides/slide10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21.xml" ContentType="application/vnd.openxmlformats-officedocument.presentationml.slide+xml"/>
  <Override PartName="/ppt/slides/slide20.xml" ContentType="application/vnd.openxmlformats-officedocument.presentationml.slide+xml"/>
  <Override PartName="/ppt/slides/slide19.xml" ContentType="application/vnd.openxmlformats-officedocument.presentationml.slide+xml"/>
  <Override PartName="/ppt/slides/slide18.xml" ContentType="application/vnd.openxmlformats-officedocument.presentationml.slide+xml"/>
  <Override PartName="/ppt/slides/slide17.xml" ContentType="application/vnd.openxmlformats-officedocument.presentationml.slide+xml"/>
  <Override PartName="/ppt/slides/slide16.xml" ContentType="application/vnd.openxmlformats-officedocument.presentationml.slide+xml"/>
  <Override PartName="/ppt/slides/slide23.xml" ContentType="application/vnd.openxmlformats-officedocument.presentationml.slide+xml"/>
  <Override PartName="/ppt/slides/slide6.xml" ContentType="application/vnd.openxmlformats-officedocument.presentationml.slide+xml"/>
  <Override PartName="/ppt/slides/slide4.xml" ContentType="application/vnd.openxmlformats-officedocument.presentationml.slide+xml"/>
  <Override PartName="/ppt/slides/slide1.xml" ContentType="application/vnd.openxmlformats-officedocument.presentationml.slide+xml"/>
  <Override PartName="/ppt/slides/slide5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0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4" r:id="rId19"/>
    <p:sldId id="273" r:id="rId20"/>
    <p:sldId id="275" r:id="rId21"/>
    <p:sldId id="276" r:id="rId22"/>
    <p:sldId id="277" r:id="rId23"/>
    <p:sldId id="279" r:id="rId2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3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ustomXml" Target="../customXml/item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ustomXml" Target="../customXml/item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Relationship Id="rId30" Type="http://schemas.openxmlformats.org/officeDocument/2006/relationships/customXml" Target="../customXml/item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28.12.2022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28.12.2022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28.12.2022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28.12.2022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42910" y="571480"/>
            <a:ext cx="7772400" cy="1470025"/>
          </a:xfrm>
        </p:spPr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  <a:latin typeface="+mn-lt"/>
                <a:cs typeface="Aparajita" pitchFamily="34" charset="0"/>
              </a:rPr>
              <a:t>Воспитательная работа в школе</a:t>
            </a:r>
            <a:endParaRPr lang="ru-RU" b="1" dirty="0">
              <a:solidFill>
                <a:srgbClr val="FF0000"/>
              </a:solidFill>
              <a:latin typeface="+mn-lt"/>
              <a:cs typeface="Aparajita" pitchFamily="34" charset="0"/>
            </a:endParaRPr>
          </a:p>
        </p:txBody>
      </p:sp>
      <p:sp>
        <p:nvSpPr>
          <p:cNvPr id="1026" name="AutoShape 2" descr="Навигаторы детства | Управление образовани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" name="Рисунок 7" descr="Без названия (1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5852" y="2285992"/>
            <a:ext cx="6643734" cy="392909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511288"/>
          </a:xfrm>
        </p:spPr>
        <p:txBody>
          <a:bodyPr>
            <a:normAutofit fontScale="90000"/>
          </a:bodyPr>
          <a:lstStyle/>
          <a:p>
            <a:r>
              <a:rPr lang="ru-RU" sz="2200" dirty="0" smtClean="0"/>
              <a:t/>
            </a:r>
            <a:br>
              <a:rPr lang="ru-RU" sz="2200" dirty="0" smtClean="0"/>
            </a:br>
            <a:r>
              <a:rPr lang="ru-RU" sz="2200" dirty="0" smtClean="0"/>
              <a:t/>
            </a:r>
            <a:br>
              <a:rPr lang="ru-RU" sz="2200" dirty="0" smtClean="0"/>
            </a:br>
            <a:r>
              <a:rPr lang="ru-RU" sz="2200" dirty="0" smtClean="0"/>
              <a:t/>
            </a:r>
            <a:br>
              <a:rPr lang="ru-RU" sz="2200" dirty="0" smtClean="0"/>
            </a:br>
            <a:r>
              <a:rPr lang="ru-RU" sz="2200" dirty="0" smtClean="0">
                <a:solidFill>
                  <a:srgbClr val="FF0000"/>
                </a:solidFill>
              </a:rPr>
              <a:t>5 октября </a:t>
            </a:r>
            <a:r>
              <a:rPr lang="ru-RU" sz="2200" dirty="0" smtClean="0"/>
              <a:t>День самоуправления, праздничный концерт, поздравления учителей. Вот как прошел день учителя в нашей школе. Смотрите </a:t>
            </a:r>
            <a:r>
              <a:rPr lang="ru-RU" sz="2200" dirty="0" err="1" smtClean="0"/>
              <a:t>фотоотчет</a:t>
            </a:r>
            <a:r>
              <a:rPr lang="ru-RU" sz="2200" dirty="0" smtClean="0"/>
              <a:t> и </a:t>
            </a:r>
            <a:r>
              <a:rPr lang="ru-RU" sz="2200" dirty="0" err="1" smtClean="0"/>
              <a:t>видеопоздравление</a:t>
            </a:r>
            <a:r>
              <a:rPr lang="ru-RU" sz="2200" dirty="0" smtClean="0"/>
              <a:t> учащихся!</a:t>
            </a:r>
            <a:br>
              <a:rPr lang="ru-RU" sz="2200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5" name="Содержимое 4" descr="OqJm-5EkxCRk43iilWB4jnkt-HWak0SAWblx9L4idWU2eBDuRZgRfFlB-h5XTcRN0Wb2ulJdHZLUoxq_JcMzGnyp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2351861"/>
            <a:ext cx="4038600" cy="3022640"/>
          </a:xfrm>
        </p:spPr>
      </p:pic>
      <p:pic>
        <p:nvPicPr>
          <p:cNvPr id="6" name="Содержимое 5" descr="hGaozeU7X1cFtoMNPknDZng780rrHdxyf8vN3hnOhITakaoxszQOUkEZlYyzL0VUhksIrb1DiTPLNFVaVojWVJ4i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8200" y="2351861"/>
            <a:ext cx="4038600" cy="3022640"/>
          </a:xfr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dirty="0" smtClean="0">
                <a:solidFill>
                  <a:srgbClr val="FF0000"/>
                </a:solidFill>
              </a:rPr>
              <a:t>16 октября </a:t>
            </a:r>
            <a:r>
              <a:rPr lang="ru-RU" sz="2000" dirty="0" smtClean="0"/>
              <a:t>в нашей стране отмечается замечательный праздник "День Отца".Учащиеся нашей школы для своих любимых ПАП изготовили с трепетом и любовью поздравительные открытки.</a:t>
            </a:r>
            <a:endParaRPr lang="ru-RU" sz="2000" dirty="0"/>
          </a:p>
        </p:txBody>
      </p:sp>
      <p:pic>
        <p:nvPicPr>
          <p:cNvPr id="5" name="Содержимое 4" descr="1HTBbu2RmQPgQXESFfpdphYho-U0nUudbhpcaVXr9P2ser1kXka2DDKH-QmKhfR4WKWhnhZnT-pc1QoFES2h9Ri4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2348706"/>
            <a:ext cx="4038600" cy="3028950"/>
          </a:xfrm>
        </p:spPr>
      </p:pic>
      <p:pic>
        <p:nvPicPr>
          <p:cNvPr id="6" name="Содержимое 5" descr="F3PkOYDmdM1BcSvAN5zPJkbnn0ML0csVi_OHTWlNxHzLKTOiHmjz50apSkM6ME080BztEha3D1DqTgBgpvR0x8Ax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8200" y="2348706"/>
            <a:ext cx="4038600" cy="3028950"/>
          </a:xfr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dirty="0" smtClean="0">
                <a:solidFill>
                  <a:srgbClr val="FF0000"/>
                </a:solidFill>
              </a:rPr>
              <a:t>25 октября- </a:t>
            </a:r>
            <a:r>
              <a:rPr lang="ru-RU" sz="2000" dirty="0" smtClean="0"/>
              <a:t>Международный день школьных библиотек  Ребята подготовили </a:t>
            </a:r>
            <a:r>
              <a:rPr lang="ru-RU" sz="2000" dirty="0" err="1" smtClean="0"/>
              <a:t>фотозону</a:t>
            </a:r>
            <a:r>
              <a:rPr lang="ru-RU" sz="2000" dirty="0" smtClean="0"/>
              <a:t> в холле с использованием книг, где прошла веселая </a:t>
            </a:r>
            <a:r>
              <a:rPr lang="ru-RU" sz="2000" dirty="0" err="1" smtClean="0"/>
              <a:t>фотосессия</a:t>
            </a:r>
            <a:endParaRPr lang="ru-RU" sz="2000" dirty="0"/>
          </a:p>
        </p:txBody>
      </p:sp>
      <p:pic>
        <p:nvPicPr>
          <p:cNvPr id="5" name="Содержимое 4" descr="kAUXFf7g72YHZPwwkliwGUc0eoMOA2jeS3Tbw5D1gt_4P2_kqMxzMPA5xz2linIXvgCoTfXd5B-28EJyrhMMXXtv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2350284"/>
            <a:ext cx="4038600" cy="3025795"/>
          </a:xfrm>
        </p:spPr>
      </p:pic>
      <p:pic>
        <p:nvPicPr>
          <p:cNvPr id="6" name="Содержимое 5" descr="2p4IH2JbiBtsjs3S9zWuddpysaLxcqMCV6w5Dt9ZMu8yicfFi86BeQqB8IzTWQY9SgM-9Y-jpbsfUL6i3ghPy0wR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8200" y="2350284"/>
            <a:ext cx="4038600" cy="3025795"/>
          </a:xfr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dirty="0" smtClean="0">
                <a:solidFill>
                  <a:srgbClr val="FF0000"/>
                </a:solidFill>
              </a:rPr>
              <a:t>3 ноября </a:t>
            </a:r>
            <a:r>
              <a:rPr lang="ru-RU" sz="2000" dirty="0" smtClean="0"/>
              <a:t>к Дню народного </a:t>
            </a:r>
            <a:r>
              <a:rPr lang="ru-RU" sz="2000" dirty="0" smtClean="0"/>
              <a:t>единства ( </a:t>
            </a:r>
            <a:r>
              <a:rPr lang="ru-RU" sz="2000" dirty="0" smtClean="0">
                <a:solidFill>
                  <a:srgbClr val="FF0000"/>
                </a:solidFill>
              </a:rPr>
              <a:t>4 ноября</a:t>
            </a:r>
            <a:r>
              <a:rPr lang="ru-RU" sz="2000" dirty="0" smtClean="0"/>
              <a:t>) </a:t>
            </a:r>
            <a:r>
              <a:rPr lang="ru-RU" sz="2000" dirty="0" smtClean="0"/>
              <a:t>учащиеся МОУ </a:t>
            </a:r>
            <a:r>
              <a:rPr lang="ru-RU" sz="2000" dirty="0" err="1" smtClean="0"/>
              <a:t>Тетеринская</a:t>
            </a:r>
            <a:r>
              <a:rPr lang="ru-RU" sz="2000" dirty="0" smtClean="0"/>
              <a:t> ООШ приняли участие в игре « Что я знаю о России»  Дети весело и с пользой провели время</a:t>
            </a:r>
            <a:endParaRPr lang="ru-RU" sz="2000" dirty="0"/>
          </a:p>
        </p:txBody>
      </p:sp>
      <p:pic>
        <p:nvPicPr>
          <p:cNvPr id="5" name="Содержимое 4" descr="m6OYGz8tMTFTo21GRyrO2jneuycJeNZehKFDRxoV4xAk1VU7mBCH9xKLMugK8DvLOcC_Ho4lt5peZB_GCplpTYxc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778379" y="1600200"/>
            <a:ext cx="3396241" cy="4525963"/>
          </a:xfrm>
        </p:spPr>
      </p:pic>
      <p:pic>
        <p:nvPicPr>
          <p:cNvPr id="6" name="Содержимое 5" descr="zd8I_xKc2bIVl2m-E9kR2pep272TzjRjPbk-c64Jir5sD8RY4KEuRfUYFOkkIQwqkHZ6uC6bhcZQxEZAAk_1V32T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8200" y="2350810"/>
            <a:ext cx="4038600" cy="3024743"/>
          </a:xfr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296974"/>
          </a:xfrm>
        </p:spPr>
        <p:txBody>
          <a:bodyPr>
            <a:noAutofit/>
          </a:bodyPr>
          <a:lstStyle/>
          <a:p>
            <a:r>
              <a:rPr lang="ru-RU" sz="1800" dirty="0" smtClean="0">
                <a:solidFill>
                  <a:srgbClr val="FF0000"/>
                </a:solidFill>
              </a:rPr>
              <a:t>18 ноября </a:t>
            </a:r>
            <a:r>
              <a:rPr lang="ru-RU" sz="1800" dirty="0" smtClean="0"/>
              <a:t>в МОУ </a:t>
            </a:r>
            <a:r>
              <a:rPr lang="ru-RU" sz="1800" dirty="0" err="1" smtClean="0"/>
              <a:t>Тетеринская</a:t>
            </a:r>
            <a:r>
              <a:rPr lang="ru-RU" sz="1800" dirty="0" smtClean="0"/>
              <a:t> ООШ прошёл </a:t>
            </a:r>
            <a:r>
              <a:rPr lang="ru-RU" sz="1800" dirty="0" err="1" smtClean="0"/>
              <a:t>видеоурок</a:t>
            </a:r>
            <a:r>
              <a:rPr lang="ru-RU" sz="1800" dirty="0" smtClean="0"/>
              <a:t> «День начала Нюрнбергского процесса», а также исторический </a:t>
            </a:r>
            <a:r>
              <a:rPr lang="ru-RU" sz="1800" dirty="0" err="1" smtClean="0"/>
              <a:t>квест</a:t>
            </a:r>
            <a:r>
              <a:rPr lang="ru-RU" sz="1800" dirty="0" smtClean="0"/>
              <a:t>.</a:t>
            </a:r>
            <a:br>
              <a:rPr lang="ru-RU" sz="1800" dirty="0" smtClean="0"/>
            </a:br>
            <a:r>
              <a:rPr lang="ru-RU" sz="1800" dirty="0" smtClean="0"/>
              <a:t>Этот величайший и страшный судебный процесс длился с 20 ноября 1945 по 29 октября 1946 года. Местом проведения военного суда стал Дворец правосудия, находящийся в г. Нюрнберг. </a:t>
            </a:r>
            <a:endParaRPr lang="ru-RU" sz="1800" dirty="0"/>
          </a:p>
        </p:txBody>
      </p:sp>
      <p:pic>
        <p:nvPicPr>
          <p:cNvPr id="5" name="Содержимое 4" descr="EovPtASWEn6hj-2N21E_bN7b_0elXc6FT0WQKai51lfKMX2HoTFv6EQocY_k7TtHYEBJQinzmc4LyMfO8D7dDxxz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2350810"/>
            <a:ext cx="4038600" cy="3024743"/>
          </a:xfrm>
        </p:spPr>
      </p:pic>
      <p:pic>
        <p:nvPicPr>
          <p:cNvPr id="6" name="Содержимое 5" descr="8wzEA13e2u3Wl77Xo6--bvNaJ8wPkQmgfFLgP3XBtmvX27aaO207BvisbSzgrHxHmHRrnHH35LTtqumSNVNkCYfn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8200" y="2350810"/>
            <a:ext cx="4038600" cy="3024743"/>
          </a:xfr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285728"/>
            <a:ext cx="8229600" cy="1571636"/>
          </a:xfrm>
        </p:spPr>
        <p:txBody>
          <a:bodyPr>
            <a:normAutofit fontScale="90000"/>
          </a:bodyPr>
          <a:lstStyle/>
          <a:p>
            <a:r>
              <a:rPr lang="ru-RU" sz="2000" dirty="0" smtClean="0">
                <a:solidFill>
                  <a:srgbClr val="FF0000"/>
                </a:solidFill>
              </a:rPr>
              <a:t>25 ноября </a:t>
            </a:r>
            <a:r>
              <a:rPr lang="ru-RU" sz="2000" dirty="0" smtClean="0"/>
              <a:t>в школе прошёл концерт, посвящённый Дню матери. Ребята поздравили своих любимых мам песнями, стихами. Мамы поучаствовали в веселых конкурсах. В конце программы все посмотрели видео к празднику, а также учащиеся младших классов подарили открытки, сделанные в творческой мастерской. Все получили заряд бодрости и хорошего настроения</a:t>
            </a:r>
            <a:endParaRPr lang="ru-RU" sz="2000" dirty="0"/>
          </a:p>
        </p:txBody>
      </p:sp>
      <p:pic>
        <p:nvPicPr>
          <p:cNvPr id="5" name="Содержимое 4" descr="VEiGDNGl8Ttysb-xQB-NrruwEsGOTUn7Lv76rMCmIKMji0kgb89elBwIeVBeb-sRhH3MA9-GcccTaHNswxB-AgY-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214282" y="2357430"/>
            <a:ext cx="4038600" cy="3025795"/>
          </a:xfrm>
        </p:spPr>
      </p:pic>
      <p:pic>
        <p:nvPicPr>
          <p:cNvPr id="6" name="Содержимое 5" descr="Hf5Q-M42_QNZlz05PYwMqEsUMc3vRNnrAIlpK3phC430qiMT7XQIFa2ZwK_zTSPqqjTr-n_1Uwo4Qgwsr3xE9hew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572000" y="2500307"/>
            <a:ext cx="4357718" cy="2857520"/>
          </a:xfr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4290"/>
            <a:ext cx="8229600" cy="1571636"/>
          </a:xfrm>
        </p:spPr>
        <p:txBody>
          <a:bodyPr>
            <a:normAutofit fontScale="90000"/>
          </a:bodyPr>
          <a:lstStyle/>
          <a:p>
            <a:r>
              <a:rPr lang="ru-RU" sz="2000" dirty="0" smtClean="0">
                <a:solidFill>
                  <a:srgbClr val="FF0000"/>
                </a:solidFill>
              </a:rPr>
              <a:t>30 </a:t>
            </a:r>
            <a:r>
              <a:rPr lang="ru-RU" sz="2000" dirty="0" smtClean="0">
                <a:solidFill>
                  <a:srgbClr val="FF0000"/>
                </a:solidFill>
              </a:rPr>
              <a:t>ноября </a:t>
            </a:r>
            <a:r>
              <a:rPr lang="ru-RU" sz="2000" dirty="0" smtClean="0"/>
              <a:t>День </a:t>
            </a:r>
            <a:r>
              <a:rPr lang="ru-RU" sz="2000" dirty="0" smtClean="0"/>
              <a:t>Государственного герба Российской </a:t>
            </a:r>
            <a:r>
              <a:rPr lang="ru-RU" sz="2000" dirty="0" smtClean="0"/>
              <a:t>Федерации</a:t>
            </a:r>
            <a:br>
              <a:rPr lang="ru-RU" sz="2000" dirty="0" smtClean="0"/>
            </a:br>
            <a:r>
              <a:rPr lang="ru-RU" sz="2000" dirty="0" smtClean="0"/>
              <a:t>В связи с этим событием в школе прошел исторический урок " Из истории Государственного герба". Благодаря этому уроку, дети узнали о становлении российской государственности со времен правления Ивана III, почему именно двуглавый орел изображен на гербе, а также роль герба в государственной символике.</a:t>
            </a:r>
            <a:endParaRPr lang="ru-RU" sz="2000" dirty="0"/>
          </a:p>
        </p:txBody>
      </p:sp>
      <p:pic>
        <p:nvPicPr>
          <p:cNvPr id="5" name="Содержимое 4" descr="idlKVuni83xoDziXq3sHmo7VlBPMAWxeBTWwKI6YC9XNqO6LOPNUVvz6EAmDlHFfQ6gNss3q1YGLAq8O3JnOz8YO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785786" y="2000240"/>
            <a:ext cx="3245074" cy="4483113"/>
          </a:xfrm>
        </p:spPr>
      </p:pic>
      <p:pic>
        <p:nvPicPr>
          <p:cNvPr id="6" name="Содержимое 5" descr="EjWkJ3TuzFyWF_nolxJxgFmQGodhkM9uHfTXxnk7zPRci5ZITVZ06xVg2urDD6hsm5TVIZ4BZBwJg4zidO3Oei-B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572000" y="2643182"/>
            <a:ext cx="4038600" cy="3025795"/>
          </a:xfr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42852"/>
            <a:ext cx="8229600" cy="1857388"/>
          </a:xfrm>
        </p:spPr>
        <p:txBody>
          <a:bodyPr>
            <a:normAutofit/>
          </a:bodyPr>
          <a:lstStyle/>
          <a:p>
            <a:r>
              <a:rPr lang="ru-RU" sz="2000" dirty="0" smtClean="0">
                <a:solidFill>
                  <a:srgbClr val="FF0000"/>
                </a:solidFill>
              </a:rPr>
              <a:t>3 </a:t>
            </a:r>
            <a:r>
              <a:rPr lang="ru-RU" sz="2000" dirty="0" smtClean="0">
                <a:solidFill>
                  <a:srgbClr val="FF0000"/>
                </a:solidFill>
              </a:rPr>
              <a:t>декабря</a:t>
            </a:r>
            <a:br>
              <a:rPr lang="ru-RU" sz="2000" dirty="0" smtClean="0">
                <a:solidFill>
                  <a:srgbClr val="FF0000"/>
                </a:solidFill>
              </a:rPr>
            </a:br>
            <a:r>
              <a:rPr lang="ru-RU" sz="2000" dirty="0" smtClean="0"/>
              <a:t>День </a:t>
            </a:r>
            <a:r>
              <a:rPr lang="ru-RU" sz="2000" dirty="0" smtClean="0"/>
              <a:t>Неизвестного </a:t>
            </a:r>
            <a:r>
              <a:rPr lang="ru-RU" sz="2000" dirty="0" smtClean="0"/>
              <a:t>солдата</a:t>
            </a:r>
            <a:br>
              <a:rPr lang="ru-RU" sz="2000" dirty="0" smtClean="0"/>
            </a:br>
            <a:r>
              <a:rPr lang="ru-RU" sz="1800" dirty="0" smtClean="0"/>
              <a:t>Для обучающихся была подготовлена интерактивная игра " День неизвестного солдата". Ребята делились на две команды и отвечали на вопросы, зарабатывая баллы. После игры посмотрели </a:t>
            </a:r>
            <a:r>
              <a:rPr lang="ru-RU" sz="1800" dirty="0" smtClean="0"/>
              <a:t>видеоролик " </a:t>
            </a:r>
            <a:r>
              <a:rPr lang="ru-RU" sz="1800" dirty="0" smtClean="0"/>
              <a:t>Неизвестный солдат".</a:t>
            </a:r>
            <a:r>
              <a:rPr lang="ru-RU" sz="2000" dirty="0" smtClean="0"/>
              <a:t/>
            </a:r>
            <a:br>
              <a:rPr lang="ru-RU" sz="2000" dirty="0" smtClean="0"/>
            </a:br>
            <a:endParaRPr lang="ru-RU" sz="2000" dirty="0"/>
          </a:p>
        </p:txBody>
      </p:sp>
      <p:pic>
        <p:nvPicPr>
          <p:cNvPr id="5" name="Содержимое 4" descr="kD_MtYcg4eDFhC6zXlb3C5AlsKDJ6gaaGAvTsTDBPn1hozB7m-DptuQqhzlplW4xLIaLTJe55jI3O3gAwz6iqwFM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2350284"/>
            <a:ext cx="4038600" cy="3025795"/>
          </a:xfrm>
        </p:spPr>
      </p:pic>
      <p:pic>
        <p:nvPicPr>
          <p:cNvPr id="6" name="Содержимое 5" descr="ZRBAigoa4nsUPe_olFQdVlH-qAGZNCOeB3czCgjmshyZUMJx6oOCbZ5krHyItQxdzOApDYvekoOx84mM8rUZ7gO9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8200" y="2350284"/>
            <a:ext cx="4038600" cy="3025795"/>
          </a:xfr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725602"/>
          </a:xfrm>
        </p:spPr>
        <p:txBody>
          <a:bodyPr>
            <a:noAutofit/>
          </a:bodyPr>
          <a:lstStyle/>
          <a:p>
            <a:r>
              <a:rPr lang="ru-RU" sz="1800" dirty="0" smtClean="0">
                <a:solidFill>
                  <a:srgbClr val="FF0000"/>
                </a:solidFill>
              </a:rPr>
              <a:t>8 декабря </a:t>
            </a:r>
            <a:r>
              <a:rPr lang="ru-RU" sz="1800" dirty="0" smtClean="0"/>
              <a:t>- Международный день художника</a:t>
            </a:r>
            <a:r>
              <a:rPr lang="ru-RU" sz="1800" dirty="0" smtClean="0"/>
              <a:t>.</a:t>
            </a: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 smtClean="0"/>
              <a:t>Учащиеся поучаствовали в </a:t>
            </a:r>
            <a:r>
              <a:rPr lang="ru-RU" sz="1800" dirty="0" err="1" smtClean="0"/>
              <a:t>акции-мастерилке</a:t>
            </a:r>
            <a:r>
              <a:rPr lang="ru-RU" sz="1800" dirty="0" smtClean="0"/>
              <a:t> "Путешествие навигатора по России". Ребята нарисовали рисунки на тему " Куда летит самолётик советника", отразив достопримечательности родного края, а также на рисунке обязательно должен быть самолётик. Есть очень много техник живописи, ребята выбрали рисовать ватными палочками.</a:t>
            </a:r>
            <a:endParaRPr lang="ru-RU" sz="1800" dirty="0"/>
          </a:p>
        </p:txBody>
      </p:sp>
      <p:pic>
        <p:nvPicPr>
          <p:cNvPr id="5" name="Содержимое 4" descr="tksxIIxEFyamC7UDSYCSO7yj8gPLEuS75QaaZNad1M6i-J9zmXMQ5EYc0tXzxrT-b78wX55OWsAE9EVvcijM1ZTk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2350284"/>
            <a:ext cx="4038600" cy="3025795"/>
          </a:xfrm>
        </p:spPr>
      </p:pic>
      <p:pic>
        <p:nvPicPr>
          <p:cNvPr id="6" name="Содержимое 5" descr="a7TLrrUAIECxkgB6RBOv27w56GX5-RBXLmRr-IPQJr9-bddP5VfGsNcJ0sjJ8je-ptwr9fznjYnIaagvR8WAEBFy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8200" y="2350284"/>
            <a:ext cx="4038600" cy="3025795"/>
          </a:xfr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797040"/>
          </a:xfrm>
        </p:spPr>
        <p:txBody>
          <a:bodyPr>
            <a:normAutofit fontScale="90000"/>
          </a:bodyPr>
          <a:lstStyle/>
          <a:p>
            <a:r>
              <a:rPr lang="ru-RU" sz="2000" dirty="0" smtClean="0">
                <a:solidFill>
                  <a:srgbClr val="FF0000"/>
                </a:solidFill>
              </a:rPr>
              <a:t>5 декабря </a:t>
            </a:r>
            <a:r>
              <a:rPr lang="ru-RU" sz="2000" dirty="0" smtClean="0"/>
              <a:t>- День добровольца (волонтёра) в </a:t>
            </a:r>
            <a:r>
              <a:rPr lang="ru-RU" sz="2000" dirty="0" smtClean="0"/>
              <a:t>России</a:t>
            </a:r>
            <a:br>
              <a:rPr lang="ru-RU" sz="2000" dirty="0" smtClean="0"/>
            </a:br>
            <a:r>
              <a:rPr lang="ru-RU" sz="2000" dirty="0" smtClean="0"/>
              <a:t>Этот день у учащихся начался со встречи с Мариной Александровной </a:t>
            </a:r>
            <a:r>
              <a:rPr lang="ru-RU" sz="2000" dirty="0" err="1" smtClean="0"/>
              <a:t>Каштыловой</a:t>
            </a:r>
            <a:r>
              <a:rPr lang="ru-RU" sz="2000" dirty="0" smtClean="0"/>
              <a:t>, руководителем волонтёрского отряда "Технология добра". Марина Александровна рассказала про деятельность волонтёров, про акции, в которых они участвуют, показала видео про поиски пропавших людей. Некоторые ребята прониклись волонтёрской деятельностью и решили вступить в ряды волонтёров.</a:t>
            </a:r>
            <a:r>
              <a:rPr lang="ru-RU" sz="2000" dirty="0" smtClean="0"/>
              <a:t/>
            </a:r>
            <a:br>
              <a:rPr lang="ru-RU" sz="2000" dirty="0" smtClean="0"/>
            </a:br>
            <a:endParaRPr lang="ru-RU" sz="2000" dirty="0"/>
          </a:p>
        </p:txBody>
      </p:sp>
      <p:pic>
        <p:nvPicPr>
          <p:cNvPr id="5" name="Содержимое 4" descr="KT4apJTXmkhKZrQv8XKchYRkdltfJz47cQ_FrKgDRhVYsdLsSW8-GX4L75Vj8PAOgBJlDSuC8eqPdliWwi3HHrdB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2350810"/>
            <a:ext cx="4038600" cy="3024743"/>
          </a:xfrm>
        </p:spPr>
      </p:pic>
      <p:pic>
        <p:nvPicPr>
          <p:cNvPr id="6" name="Содержимое 5" descr="8Kv4Sp1Qk8C4QQGBPcSiExH_nkMfMeGz2b-uJjN3FqF5INEm_TjvNgOsVHF27FaUNGHZExMzgF2_yjOhB7krM9da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8200" y="2348706"/>
            <a:ext cx="4038600" cy="3028950"/>
          </a:xfr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39850"/>
          </a:xfrm>
        </p:spPr>
        <p:txBody>
          <a:bodyPr>
            <a:noAutofit/>
          </a:bodyPr>
          <a:lstStyle/>
          <a:p>
            <a:r>
              <a:rPr lang="ru-RU" sz="2000" dirty="0" smtClean="0">
                <a:solidFill>
                  <a:srgbClr val="FF0000"/>
                </a:solidFill>
              </a:rPr>
              <a:t>3 сентября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>День солидарности в борьбе с терроризмом</a:t>
            </a:r>
            <a:br>
              <a:rPr lang="ru-RU" sz="2000" dirty="0" smtClean="0"/>
            </a:br>
            <a:r>
              <a:rPr lang="ru-RU" sz="2000" dirty="0" smtClean="0"/>
              <a:t>Учащиеся школы просмотрели презентацию о трагедии в Беслане, а также почили память погибших минутой молчания.</a:t>
            </a:r>
            <a:endParaRPr lang="ru-RU" sz="2000" dirty="0"/>
          </a:p>
        </p:txBody>
      </p:sp>
      <p:pic>
        <p:nvPicPr>
          <p:cNvPr id="5" name="Содержимое 4" descr="bZt1-IHkB4k0YrWNvPc5Ptd1sMThNLYcTIfo0UE-FodJJHBrH_HSvju7OH8L2AC80wwFoSmwrOZA5-jFatER_Q6j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2348706"/>
            <a:ext cx="4038600" cy="3028950"/>
          </a:xfrm>
        </p:spPr>
      </p:pic>
      <p:pic>
        <p:nvPicPr>
          <p:cNvPr id="6" name="Содержимое 5" descr="rqGyG22EWkfdo6W8ksFRDN6B6Jfjj5x1nqUc94hBEayq1ruw7GAXbLbaf6A9G03WxqFb0DsDM7wZUArd40q2OD0L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8200" y="2348706"/>
            <a:ext cx="4038600" cy="3028950"/>
          </a:xfr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511288"/>
          </a:xfrm>
        </p:spPr>
        <p:txBody>
          <a:bodyPr>
            <a:noAutofit/>
          </a:bodyPr>
          <a:lstStyle/>
          <a:p>
            <a:r>
              <a:rPr lang="ru-RU" sz="1800" dirty="0" smtClean="0">
                <a:solidFill>
                  <a:srgbClr val="FF0000"/>
                </a:solidFill>
              </a:rPr>
              <a:t>9 декабря </a:t>
            </a:r>
            <a:r>
              <a:rPr lang="ru-RU" sz="1800" dirty="0" smtClean="0"/>
              <a:t>- День Героев Отечества в </a:t>
            </a:r>
            <a:r>
              <a:rPr lang="ru-RU" sz="1800" dirty="0" smtClean="0"/>
              <a:t>России</a:t>
            </a:r>
            <a:br>
              <a:rPr lang="ru-RU" sz="1800" dirty="0" smtClean="0"/>
            </a:br>
            <a:r>
              <a:rPr lang="ru-RU" sz="1800" dirty="0" smtClean="0"/>
              <a:t>Учащиеся МОУ </a:t>
            </a:r>
            <a:r>
              <a:rPr lang="ru-RU" sz="1800" dirty="0" err="1" smtClean="0"/>
              <a:t>Тетеринская</a:t>
            </a:r>
            <a:r>
              <a:rPr lang="ru-RU" sz="1800" dirty="0" smtClean="0"/>
              <a:t> ООШ поучаствовали в кинолектории "Киногерой", посмотрев цикл мультфильмов о подвигах детей во время Великой Отечественной войны «Высшая степень отличия. Дети-герои». Мультфильм всем очень понравился, даже взрослые смотрели </a:t>
            </a:r>
            <a:r>
              <a:rPr lang="ru-RU" sz="1800" dirty="0" err="1" smtClean="0"/>
              <a:t>завороженно</a:t>
            </a:r>
            <a:r>
              <a:rPr lang="ru-RU" sz="1800" dirty="0" smtClean="0"/>
              <a:t>.</a:t>
            </a:r>
            <a:endParaRPr lang="ru-RU" sz="1800" dirty="0"/>
          </a:p>
        </p:txBody>
      </p:sp>
      <p:pic>
        <p:nvPicPr>
          <p:cNvPr id="5" name="Содержимое 4" descr="8gkEOBxkM0O3hBcTV6jn4idCEF27bOrGJ0MQ1xAQg4IgjMIQjQF_uk8iw-UDq2oyBBV24C6WdTIIajnt84SEFTZp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2348706"/>
            <a:ext cx="4038600" cy="3028950"/>
          </a:xfrm>
        </p:spPr>
      </p:pic>
      <p:pic>
        <p:nvPicPr>
          <p:cNvPr id="6" name="Содержимое 5" descr="gW1Qr5MU97dgEkDpwer4nJgRuUSQb85etamSMaGLPSBgE31berTPC-Yg3mZVbHTC8uOSR3P_lB2JscWb_ZQ4rVRS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8200" y="2348706"/>
            <a:ext cx="4038600" cy="3028950"/>
          </a:xfr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725602"/>
          </a:xfrm>
        </p:spPr>
        <p:txBody>
          <a:bodyPr>
            <a:normAutofit fontScale="90000"/>
          </a:bodyPr>
          <a:lstStyle/>
          <a:p>
            <a:r>
              <a:rPr lang="ru-RU" sz="2000" dirty="0" smtClean="0">
                <a:solidFill>
                  <a:srgbClr val="FF0000"/>
                </a:solidFill>
              </a:rPr>
              <a:t>12 декабря </a:t>
            </a:r>
            <a:r>
              <a:rPr lang="ru-RU" sz="2000" dirty="0" smtClean="0"/>
              <a:t>- День Конституции Российской Федерации</a:t>
            </a:r>
            <a:br>
              <a:rPr lang="ru-RU" sz="2000" dirty="0" smtClean="0"/>
            </a:br>
            <a:r>
              <a:rPr lang="ru-RU" sz="2000" dirty="0" smtClean="0"/>
              <a:t>Сегодня неделя традиционно началась с поднятия флага и « Разговоров о важном». Тема данного урока День Конституции. Обучающиеся просмотрели и прослушали предложенный материал. Затем, была проведена интеллектуальная игра « Что мы знаем о конституции ?». Игра сделана на примере телевизионной игры-викторины « Своя игра».</a:t>
            </a:r>
            <a:endParaRPr lang="ru-RU" sz="2000" dirty="0"/>
          </a:p>
        </p:txBody>
      </p:sp>
      <p:pic>
        <p:nvPicPr>
          <p:cNvPr id="5" name="Содержимое 4" descr="VNgD7KfzesGsUZQwlIw5_z69LF5eHEwLJfihfokpfsQ2UnZFAdoEoknGLzltyzPeSbHURFZz4pzfqHzNlXmXQHkc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2350810"/>
            <a:ext cx="4038600" cy="3024743"/>
          </a:xfrm>
        </p:spPr>
      </p:pic>
      <p:pic>
        <p:nvPicPr>
          <p:cNvPr id="6" name="Содержимое 5" descr="4btN3J8YA_tu6zP8jBgUhxlYGv8ePw5tDXPMrLR-caas4NG2SQDVth27PFCFIJmm-O2oNXE8x2GPJp2vn8FYYzQE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8200" y="2350810"/>
            <a:ext cx="4038600" cy="3024743"/>
          </a:xfr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4290"/>
            <a:ext cx="8229600" cy="1857388"/>
          </a:xfrm>
        </p:spPr>
        <p:txBody>
          <a:bodyPr>
            <a:normAutofit fontScale="90000"/>
          </a:bodyPr>
          <a:lstStyle/>
          <a:p>
            <a:r>
              <a:rPr lang="ru-RU" sz="2200" dirty="0" smtClean="0">
                <a:solidFill>
                  <a:srgbClr val="FF0000"/>
                </a:solidFill>
              </a:rPr>
              <a:t/>
            </a:r>
            <a:br>
              <a:rPr lang="ru-RU" sz="2200" dirty="0" smtClean="0">
                <a:solidFill>
                  <a:srgbClr val="FF0000"/>
                </a:solidFill>
              </a:rPr>
            </a:br>
            <a:r>
              <a:rPr lang="ru-RU" sz="2200" dirty="0" smtClean="0">
                <a:solidFill>
                  <a:srgbClr val="FF0000"/>
                </a:solidFill>
              </a:rPr>
              <a:t>25 декабря </a:t>
            </a:r>
            <a:r>
              <a:rPr lang="ru-RU" sz="2200" dirty="0" smtClean="0"/>
              <a:t>- День </a:t>
            </a:r>
            <a:r>
              <a:rPr lang="ru-RU" sz="2200" dirty="0" smtClean="0"/>
              <a:t>принятия Федеральных конституционных законов о Государственных символах Российской </a:t>
            </a:r>
            <a:r>
              <a:rPr lang="ru-RU" sz="2200" dirty="0" err="1" smtClean="0"/>
              <a:t>Федерации</a:t>
            </a:r>
            <a:r>
              <a:rPr lang="ru-RU" sz="2200" dirty="0" err="1" smtClean="0"/>
              <a:t>Среди</a:t>
            </a:r>
            <a:r>
              <a:rPr lang="ru-RU" sz="2200" dirty="0" smtClean="0"/>
              <a:t> учащихся школы прошёл интеллектуальный марафон « Государственные символы России», основанный на информации, заложенной в материалах внеурочных занятий «Разговоры о важном».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5" name="Содержимое 4" descr="IWAaMszrfAYUC33RSatGsE04H28a9mRGoDHE--bAIJbzx5D6Ca5GAFouROTuYXJCNDGATHlA2ozz01Xgq4Xw4CA1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85720" y="2285992"/>
            <a:ext cx="4210080" cy="3143272"/>
          </a:xfrm>
        </p:spPr>
      </p:pic>
      <p:pic>
        <p:nvPicPr>
          <p:cNvPr id="6" name="Содержимое 5" descr="3ZdOVAQo0O9-5pLNn_KTq-w1XY_nptJCroI6efzdbot7yU0Y1MwLckS-k-mMBa9c03ym9S2v4lY88U6XOiLsC2cT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8200" y="2267724"/>
            <a:ext cx="4038600" cy="3190915"/>
          </a:xfr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857256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rgbClr val="FF0000"/>
                </a:solidFill>
              </a:rPr>
              <a:t>27 декабря в школе прошел веселый и задорный праздник «Новый год». Ребята играли в сценке, пели песни и участвовали в конкурсах.</a:t>
            </a:r>
            <a:endParaRPr lang="ru-RU" sz="2000" b="1" dirty="0">
              <a:solidFill>
                <a:srgbClr val="FF0000"/>
              </a:solidFill>
            </a:endParaRPr>
          </a:p>
        </p:txBody>
      </p:sp>
      <p:pic>
        <p:nvPicPr>
          <p:cNvPr id="3" name="Рисунок 2" descr="7d4R9EwGbjXl1UgzpgiNJlDv8JjFktgL5teShRiyWaygJSalXA38OZ1QucgWCBWDs4pHtbNFPSpX_3F-jYPqN_-F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282" y="928670"/>
            <a:ext cx="4143404" cy="2852734"/>
          </a:xfrm>
          <a:prstGeom prst="rect">
            <a:avLst/>
          </a:prstGeom>
        </p:spPr>
      </p:pic>
      <p:pic>
        <p:nvPicPr>
          <p:cNvPr id="4" name="Рисунок 3" descr="J1UNyak51pRBc-dze4qFs6Bo8kzpzTSzf6Bamp4RoOeBmh8aGscgYnoUzYfsZ1lAoeDz5L84f2uFLhlNvWQKuWFv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0" y="857233"/>
            <a:ext cx="4357718" cy="2928958"/>
          </a:xfrm>
          <a:prstGeom prst="rect">
            <a:avLst/>
          </a:prstGeom>
        </p:spPr>
      </p:pic>
      <p:pic>
        <p:nvPicPr>
          <p:cNvPr id="5" name="Рисунок 4" descr="hQMbf_PEuYHLiPZIYnDlRn_73fb7UZ8ECoK-uDl4eybWF64zwGyDF2eWii3rOfEg9DKpk65VB1x21SBGkmkN3dIE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14282" y="3786190"/>
            <a:ext cx="4143404" cy="2889197"/>
          </a:xfrm>
          <a:prstGeom prst="rect">
            <a:avLst/>
          </a:prstGeom>
        </p:spPr>
      </p:pic>
      <p:pic>
        <p:nvPicPr>
          <p:cNvPr id="6" name="Рисунок 5" descr="lIBe5Cl8HibE48jO56Dol1CX61hBUQ4AWjriOvBB6nzc4r3mNg5xoLV23x5hAD5lXKAHa2NN3f9kqUDeWIi_wHM6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572000" y="3786190"/>
            <a:ext cx="4357718" cy="2890006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511288"/>
          </a:xfrm>
        </p:spPr>
        <p:txBody>
          <a:bodyPr>
            <a:normAutofit fontScale="90000"/>
          </a:bodyPr>
          <a:lstStyle/>
          <a:p>
            <a:r>
              <a:rPr lang="ru-RU" sz="1800" dirty="0" smtClean="0">
                <a:solidFill>
                  <a:srgbClr val="FF0000"/>
                </a:solidFill>
              </a:rPr>
              <a:t>3 сентября  </a:t>
            </a: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 smtClean="0"/>
              <a:t>День окончания Второй мировой войны. </a:t>
            </a:r>
            <a:br>
              <a:rPr lang="ru-RU" sz="1800" dirty="0" smtClean="0"/>
            </a:br>
            <a:r>
              <a:rPr lang="ru-RU" sz="2000" dirty="0" smtClean="0"/>
              <a:t>Это великое событие для всего мира. Именно в этот день был побежден нацизм и фашизм, прекращено преступление против всего человечества. В школе прошел тематический классный час, посвященный Героям Второй мировой войны с показом отрывков из фильмов о героях.</a:t>
            </a:r>
            <a:endParaRPr lang="ru-RU" sz="2000" dirty="0"/>
          </a:p>
        </p:txBody>
      </p:sp>
      <p:pic>
        <p:nvPicPr>
          <p:cNvPr id="5" name="Содержимое 4" descr="SPcsQabTeprFQmNXZI2LcE3iG8vszSPfj3ffpEhVWW_I2EgisKcPyjKfknW8rBQHtnUIIhedGO_cS3i6VVNY-wGF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928662" y="1928802"/>
            <a:ext cx="3147221" cy="4525963"/>
          </a:xfrm>
        </p:spPr>
      </p:pic>
      <p:pic>
        <p:nvPicPr>
          <p:cNvPr id="6" name="Содержимое 5" descr="heY5RTuuMuj2xTrKutjQ6Llu7tAQpDz65ZEnY-6D1oCWwcfYDZy8PjcWtbE6Ji2XkNZ68g9lr8CTeew6A8NOe2rd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8200" y="2348706"/>
            <a:ext cx="4038600" cy="3028950"/>
          </a:xfr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511288"/>
          </a:xfrm>
        </p:spPr>
        <p:txBody>
          <a:bodyPr>
            <a:normAutofit/>
          </a:bodyPr>
          <a:lstStyle/>
          <a:p>
            <a:r>
              <a:rPr lang="ru-RU" sz="1800" dirty="0" smtClean="0">
                <a:solidFill>
                  <a:srgbClr val="FF0000"/>
                </a:solidFill>
              </a:rPr>
              <a:t>7 сентября </a:t>
            </a:r>
            <a:r>
              <a:rPr lang="ru-RU" sz="1800" dirty="0" smtClean="0"/>
              <a:t>2022 года исполнилось 210 лет со дня Бородинского сражения- одного из великих сражений Отечественной войны 1812 года. Оно состоялось при с. Бородино, близ г. Можайска.</a:t>
            </a:r>
            <a:endParaRPr lang="ru-RU" sz="1800" dirty="0"/>
          </a:p>
        </p:txBody>
      </p:sp>
      <p:pic>
        <p:nvPicPr>
          <p:cNvPr id="5" name="Содержимое 4" descr="PKJllnU03a-oTR55RNAcxDW3PwAdCvxnm6xs4MgPhLvw2m0wN_mJqZI2f_mfYnkWYDYcGfIxMFpTQAbEwh9tV38J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2348706"/>
            <a:ext cx="4038600" cy="3028950"/>
          </a:xfrm>
        </p:spPr>
      </p:pic>
      <p:pic>
        <p:nvPicPr>
          <p:cNvPr id="6" name="Содержимое 5" descr="XNifP9APZJi4hFjGgGtuSJQfjoQPnT1tIV5I-EOlSAWHWl18LYyxqy_OqHOS4-mmh1B6LrWK2xFCFdVOBVhPVnyM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8200" y="2348706"/>
            <a:ext cx="4038600" cy="3028950"/>
          </a:xfr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000" dirty="0" smtClean="0">
                <a:solidFill>
                  <a:srgbClr val="FF0000"/>
                </a:solidFill>
              </a:rPr>
              <a:t>8 сентября </a:t>
            </a:r>
            <a:r>
              <a:rPr lang="ru-RU" sz="2000" dirty="0" smtClean="0"/>
              <a:t>в нашей школе прошёл Международный день грамотности. С учащимися 1-4 класс был проведёт кинолекторий «Какое это счастье - быть грамотным!». Ребята посмотрели и обсудили мультфильм « В стране невыученных уроков», а также немного поиграли.</a:t>
            </a:r>
            <a:endParaRPr lang="ru-RU" sz="2000" dirty="0"/>
          </a:p>
        </p:txBody>
      </p:sp>
      <p:pic>
        <p:nvPicPr>
          <p:cNvPr id="5" name="Содержимое 4" descr="lms9Vx3eyi6jaNopahtTznDCKZApTM4-I6GA1G1HvPzcoX86n-iWVBpyJjR9REGitx-XzBqNO_pb5sqH3t2xkdZ5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779264" y="1600200"/>
            <a:ext cx="3394472" cy="4525963"/>
          </a:xfrm>
        </p:spPr>
      </p:pic>
      <p:pic>
        <p:nvPicPr>
          <p:cNvPr id="6" name="Содержимое 5" descr="MHtc2MexAHsTlfmx8ADr4Lar5kbtnEEyWZMXGZTL2Z3aPqX8g5LHt3bM9luDWkmoVG87r2Q4FC9wfNv1IeIAk53W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8200" y="2348706"/>
            <a:ext cx="4038600" cy="3028950"/>
          </a:xfr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85728"/>
            <a:ext cx="8229600" cy="1214446"/>
          </a:xfrm>
        </p:spPr>
        <p:txBody>
          <a:bodyPr>
            <a:normAutofit/>
          </a:bodyPr>
          <a:lstStyle/>
          <a:p>
            <a:r>
              <a:rPr lang="ru-RU" sz="2000" dirty="0" smtClean="0">
                <a:solidFill>
                  <a:srgbClr val="FF0000"/>
                </a:solidFill>
              </a:rPr>
              <a:t>9 сентября </a:t>
            </a:r>
            <a:r>
              <a:rPr lang="ru-RU" sz="2000" dirty="0" smtClean="0"/>
              <a:t>прошла акция « Спасибо за заботу». Ученики порадовали сотрудников школы рисунками на асфальте в виде открыток</a:t>
            </a:r>
            <a:endParaRPr lang="ru-RU" sz="2000" dirty="0"/>
          </a:p>
        </p:txBody>
      </p:sp>
      <p:pic>
        <p:nvPicPr>
          <p:cNvPr id="5" name="Содержимое 4" descr="cCXse3sX6HsrhkFIP09v65f3pXz51WxbXWD4ZRawyvPOmFmBzmNANXMyK2ajgTdMO0ucnI2nXHn-EaVQZdIR_8x0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2348706"/>
            <a:ext cx="4038600" cy="3028950"/>
          </a:xfrm>
        </p:spPr>
      </p:pic>
      <p:pic>
        <p:nvPicPr>
          <p:cNvPr id="6" name="Содержимое 5" descr="TLjQx9dogy0Ek-cEamRrEi0nluvisUmT0YuIfRA-XYl2ripGLszc5DZm5qqaScxAOoLM_vsn-yXqborrEkxxYncO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8200" y="2348706"/>
            <a:ext cx="4038600" cy="3028950"/>
          </a:xfr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200" dirty="0" smtClean="0">
                <a:solidFill>
                  <a:srgbClr val="FF0000"/>
                </a:solidFill>
              </a:rPr>
              <a:t>17 сентября </a:t>
            </a:r>
            <a:r>
              <a:rPr lang="ru-RU" sz="2200" dirty="0" smtClean="0"/>
              <a:t>исполняется 165 лет со дня рождения ученого, писателя Константина Эдуардовичам Циолковского . Поэтому поводу в школе прошло мероприятие, посвященное этому великому человеку.</a:t>
            </a:r>
            <a:endParaRPr lang="ru-RU" dirty="0"/>
          </a:p>
        </p:txBody>
      </p:sp>
      <p:pic>
        <p:nvPicPr>
          <p:cNvPr id="5" name="Содержимое 4" descr="qqkTHmDkYoDZdSC7ugz11PfqncaSzXFji3fo5EGjcgt3suvaCTJ6eqBZVd6Ld3CogXTZWgklyS7czIGoeznSkfa6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2348706"/>
            <a:ext cx="4038600" cy="3028950"/>
          </a:xfrm>
        </p:spPr>
      </p:pic>
      <p:pic>
        <p:nvPicPr>
          <p:cNvPr id="6" name="Содержимое 5" descr="t8fJxXBEUA27o2MPk3XXlHrSKgntNNNEkxdr2M3zSoBoBt3BctCy04vCOqldfIK7EmfYLBVmD49bAFm7H1Yc5cSj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8200" y="2348706"/>
            <a:ext cx="4038600" cy="3028950"/>
          </a:xfr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296974"/>
          </a:xfrm>
        </p:spPr>
        <p:txBody>
          <a:bodyPr>
            <a:normAutofit fontScale="90000"/>
          </a:bodyPr>
          <a:lstStyle/>
          <a:p>
            <a:r>
              <a:rPr lang="ru-RU" sz="2000" dirty="0" smtClean="0">
                <a:solidFill>
                  <a:srgbClr val="FF0000"/>
                </a:solidFill>
              </a:rPr>
              <a:t>27 сентября </a:t>
            </a:r>
            <a:r>
              <a:rPr lang="ru-RU" sz="2000" dirty="0" smtClean="0"/>
              <a:t>в России отмечается общенациональный праздник «День работника дошкольного образования». Учащиеся 7 класса МОУ </a:t>
            </a:r>
            <a:r>
              <a:rPr lang="ru-RU" sz="2000" dirty="0" err="1" smtClean="0"/>
              <a:t>Тетеринская</a:t>
            </a:r>
            <a:r>
              <a:rPr lang="ru-RU" sz="2000" dirty="0" smtClean="0"/>
              <a:t> ООШ создали </a:t>
            </a:r>
            <a:r>
              <a:rPr lang="ru-RU" sz="2000" dirty="0" err="1" smtClean="0"/>
              <a:t>фотоколлажа</a:t>
            </a:r>
            <a:r>
              <a:rPr lang="ru-RU" sz="2000" dirty="0" smtClean="0"/>
              <a:t> "И снова в садик!", который подарили воспитателям. Также без внимания, воспитателей не оставили и наше младшее звено, нарисовали поздравительные открытки.</a:t>
            </a:r>
            <a:endParaRPr lang="ru-RU" sz="2000" dirty="0"/>
          </a:p>
        </p:txBody>
      </p:sp>
      <p:pic>
        <p:nvPicPr>
          <p:cNvPr id="5" name="Содержимое 4" descr="NhLwGmcFsW2Yyt-tDKYMje4Rzt_H4RX4XEA97ZDmQGdeO5hgaTpGwx8T0PsMdzx7vGnuqGWdRmviHxzbZ9cAqh4l.jpg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285852" y="1785926"/>
            <a:ext cx="6357982" cy="4714908"/>
          </a:xfr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000" dirty="0" smtClean="0">
                <a:solidFill>
                  <a:srgbClr val="FF0000"/>
                </a:solidFill>
              </a:rPr>
              <a:t>1 октября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>Международный день пожилых людей</a:t>
            </a:r>
            <a:br>
              <a:rPr lang="ru-RU" sz="2000" dirty="0" smtClean="0"/>
            </a:br>
            <a:r>
              <a:rPr lang="ru-RU" sz="2000" dirty="0" smtClean="0"/>
              <a:t>В преддверии Дня пожилого человека, учащиеся младших классов сделали открытки своим бабушкам и дедушкам!</a:t>
            </a:r>
            <a:endParaRPr lang="ru-RU" sz="2000" dirty="0"/>
          </a:p>
        </p:txBody>
      </p:sp>
      <p:pic>
        <p:nvPicPr>
          <p:cNvPr id="5" name="Содержимое 4" descr="DPTzEjSkO0QEJiN096Kyv4uxpOS00H5VHJIbjbbYZvc8989tlrF9uHeiz-iv3zOFPr_DI0Mz0tQdLAzAu70M6Iq-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500562" y="2285992"/>
            <a:ext cx="4038600" cy="3028950"/>
          </a:xfrm>
        </p:spPr>
      </p:pic>
      <p:pic>
        <p:nvPicPr>
          <p:cNvPr id="6" name="Содержимое 5" descr="T6BJMLEyoBiLBFI6WWSJvHf23v_3HkhkDvlSv2XvXJDJHEuCRxttjzMehCU-cCv_4QexHmDT7TKV6-ihxMyDpVCa.jpg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714348" y="1571612"/>
            <a:ext cx="3394472" cy="4525963"/>
          </a:xfr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2BCA105F6BC4F94C859052CCAD36059A" ma:contentTypeVersion="1" ma:contentTypeDescription="Создание документа." ma:contentTypeScope="" ma:versionID="d2848a11d811dd1f7610e31aae1f614c">
  <xsd:schema xmlns:xsd="http://www.w3.org/2001/XMLSchema" xmlns:xs="http://www.w3.org/2001/XMLSchema" xmlns:p="http://schemas.microsoft.com/office/2006/metadata/properties" xmlns:ns2="ee4a58e1-2f6d-43cb-900c-25332b815e2d" targetNamespace="http://schemas.microsoft.com/office/2006/metadata/properties" ma:root="true" ma:fieldsID="4a8970d4c399feb1bb26b8547a161d27" ns2:_="">
    <xsd:import namespace="ee4a58e1-2f6d-43cb-900c-25332b815e2d"/>
    <xsd:element name="properties">
      <xsd:complexType>
        <xsd:sequence>
          <xsd:element name="documentManagement">
            <xsd:complexType>
              <xsd:all>
                <xsd:element ref="ns2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e4a58e1-2f6d-43cb-900c-25332b815e2d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Общий доступ с использованием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2A10E17-AF46-439D-90D3-0C790A1BDB80}"/>
</file>

<file path=customXml/itemProps2.xml><?xml version="1.0" encoding="utf-8"?>
<ds:datastoreItem xmlns:ds="http://schemas.openxmlformats.org/officeDocument/2006/customXml" ds:itemID="{9EA43C93-7128-447D-BA6C-B913168FDD08}"/>
</file>

<file path=customXml/itemProps3.xml><?xml version="1.0" encoding="utf-8"?>
<ds:datastoreItem xmlns:ds="http://schemas.openxmlformats.org/officeDocument/2006/customXml" ds:itemID="{357C7B24-72A9-4225-8757-3F458DDE770B}"/>
</file>

<file path=docProps/app.xml><?xml version="1.0" encoding="utf-8"?>
<Properties xmlns="http://schemas.openxmlformats.org/officeDocument/2006/extended-properties" xmlns:vt="http://schemas.openxmlformats.org/officeDocument/2006/docPropsVTypes">
  <TotalTime>98</TotalTime>
  <Words>374</Words>
  <PresentationFormat>Экран (4:3)</PresentationFormat>
  <Paragraphs>23</Paragraphs>
  <Slides>23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Тема Office</vt:lpstr>
      <vt:lpstr>Воспитательная работа в школе</vt:lpstr>
      <vt:lpstr>3 сентября День солидарности в борьбе с терроризмом Учащиеся школы просмотрели презентацию о трагедии в Беслане, а также почили память погибших минутой молчания.</vt:lpstr>
      <vt:lpstr>3 сентября   День окончания Второй мировой войны.  Это великое событие для всего мира. Именно в этот день был побежден нацизм и фашизм, прекращено преступление против всего человечества. В школе прошел тематический классный час, посвященный Героям Второй мировой войны с показом отрывков из фильмов о героях.</vt:lpstr>
      <vt:lpstr>7 сентября 2022 года исполнилось 210 лет со дня Бородинского сражения- одного из великих сражений Отечественной войны 1812 года. Оно состоялось при с. Бородино, близ г. Можайска.</vt:lpstr>
      <vt:lpstr>8 сентября в нашей школе прошёл Международный день грамотности. С учащимися 1-4 класс был проведёт кинолекторий «Какое это счастье - быть грамотным!». Ребята посмотрели и обсудили мультфильм « В стране невыученных уроков», а также немного поиграли.</vt:lpstr>
      <vt:lpstr>9 сентября прошла акция « Спасибо за заботу». Ученики порадовали сотрудников школы рисунками на асфальте в виде открыток</vt:lpstr>
      <vt:lpstr>17 сентября исполняется 165 лет со дня рождения ученого, писателя Константина Эдуардовичам Циолковского . Поэтому поводу в школе прошло мероприятие, посвященное этому великому человеку.</vt:lpstr>
      <vt:lpstr>27 сентября в России отмечается общенациональный праздник «День работника дошкольного образования». Учащиеся 7 класса МОУ Тетеринская ООШ создали фотоколлажа "И снова в садик!", который подарили воспитателям. Также без внимания, воспитателей не оставили и наше младшее звено, нарисовали поздравительные открытки.</vt:lpstr>
      <vt:lpstr>1 октября Международный день пожилых людей В преддверии Дня пожилого человека, учащиеся младших классов сделали открытки своим бабушкам и дедушкам!</vt:lpstr>
      <vt:lpstr>   5 октября День самоуправления, праздничный концерт, поздравления учителей. Вот как прошел день учителя в нашей школе. Смотрите фотоотчет и видеопоздравление учащихся!  </vt:lpstr>
      <vt:lpstr>16 октября в нашей стране отмечается замечательный праздник "День Отца".Учащиеся нашей школы для своих любимых ПАП изготовили с трепетом и любовью поздравительные открытки.</vt:lpstr>
      <vt:lpstr>25 октября- Международный день школьных библиотек  Ребята подготовили фотозону в холле с использованием книг, где прошла веселая фотосессия</vt:lpstr>
      <vt:lpstr>3 ноября к Дню народного единства ( 4 ноября) учащиеся МОУ Тетеринская ООШ приняли участие в игре « Что я знаю о России»  Дети весело и с пользой провели время</vt:lpstr>
      <vt:lpstr>18 ноября в МОУ Тетеринская ООШ прошёл видеоурок «День начала Нюрнбергского процесса», а также исторический квест. Этот величайший и страшный судебный процесс длился с 20 ноября 1945 по 29 октября 1946 года. Местом проведения военного суда стал Дворец правосудия, находящийся в г. Нюрнберг. </vt:lpstr>
      <vt:lpstr>25 ноября в школе прошёл концерт, посвящённый Дню матери. Ребята поздравили своих любимых мам песнями, стихами. Мамы поучаствовали в веселых конкурсах. В конце программы все посмотрели видео к празднику, а также учащиеся младших классов подарили открытки, сделанные в творческой мастерской. Все получили заряд бодрости и хорошего настроения</vt:lpstr>
      <vt:lpstr>30 ноября День Государственного герба Российской Федерации В связи с этим событием в школе прошел исторический урок " Из истории Государственного герба". Благодаря этому уроку, дети узнали о становлении российской государственности со времен правления Ивана III, почему именно двуглавый орел изображен на гербе, а также роль герба в государственной символике.</vt:lpstr>
      <vt:lpstr>3 декабря День Неизвестного солдата Для обучающихся была подготовлена интерактивная игра " День неизвестного солдата". Ребята делились на две команды и отвечали на вопросы, зарабатывая баллы. После игры посмотрели видеоролик " Неизвестный солдат". </vt:lpstr>
      <vt:lpstr>8 декабря - Международный день художника. Учащиеся поучаствовали в акции-мастерилке "Путешествие навигатора по России". Ребята нарисовали рисунки на тему " Куда летит самолётик советника", отразив достопримечательности родного края, а также на рисунке обязательно должен быть самолётик. Есть очень много техник живописи, ребята выбрали рисовать ватными палочками.</vt:lpstr>
      <vt:lpstr>5 декабря - День добровольца (волонтёра) в России Этот день у учащихся начался со встречи с Мариной Александровной Каштыловой, руководителем волонтёрского отряда "Технология добра". Марина Александровна рассказала про деятельность волонтёров, про акции, в которых они участвуют, показала видео про поиски пропавших людей. Некоторые ребята прониклись волонтёрской деятельностью и решили вступить в ряды волонтёров. </vt:lpstr>
      <vt:lpstr>9 декабря - День Героев Отечества в России Учащиеся МОУ Тетеринская ООШ поучаствовали в кинолектории "Киногерой", посмотрев цикл мультфильмов о подвигах детей во время Великой Отечественной войны «Высшая степень отличия. Дети-герои». Мультфильм всем очень понравился, даже взрослые смотрели завороженно.</vt:lpstr>
      <vt:lpstr>12 декабря - День Конституции Российской Федерации Сегодня неделя традиционно началась с поднятия флага и « Разговоров о важном». Тема данного урока День Конституции. Обучающиеся просмотрели и прослушали предложенный материал. Затем, была проведена интеллектуальная игра « Что мы знаем о конституции ?». Игра сделана на примере телевизионной игры-викторины « Своя игра».</vt:lpstr>
      <vt:lpstr> 25 декабря - День принятия Федеральных конституционных законов о Государственных символах Российской ФедерацииСреди учащихся школы прошёл интеллектуальный марафон « Государственные символы России», основанный на информации, заложенной в материалах внеурочных занятий «Разговоры о важном». </vt:lpstr>
      <vt:lpstr>27 декабря в школе прошел веселый и задорный праздник «Новый год». Ребята играли в сценке, пели песни и участвовали в конкурсах.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user</cp:lastModifiedBy>
  <cp:revision>12</cp:revision>
  <dcterms:created xsi:type="dcterms:W3CDTF">2022-12-28T15:57:39Z</dcterms:created>
  <dcterms:modified xsi:type="dcterms:W3CDTF">2022-12-28T18:01:09Z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0x0101002BCA105F6BC4F94C859052CCAD36059A</vt:lpwstr>
  </property>
</Properties>
</file>