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>
  <p:sldMasterIdLst>
    <p:sldMasterId id="2147483648" r:id="rId2"/>
  </p:sldMasterIdLst>
  <p:sldIdLst>
    <p:sldId id="256" r:id="rId3"/>
  </p:sldIdLst>
  <p:sldSz cx="9144000" cy="6858000"/>
  <p:notesSz cx="6858000" cy="9144000"/>
</p:presentation>
</file>

<file path=ppt/tableStyles.xml><?xml version="1.0" encoding="utf-8"?>
<a:tblStyleLs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def="{5C22544A-7EE6-4342-B048-85BDC9FD1C3A}"/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customXml" Target="../customXml/item3.xml"/><Relationship Id="rId2" Type="http://schemas.openxmlformats.org/officeDocument/2006/relationships/slideMaster" Target="slideMasters/slideMaster1.xml"/><Relationship Id="rId1" Type="http://schemas.openxmlformats.org/officeDocument/2006/relationships/theme" Target="theme/theme1.xml"/><Relationship Id="rId6" Type="http://schemas.openxmlformats.org/officeDocument/2006/relationships/customXml" Target="../customXml/item2.xml"/><Relationship Id="rId5" Type="http://schemas.openxmlformats.org/officeDocument/2006/relationships/customXml" Target="../customXml/item1.xml"/><Relationship Id="rId4" Type="http://schemas.openxmlformats.org/officeDocument/2006/relationships/tableStyles" Target="tableStyles.xml"/></Relationships>
</file>

<file path=ppt/slideLayouts/_rels/slideLayout1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10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11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2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3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4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5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6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7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8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9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slideLayout1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itle">
  <p:cSld name="Title">
    <p:spTree>
      <p:nvGrpSpPr>
        <p:cNvPr hidden="false" id="39" name="GroupShape 39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40" name="Shape 40"/>
          <p:cNvSpPr txBox="true"/>
          <p:nvPr isPhoto="false">
            <p:ph idx="0" type="title"/>
          </p:nvPr>
        </p:nvSpPr>
        <p:spPr>
          <a:xfrm flipH="false" flipV="false" rot="0"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41" name="Shape 41"/>
          <p:cNvSpPr txBox="true"/>
          <p:nvPr isPhoto="false">
            <p:ph idx="1" type="subTitle"/>
          </p:nvPr>
        </p:nvSpPr>
        <p:spPr>
          <a:xfrm flipH="false" flipV="false" rot="0"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defPPr/>
            <a:lvl1pPr algn="ctr" indent="0" lvl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lvl="1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lvl="2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lvl="3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lvl="4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lvl="5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lvl="6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lvl="7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lvl="8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t>Образец подзаголовка</a:t>
            </a:r>
          </a:p>
        </p:txBody>
      </p:sp>
      <p:sp>
        <p:nvSpPr>
          <p:cNvPr hidden="false" id="42" name="Shape 42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02.05.2025</a:t>
            </a:r>
          </a:p>
        </p:txBody>
      </p:sp>
      <p:sp>
        <p:nvSpPr>
          <p:cNvPr hidden="false" id="43" name="Shape 43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44" name="Shape 44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vertTx">
  <p:cSld name="Title and Vertical Text">
    <p:spTree>
      <p:nvGrpSpPr>
        <p:cNvPr hidden="false" id="55" name="GroupShape 55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56" name="Shape 56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57" name="Shape 57"/>
          <p:cNvSpPr txBox="true"/>
          <p:nvPr isPhoto="false">
            <p:ph idx="1" type="body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58" name="Shape 58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02.05.2025</a:t>
            </a:r>
          </a:p>
        </p:txBody>
      </p:sp>
      <p:sp>
        <p:nvSpPr>
          <p:cNvPr hidden="false" id="59" name="Shape 59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60" name="Shape 60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vertTitleAndTx">
  <p:cSld name="Vertical Title and Text">
    <p:spTree>
      <p:nvGrpSpPr>
        <p:cNvPr hidden="false" id="61" name="GroupShape 6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62" name="Shape 62"/>
          <p:cNvSpPr txBox="true"/>
          <p:nvPr isPhoto="false">
            <p:ph idx="0" type="title"/>
          </p:nvPr>
        </p:nvSpPr>
        <p:spPr>
          <a:xfrm flipH="false" flipV="false" rot="0"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63" name="Shape 63"/>
          <p:cNvSpPr txBox="true"/>
          <p:nvPr isPhoto="false">
            <p:ph idx="1" type="body"/>
          </p:nvPr>
        </p:nvSpPr>
        <p:spPr>
          <a:xfrm flipH="false" flipV="false" rot="0"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64" name="Shape 64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02.05.2025</a:t>
            </a:r>
          </a:p>
        </p:txBody>
      </p:sp>
      <p:sp>
        <p:nvSpPr>
          <p:cNvPr hidden="false" id="65" name="Shape 65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66" name="Shape 66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obj">
  <p:cSld name="Title and Content">
    <p:spTree>
      <p:nvGrpSpPr>
        <p:cNvPr hidden="false" id="14" name="GroupShape 14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5" name="Shape 15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16" name="Shape 16"/>
          <p:cNvSpPr txBox="true"/>
          <p:nvPr isPhoto="false">
            <p:ph idx="1" type="body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17" name="Shape 17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02.05.2025</a:t>
            </a:r>
          </a:p>
        </p:txBody>
      </p:sp>
      <p:sp>
        <p:nvSpPr>
          <p:cNvPr hidden="false" id="18" name="Shape 18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19" name="Shape 19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secHead">
  <p:cSld name="Title and Subtitle">
    <p:spTree>
      <p:nvGrpSpPr>
        <p:cNvPr hidden="false" id="45" name="GroupShape 45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46" name="Shape 46"/>
          <p:cNvSpPr txBox="true"/>
          <p:nvPr isPhoto="false">
            <p:ph idx="0" type="title"/>
          </p:nvPr>
        </p:nvSpPr>
        <p:spPr>
          <a:xfrm flipH="false" flipV="false" rot="0"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algn="l" lvl="0">
              <a:defRPr b="true" cap="all" sz="4000"/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47" name="Shape 47"/>
          <p:cNvSpPr txBox="true"/>
          <p:nvPr isPhoto="false">
            <p:ph idx="1" type="body"/>
          </p:nvPr>
        </p:nvSpPr>
        <p:spPr>
          <a:xfrm flipH="false" flipV="false" rot="0"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indent="0" lvl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lvl="1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lvl="2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lvl="3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lvl="4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lvl="5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lvl="6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lvl="7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lvl="8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48" name="Shape 48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02.05.2025</a:t>
            </a:r>
          </a:p>
        </p:txBody>
      </p:sp>
      <p:sp>
        <p:nvSpPr>
          <p:cNvPr hidden="false" id="49" name="Shape 49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50" name="Shape 50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itleOnly">
  <p:cSld name="Slide Title">
    <p:spTree>
      <p:nvGrpSpPr>
        <p:cNvPr hidden="false" id="27" name="GroupShape 27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8" name="Shape 28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29" name="Shape 29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02.05.2025</a:t>
            </a:r>
          </a:p>
        </p:txBody>
      </p:sp>
      <p:sp>
        <p:nvSpPr>
          <p:cNvPr hidden="false" id="30" name="Shape 30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31" name="Shape 31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woObj">
  <p:cSld name="Title and Two Columns">
    <p:spTree>
      <p:nvGrpSpPr>
        <p:cNvPr hidden="false" id="7" name="GroupShape 7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8" name="Shape 8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9" name="Shape 9"/>
          <p:cNvSpPr txBox="true"/>
          <p:nvPr isPhoto="false">
            <p:ph idx="1" type="body"/>
          </p:nvPr>
        </p:nvSpPr>
        <p:spPr>
          <a:xfrm flipH="false" flipV="false" rot="0"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10" name="Shape 10"/>
          <p:cNvSpPr txBox="true"/>
          <p:nvPr isPhoto="false">
            <p:ph idx="2" type="body"/>
          </p:nvPr>
        </p:nvSpPr>
        <p:spPr>
          <a:xfrm flipH="false" flipV="false" rot="0"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11" name="Shape 11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02.05.2025</a:t>
            </a:r>
          </a:p>
        </p:txBody>
      </p:sp>
      <p:sp>
        <p:nvSpPr>
          <p:cNvPr hidden="false" id="12" name="Shape 12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13" name="Shape 13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blank">
  <p:cSld name="Blank">
    <p:spTree>
      <p:nvGrpSpPr>
        <p:cNvPr hidden="false" id="51" name="GroupShape 5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52" name="Shape 52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02.05.2025</a:t>
            </a:r>
          </a:p>
        </p:txBody>
      </p:sp>
      <p:sp>
        <p:nvSpPr>
          <p:cNvPr hidden="false" id="53" name="Shape 53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54" name="Shape 54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woTxTwoObj">
  <p:cSld name="Comparison">
    <p:spTree>
      <p:nvGrpSpPr>
        <p:cNvPr hidden="false" id="67" name="GroupShape 67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68" name="Shape 68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69" name="Shape 69"/>
          <p:cNvSpPr txBox="true"/>
          <p:nvPr isPhoto="false">
            <p:ph idx="1" type="body"/>
          </p:nvPr>
        </p:nvSpPr>
        <p:spPr>
          <a:xfrm flipH="false" flipV="false" rot="0"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indent="0" lvl="0" marL="0">
              <a:buNone/>
              <a:defRPr b="true" sz="2400"/>
            </a:lvl1pPr>
            <a:lvl2pPr indent="0" lvl="1" marL="457200">
              <a:buNone/>
              <a:defRPr b="true" sz="2000"/>
            </a:lvl2pPr>
            <a:lvl3pPr indent="0" lvl="2" marL="914400">
              <a:buNone/>
              <a:defRPr b="true" sz="1800"/>
            </a:lvl3pPr>
            <a:lvl4pPr indent="0" lvl="3" marL="1371600">
              <a:buNone/>
              <a:defRPr b="true" sz="1600"/>
            </a:lvl4pPr>
            <a:lvl5pPr indent="0" lvl="4" marL="1828800">
              <a:buNone/>
              <a:defRPr b="true" sz="1600"/>
            </a:lvl5pPr>
            <a:lvl6pPr indent="0" lvl="5" marL="2286000">
              <a:buNone/>
              <a:defRPr b="true" sz="1600"/>
            </a:lvl6pPr>
            <a:lvl7pPr indent="0" lvl="6" marL="2743200">
              <a:buNone/>
              <a:defRPr b="true" sz="1600"/>
            </a:lvl7pPr>
            <a:lvl8pPr indent="0" lvl="7" marL="3200400">
              <a:buNone/>
              <a:defRPr b="true" sz="1600"/>
            </a:lvl8pPr>
            <a:lvl9pPr indent="0" lvl="8" marL="3657600">
              <a:buNone/>
              <a:defRPr b="true" sz="16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70" name="Shape 70"/>
          <p:cNvSpPr txBox="true"/>
          <p:nvPr isPhoto="false">
            <p:ph idx="2" type="body"/>
          </p:nvPr>
        </p:nvSpPr>
        <p:spPr>
          <a:xfrm flipH="false" flipV="false" rot="0"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71" name="Shape 71"/>
          <p:cNvSpPr txBox="true"/>
          <p:nvPr isPhoto="false">
            <p:ph idx="3" type="body"/>
          </p:nvPr>
        </p:nvSpPr>
        <p:spPr>
          <a:xfrm flipH="false" flipV="false" rot="0"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indent="0" lvl="0" marL="0">
              <a:buNone/>
              <a:defRPr b="true" sz="2400"/>
            </a:lvl1pPr>
            <a:lvl2pPr indent="0" lvl="1" marL="457200">
              <a:buNone/>
              <a:defRPr b="true" sz="2000"/>
            </a:lvl2pPr>
            <a:lvl3pPr indent="0" lvl="2" marL="914400">
              <a:buNone/>
              <a:defRPr b="true" sz="1800"/>
            </a:lvl3pPr>
            <a:lvl4pPr indent="0" lvl="3" marL="1371600">
              <a:buNone/>
              <a:defRPr b="true" sz="1600"/>
            </a:lvl4pPr>
            <a:lvl5pPr indent="0" lvl="4" marL="1828800">
              <a:buNone/>
              <a:defRPr b="true" sz="1600"/>
            </a:lvl5pPr>
            <a:lvl6pPr indent="0" lvl="5" marL="2286000">
              <a:buNone/>
              <a:defRPr b="true" sz="1600"/>
            </a:lvl6pPr>
            <a:lvl7pPr indent="0" lvl="6" marL="2743200">
              <a:buNone/>
              <a:defRPr b="true" sz="1600"/>
            </a:lvl7pPr>
            <a:lvl8pPr indent="0" lvl="7" marL="3200400">
              <a:buNone/>
              <a:defRPr b="true" sz="1600"/>
            </a:lvl8pPr>
            <a:lvl9pPr indent="0" lvl="8" marL="3657600">
              <a:buNone/>
              <a:defRPr b="true" sz="16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72" name="Shape 72"/>
          <p:cNvSpPr txBox="true"/>
          <p:nvPr isPhoto="false">
            <p:ph idx="4" type="body"/>
          </p:nvPr>
        </p:nvSpPr>
        <p:spPr>
          <a:xfrm flipH="false" flipV="false" rot="0"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73" name="Shape 73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02.05.2025</a:t>
            </a:r>
          </a:p>
        </p:txBody>
      </p:sp>
      <p:sp>
        <p:nvSpPr>
          <p:cNvPr hidden="false" id="74" name="Shape 74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75" name="Shape 75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objTx">
  <p:cSld name="Title, Text and Object">
    <p:spTree>
      <p:nvGrpSpPr>
        <p:cNvPr hidden="false" id="32" name="GroupShape 32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33" name="Shape 33"/>
          <p:cNvSpPr txBox="true"/>
          <p:nvPr isPhoto="false">
            <p:ph idx="0" type="title"/>
          </p:nvPr>
        </p:nvSpPr>
        <p:spPr>
          <a:xfrm flipH="false" flipV="false" rot="0"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algn="l" lvl="0">
              <a:defRPr b="true" sz="2000"/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34" name="Shape 34"/>
          <p:cNvSpPr txBox="true"/>
          <p:nvPr isPhoto="false">
            <p:ph idx="1" type="body"/>
          </p:nvPr>
        </p:nvSpPr>
        <p:spPr>
          <a:xfrm flipH="false" flipV="false" rot="0"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35" name="Shape 35"/>
          <p:cNvSpPr txBox="true"/>
          <p:nvPr isPhoto="false">
            <p:ph idx="2" type="body"/>
          </p:nvPr>
        </p:nvSpPr>
        <p:spPr>
          <a:xfrm flipH="false" flipV="false" rot="0"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indent="0" lvl="0" marL="0">
              <a:buNone/>
              <a:defRPr sz="1400"/>
            </a:lvl1pPr>
            <a:lvl2pPr indent="0" lvl="1" marL="457200">
              <a:buNone/>
              <a:defRPr sz="1200"/>
            </a:lvl2pPr>
            <a:lvl3pPr indent="0" lvl="2" marL="914400">
              <a:buNone/>
              <a:defRPr sz="1000"/>
            </a:lvl3pPr>
            <a:lvl4pPr indent="0" lvl="3" marL="1371600">
              <a:buNone/>
              <a:defRPr sz="900"/>
            </a:lvl4pPr>
            <a:lvl5pPr indent="0" lvl="4" marL="1828800">
              <a:buNone/>
              <a:defRPr sz="900"/>
            </a:lvl5pPr>
            <a:lvl6pPr indent="0" lvl="5" marL="2286000">
              <a:buNone/>
              <a:defRPr sz="900"/>
            </a:lvl6pPr>
            <a:lvl7pPr indent="0" lvl="6" marL="2743200">
              <a:buNone/>
              <a:defRPr sz="900"/>
            </a:lvl7pPr>
            <a:lvl8pPr indent="0" lvl="7" marL="3200400">
              <a:buNone/>
              <a:defRPr sz="900"/>
            </a:lvl8pPr>
            <a:lvl9pPr indent="0" lvl="8" marL="365760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36" name="Shape 36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02.05.2025</a:t>
            </a:r>
          </a:p>
        </p:txBody>
      </p:sp>
      <p:sp>
        <p:nvSpPr>
          <p:cNvPr hidden="false" id="37" name="Shape 37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38" name="Shape 38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picTx">
  <p:cSld name="Title and Picture">
    <p:spTree>
      <p:nvGrpSpPr>
        <p:cNvPr hidden="false" id="20" name="GroupShape 20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1" name="Shape 21"/>
          <p:cNvSpPr txBox="true"/>
          <p:nvPr isPhoto="false">
            <p:ph idx="0" type="title"/>
          </p:nvPr>
        </p:nvSpPr>
        <p:spPr>
          <a:xfrm flipH="false" flipV="false" rot="0"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algn="l" lvl="0">
              <a:defRPr b="true" sz="2000"/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22" name="Shape 22"/>
          <p:cNvSpPr txBox="true"/>
          <p:nvPr isPhoto="false">
            <p:ph idx="1" type="body"/>
          </p:nvPr>
        </p:nvSpPr>
        <p:spPr>
          <a:xfrm flipH="false" flipV="false" rot="0"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indent="0" lvl="0" marL="0">
              <a:buNone/>
              <a:defRPr sz="3200"/>
            </a:lvl1pPr>
            <a:lvl2pPr indent="0" lvl="1" marL="457200">
              <a:buNone/>
              <a:defRPr sz="2800"/>
            </a:lvl2pPr>
            <a:lvl3pPr indent="0" lvl="2" marL="914400">
              <a:buNone/>
              <a:defRPr sz="2400"/>
            </a:lvl3pPr>
            <a:lvl4pPr indent="0" lvl="3" marL="1371600">
              <a:buNone/>
              <a:defRPr sz="2000"/>
            </a:lvl4pPr>
            <a:lvl5pPr indent="0" lvl="4" marL="1828800">
              <a:buNone/>
              <a:defRPr sz="2000"/>
            </a:lvl5pPr>
            <a:lvl6pPr indent="0" lvl="5" marL="2286000">
              <a:buNone/>
              <a:defRPr sz="2000"/>
            </a:lvl6pPr>
            <a:lvl7pPr indent="0" lvl="6" marL="2743200">
              <a:buNone/>
              <a:defRPr sz="2000"/>
            </a:lvl7pPr>
            <a:lvl8pPr indent="0" lvl="7" marL="3200400">
              <a:buNone/>
              <a:defRPr sz="2000"/>
            </a:lvl8pPr>
            <a:lvl9pPr indent="0" lvl="8" marL="3657600">
              <a:buNone/>
              <a:defRPr sz="2000"/>
            </a:lvl9pPr>
          </a:lstStyle>
          <a:p/>
        </p:txBody>
      </p:sp>
      <p:sp>
        <p:nvSpPr>
          <p:cNvPr hidden="false" id="23" name="Shape 23"/>
          <p:cNvSpPr txBox="true"/>
          <p:nvPr isPhoto="false">
            <p:ph idx="2" type="body"/>
          </p:nvPr>
        </p:nvSpPr>
        <p:spPr>
          <a:xfrm flipH="false" flipV="false" rot="0"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indent="0" lvl="0" marL="0">
              <a:buNone/>
              <a:defRPr sz="1400"/>
            </a:lvl1pPr>
            <a:lvl2pPr indent="0" lvl="1" marL="457200">
              <a:buNone/>
              <a:defRPr sz="1200"/>
            </a:lvl2pPr>
            <a:lvl3pPr indent="0" lvl="2" marL="914400">
              <a:buNone/>
              <a:defRPr sz="1000"/>
            </a:lvl3pPr>
            <a:lvl4pPr indent="0" lvl="3" marL="1371600">
              <a:buNone/>
              <a:defRPr sz="900"/>
            </a:lvl4pPr>
            <a:lvl5pPr indent="0" lvl="4" marL="1828800">
              <a:buNone/>
              <a:defRPr sz="900"/>
            </a:lvl5pPr>
            <a:lvl6pPr indent="0" lvl="5" marL="2286000">
              <a:buNone/>
              <a:defRPr sz="900"/>
            </a:lvl6pPr>
            <a:lvl7pPr indent="0" lvl="6" marL="2743200">
              <a:buNone/>
              <a:defRPr sz="900"/>
            </a:lvl7pPr>
            <a:lvl8pPr indent="0" lvl="7" marL="3200400">
              <a:buNone/>
              <a:defRPr sz="900"/>
            </a:lvl8pPr>
            <a:lvl9pPr indent="0" lvl="8" marL="365760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24" name="Shape 24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02.05.2025</a:t>
            </a:r>
          </a:p>
        </p:txBody>
      </p:sp>
      <p:sp>
        <p:nvSpPr>
          <p:cNvPr hidden="false" id="25" name="Shape 25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26" name="Shape 26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Masters/_rels/slideMaster1.xml.rels><?xml version="1.0" encoding="UTF-8" standalone="no" ?>
<Relationships xmlns="http://schemas.openxmlformats.org/package/2006/relationships">
  <Relationship Id="rId6" Target="../slideLayouts/slideLayout5.xml" Type="http://schemas.openxmlformats.org/officeDocument/2006/relationships/slideLayout"/>
  <Relationship Id="rId1" Target="../theme/theme1.xml" Type="http://schemas.openxmlformats.org/officeDocument/2006/relationships/theme"/>
  <Relationship Id="rId12" Target="../slideLayouts/slideLayout11.xml" Type="http://schemas.openxmlformats.org/officeDocument/2006/relationships/slideLayout"/>
  <Relationship Id="rId10" Target="../slideLayouts/slideLayout9.xml" Type="http://schemas.openxmlformats.org/officeDocument/2006/relationships/slideLayout"/>
  <Relationship Id="rId2" Target="../slideLayouts/slideLayout1.xml" Type="http://schemas.openxmlformats.org/officeDocument/2006/relationships/slideLayout"/>
  <Relationship Id="rId3" Target="../slideLayouts/slideLayout2.xml" Type="http://schemas.openxmlformats.org/officeDocument/2006/relationships/slideLayout"/>
  <Relationship Id="rId8" Target="../slideLayouts/slideLayout7.xml" Type="http://schemas.openxmlformats.org/officeDocument/2006/relationships/slideLayout"/>
  <Relationship Id="rId4" Target="../slideLayouts/slideLayout3.xml" Type="http://schemas.openxmlformats.org/officeDocument/2006/relationships/slideLayout"/>
  <Relationship Id="rId11" Target="../slideLayouts/slideLayout10.xml" Type="http://schemas.openxmlformats.org/officeDocument/2006/relationships/slideLayout"/>
  <Relationship Id="rId9" Target="../slideLayouts/slideLayout8.xml" Type="http://schemas.openxmlformats.org/officeDocument/2006/relationships/slideLayout"/>
  <Relationship Id="rId7" Target="../slideLayouts/slideLayout6.xml" Type="http://schemas.openxmlformats.org/officeDocument/2006/relationships/slideLayout"/>
  <Relationship Id="rId5" Target="../slideLayouts/slideLayout4.xml" Type="http://schemas.openxmlformats.org/officeDocument/2006/relationships/slideLayout"/>
</Relationships>

</file>

<file path=ppt/slideMasters/slideMaster1.xml><?xml version="1.0" encoding="utf-8"?>
<p:sldMaster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>
  <p:cSld name="">
    <p:bg>
      <p:bgRef idx="1001">
        <a:schemeClr val="bg1"/>
      </p:bgRef>
    </p:bg>
    <p:spTree>
      <p:nvGrpSpPr>
        <p:cNvPr hidden="false" id="1" name="GroupShape 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" name="Shape 2"/>
          <p:cNvSpPr txBox="true"/>
          <p:nvPr isPhoto="false">
            <p:ph idx="0" type="title"/>
          </p:nvPr>
        </p:nvSpPr>
        <p:spPr>
          <a:xfrm flipH="false" flipV="false" rot="0">
            <a:off x="457200" y="274638"/>
            <a:ext cx="8229600" cy="1143000"/>
          </a:xfrm>
          <a:prstGeom prst="rect">
            <a:avLst/>
          </a:prstGeom>
        </p:spPr>
        <p:txBody>
          <a:bodyPr anchor="ctr" bIns="45720" lIns="91440" rIns="91440" tIns="45720" vert="horz">
            <a:normAutofit fontScale="100%" lnSpcReduction="0%"/>
          </a:bodyPr>
          <a:p>
            <a:r>
              <a:t>Образец заголовка</a:t>
            </a:r>
          </a:p>
        </p:txBody>
      </p:sp>
      <p:sp>
        <p:nvSpPr>
          <p:cNvPr hidden="false" id="3" name="Shape 3"/>
          <p:cNvSpPr txBox="true"/>
          <p:nvPr isPhoto="false">
            <p:ph idx="1" type="body"/>
          </p:nvPr>
        </p:nvSpPr>
        <p:spPr>
          <a:xfrm flipH="false" flipV="false" rot="0">
            <a:off x="457200" y="1600200"/>
            <a:ext cx="8229600" cy="4525963"/>
          </a:xfrm>
          <a:prstGeom prst="rect">
            <a:avLst/>
          </a:prstGeom>
        </p:spPr>
        <p:txBody>
          <a:bodyPr bIns="45720" lIns="91440" rIns="91440" tIns="45720" vert="horz">
            <a:normAutofit fontScale="100%" lnSpcReduction="0%"/>
          </a:bodyPr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4" name="Shape 4"/>
          <p:cNvSpPr txBox="true"/>
          <p:nvPr isPhoto="false">
            <p:ph idx="2" type="dt"/>
          </p:nvPr>
        </p:nvSpPr>
        <p:spPr>
          <a:xfrm flipH="false" flipV="false" rot="0">
            <a:off x="457200" y="6356350"/>
            <a:ext cx="2133600" cy="365125"/>
          </a:xfrm>
          <a:prstGeom prst="rect">
            <a:avLst/>
          </a:prstGeom>
        </p:spPr>
        <p:txBody>
          <a:bodyPr anchor="ctr" bIns="45720" lIns="91440" rIns="91440" tIns="45720" vert="horz"/>
          <a:lstStyle>
            <a:defPPr/>
            <a:lvl1pPr algn="l" indent="0" lvl="0" marL="0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02.05.2025</a:t>
            </a:r>
          </a:p>
        </p:txBody>
      </p:sp>
      <p:sp>
        <p:nvSpPr>
          <p:cNvPr hidden="false" id="5" name="Shape 5"/>
          <p:cNvSpPr txBox="true"/>
          <p:nvPr isPhoto="false">
            <p:ph idx="3" type="ftr"/>
          </p:nvPr>
        </p:nvSpPr>
        <p:spPr>
          <a:xfrm flipH="false" flipV="false" rot="0">
            <a:off x="3124200" y="6356350"/>
            <a:ext cx="2895600" cy="365125"/>
          </a:xfrm>
          <a:prstGeom prst="rect">
            <a:avLst/>
          </a:prstGeom>
        </p:spPr>
        <p:txBody>
          <a:bodyPr anchor="ctr" bIns="45720" lIns="91440" rIns="91440" tIns="45720" vert="horz"/>
          <a:lstStyle>
            <a:defPPr/>
            <a:lvl1pPr algn="ctr" indent="0" lvl="0" marL="0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/>
        </p:txBody>
      </p:sp>
      <p:sp>
        <p:nvSpPr>
          <p:cNvPr hidden="false" id="6" name="Shape 6"/>
          <p:cNvSpPr txBox="true"/>
          <p:nvPr isPhoto="false">
            <p:ph idx="4" type="sldNum"/>
          </p:nvPr>
        </p:nvSpPr>
        <p:spPr>
          <a:xfrm flipH="false" flipV="false" rot="0">
            <a:off x="6553200" y="6356350"/>
            <a:ext cx="2133600" cy="365125"/>
          </a:xfrm>
          <a:prstGeom prst="rect">
            <a:avLst/>
          </a:prstGeom>
        </p:spPr>
        <p:txBody>
          <a:bodyPr anchor="ctr" bIns="45720" lIns="91440" rIns="91440" tIns="45720" vert="horz"/>
          <a:lstStyle>
            <a:defPPr/>
            <a:lvl1pPr algn="r" indent="0" lvl="0" marL="0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‹#›</a:t>
            </a:r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defPPr/>
      <a:lvl1pPr algn="ctr" lvl="0"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/>
      <a:lvl1pPr algn="l" indent="-342900" lvl="0" marL="342900"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algn="l" indent="-285750" lvl="1" marL="742950"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algn="l" indent="-228600" lvl="2" marL="1143000"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algn="l" indent="-228600" lvl="3" marL="1600200"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algn="l" indent="-228600" lvl="4" marL="2057400"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algn="l" indent="-228600" lvl="5" marL="2514600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algn="l" indent="-228600" lvl="6" marL="2971800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algn="l" indent="-228600" lvl="7" marL="3429000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algn="l" indent="-228600" lvl="8" marL="3886200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algn="l" indent="0" lvl="0" marL="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algn="l" indent="0" lvl="1" marL="4572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algn="l" indent="0" lvl="2" marL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algn="l" indent="0" lvl="3" marL="13716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algn="l" indent="0" lvl="4" marL="18288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algn="l" indent="0" lvl="5" marL="22860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algn="l" indent="0" lvl="6" marL="27432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algn="l" indent="0" lvl="7" marL="3200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algn="l" indent="0" lvl="8" marL="36576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no" ?>
<Relationships xmlns="http://schemas.openxmlformats.org/package/2006/relationships">
  <Relationship Id="rId1" Target="../media/1.png" Type="http://schemas.openxmlformats.org/officeDocument/2006/relationships/image"/>
  <Relationship Id="rId2" Target="../slideLayouts/slideLayout1.xml" Type="http://schemas.openxmlformats.org/officeDocument/2006/relationships/slideLayout"/>
</Relationships>

</file>

<file path=ppt/slides/slide1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76" name="GroupShape 76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77" name="Shape 77"/>
          <p:cNvSpPr txBox="true"/>
          <p:nvPr isPhoto="false">
            <p:ph idx="0" type="title"/>
          </p:nvPr>
        </p:nvSpPr>
        <p:spPr>
          <a:xfrm flipH="false" flipV="false" rot="0">
            <a:off x="1979711" y="0"/>
            <a:ext cx="698477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/>
          <a:fontRef idx="none"/>
        </p:style>
        <p:txBody>
          <a:bodyPr>
            <a:normAutofit fontScale="100%" lnSpcReduction="0%"/>
          </a:bodyPr>
          <a:lstStyle>
            <a:defPPr/>
            <a:lvl1pPr lvl="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b="true" sz="1200">
                <a:latin typeface="Arial"/>
                <a:ea typeface="Arial"/>
                <a:cs typeface="Arial"/>
              </a:rPr>
              <a:t>Мероприятие «Обеспечение жильем молодых семей Костромской области»</a:t>
            </a:r>
            <a:endParaRPr b="true" sz="1200">
              <a:latin typeface="Arial"/>
              <a:ea typeface="Arial"/>
              <a:cs typeface="Arial"/>
            </a:endParaRPr>
          </a:p>
        </p:txBody>
      </p:sp>
      <p:sp>
        <p:nvSpPr>
          <p:cNvPr hidden="false" id="78" name="Shape 78"/>
          <p:cNvSpPr txBox="true"/>
          <p:nvPr isPhoto="false">
            <p:ph idx="1" type="subTitle"/>
          </p:nvPr>
        </p:nvSpPr>
        <p:spPr>
          <a:xfrm flipH="false" flipV="false" rot="0">
            <a:off x="1907703" y="404664"/>
            <a:ext cx="3528392" cy="2880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0"/>
          <a:fontRef idx="none"/>
        </p:style>
        <p:txBody>
          <a:bodyPr anchor="ctr">
            <a:noAutofit/>
          </a:bodyPr>
          <a:lstStyle>
            <a:defPPr/>
            <a:lvl1pPr lvl="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b="true" sz="140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Условия участия</a:t>
            </a:r>
            <a:endParaRPr b="true" sz="1400">
              <a:solidFill>
                <a:schemeClr val="tx2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79" name="Shape 79"/>
          <p:cNvSpPr txBox="false"/>
          <p:nvPr isPhoto="false"/>
        </p:nvSpPr>
        <p:spPr>
          <a:xfrm flipH="false" flipV="false" rot="0">
            <a:off x="1907703" y="764704"/>
            <a:ext cx="1512168" cy="792088"/>
          </a:xfrm>
          <a:prstGeom prst="rect">
            <a:avLst/>
          </a:prstGeom>
          <a:ln w="25400">
            <a:solidFill>
              <a:schemeClr val="accent6"/>
            </a:solidFill>
            <a:prstDash val="solid"/>
          </a:ln>
        </p:spPr>
        <p:style>
          <a:lnRef idx="0"/>
          <a:fillRef idx="1">
            <a:schemeClr val="lt1"/>
          </a:fillRef>
          <a:effectRef idx="0"/>
          <a:fontRef idx="none"/>
        </p:style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/>
              <a:buChar char="Ø"/>
            </a:pPr>
            <a:r>
              <a:rPr b="false" i="true" sz="100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 возраст каждого из супругов либо одного родителя в неполной семье не превышает 35 лет</a:t>
            </a:r>
            <a:endParaRPr b="false" i="true" sz="1000">
              <a:solidFill>
                <a:schemeClr val="tx2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80" name="Shape 80"/>
          <p:cNvSpPr txBox="false"/>
          <p:nvPr isPhoto="false"/>
        </p:nvSpPr>
        <p:spPr>
          <a:xfrm flipH="false" flipV="false" rot="0">
            <a:off x="1907703" y="1628800"/>
            <a:ext cx="1516814" cy="576064"/>
          </a:xfrm>
          <a:prstGeom prst="rect">
            <a:avLst/>
          </a:prstGeom>
          <a:ln w="25400">
            <a:solidFill>
              <a:schemeClr val="accent6"/>
            </a:solidFill>
            <a:prstDash val="solid"/>
          </a:ln>
        </p:spPr>
        <p:style>
          <a:lnRef idx="0"/>
          <a:fillRef idx="1">
            <a:schemeClr val="lt1"/>
          </a:fillRef>
          <a:effectRef idx="0"/>
          <a:fontRef idx="none"/>
        </p:style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/>
              <a:buChar char="Ø"/>
            </a:pPr>
            <a:r>
              <a:rPr b="false" sz="100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b="false" i="true" sz="100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молодая семья признана нуждающейся в жилом помещении</a:t>
            </a:r>
            <a:endParaRPr b="false" i="true" sz="1000">
              <a:solidFill>
                <a:schemeClr val="tx2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81" name="Shape 81"/>
          <p:cNvSpPr txBox="false"/>
          <p:nvPr isPhoto="false"/>
        </p:nvSpPr>
        <p:spPr>
          <a:xfrm flipH="false" flipV="false" rot="0">
            <a:off x="3491880" y="764704"/>
            <a:ext cx="1944216" cy="1440159"/>
          </a:xfrm>
          <a:prstGeom prst="rect">
            <a:avLst/>
          </a:prstGeom>
          <a:ln w="25400">
            <a:solidFill>
              <a:schemeClr val="accent6"/>
            </a:solidFill>
            <a:prstDash val="solid"/>
          </a:ln>
        </p:spPr>
        <p:style>
          <a:lnRef idx="0"/>
          <a:fillRef idx="1">
            <a:schemeClr val="lt1"/>
          </a:fillRef>
          <a:effectRef idx="0"/>
          <a:fontRef idx="none"/>
        </p:style>
        <p:txBody>
          <a:bodyPr anchor="t" bIns="45720" lIns="91440" rIns="91440" tIns="45720"/>
          <a:lstStyle>
            <a:defPPr/>
            <a:lvl1pPr algn="l" indent="0" lvl="0" marL="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/>
              <a:buChar char="Ø"/>
            </a:pPr>
            <a:r>
              <a:rPr i="true" sz="100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 наличие </a:t>
            </a:r>
            <a:r>
              <a:rPr i="true" sz="100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у семьи доходов, позволяющих получить кредит, либо иных денежных средств, достаточных для оплаты расчетной (средней) стоимости жилья в части, превышающей размер предоставляемой социальной </a:t>
            </a:r>
            <a:r>
              <a:rPr i="true" sz="100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выплаты</a:t>
            </a:r>
            <a:endParaRPr b="false" i="true" sz="1000">
              <a:solidFill>
                <a:schemeClr val="tx2"/>
              </a:solidFill>
              <a:latin typeface="Times New Roman"/>
              <a:ea typeface="Times New Roman"/>
              <a:cs typeface="Times New Roman"/>
            </a:endParaRPr>
          </a:p>
        </p:txBody>
      </p:sp>
      <p:pic>
        <p:nvPicPr>
          <p:cNvPr hidden="false" id="83" name="Picture 83"/>
          <p:cNvPicPr preferRelativeResize="true"/>
          <p:nvPr isPhoto="false"/>
        </p:nvPicPr>
        <p:blipFill>
          <a:blip r:embed="rId1"/>
          <a:stretch/>
        </p:blipFill>
        <p:spPr>
          <a:xfrm flipH="false" flipV="false" rot="0">
            <a:off x="179512" y="260648"/>
            <a:ext cx="1630707" cy="1512168"/>
          </a:xfrm>
          <a:prstGeom prst="rect">
            <a:avLst/>
          </a:prstGeom>
        </p:spPr>
      </p:pic>
      <p:sp>
        <p:nvSpPr>
          <p:cNvPr hidden="false" id="84" name="Shape 84"/>
          <p:cNvSpPr txBox="true"/>
          <p:nvPr isPhoto="false"/>
        </p:nvSpPr>
        <p:spPr>
          <a:xfrm flipH="false" flipV="false" rot="0">
            <a:off x="5508104" y="404664"/>
            <a:ext cx="3456384" cy="2376264"/>
          </a:xfrm>
          <a:prstGeom prst="rect">
            <a:avLst/>
          </a:prstGeom>
          <a:ln w="25400">
            <a:solidFill>
              <a:schemeClr val="accent6"/>
            </a:solidFill>
            <a:prstDash val="solid"/>
          </a:ln>
        </p:spPr>
        <p:style>
          <a:lnRef idx="0"/>
          <a:fillRef idx="1">
            <a:schemeClr val="lt1"/>
          </a:fillRef>
          <a:effectRef idx="0"/>
          <a:fontRef idx="none"/>
        </p:style>
        <p:txBody>
          <a:bodyPr anchor="t" bIns="45720" lIns="91440" rIns="91440" tIns="45720" vert="horz">
            <a:noAutofit/>
          </a:bodyPr>
          <a:lstStyle>
            <a:defPPr/>
            <a:lvl1pPr algn="l" indent="0" lvl="0" marL="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indent="0" marL="0" marR="0"/>
            <a:r>
              <a:rPr b="true" baseline="0" cap="none" i="false" spc="0" strike="noStrike" sz="1400" u="none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Размер социальной выплаты</a:t>
            </a:r>
            <a:endParaRPr sz="1800">
              <a:solidFill>
                <a:schemeClr val="dk1"/>
              </a:solidFill>
              <a:latin typeface="+mn-lt"/>
              <a:ea typeface="+mn-ea"/>
              <a:cs typeface="+mn-cs"/>
            </a:endParaRPr>
          </a:p>
          <a:p>
            <a:pPr algn="just" lvl="0">
              <a:buFont typeface="Wingdings"/>
              <a:buChar char="Ø"/>
            </a:pPr>
            <a:r>
              <a:rPr b="false" sz="1000"/>
              <a:t> </a:t>
            </a:r>
            <a:r>
              <a:rPr b="false" sz="1000">
                <a:latin typeface="Times New Roman"/>
                <a:ea typeface="Times New Roman"/>
                <a:cs typeface="Times New Roman"/>
              </a:rPr>
              <a:t>30 процентов расчетной (средней) стоимости жилья для молодых семей, не имеющих детей;</a:t>
            </a:r>
          </a:p>
          <a:p>
            <a:pPr algn="just">
              <a:buFont typeface="Wingdings"/>
              <a:buChar char="Ø"/>
            </a:pPr>
            <a:r>
              <a:rPr b="false" sz="1000">
                <a:latin typeface="Times New Roman"/>
                <a:ea typeface="Times New Roman"/>
                <a:cs typeface="Times New Roman"/>
              </a:rPr>
              <a:t>35 процентов расчетной (средней) стоимости жилья, имеющих одного ребенка или более, а также для неполных молодых семей, состоящих из одного молодого родителя и одного ребенка или более.</a:t>
            </a:r>
            <a:endParaRPr sz="1200">
              <a:latin typeface="Times New Roman"/>
              <a:ea typeface="Times New Roman"/>
              <a:cs typeface="Times New Roman"/>
            </a:endParaRPr>
          </a:p>
          <a:p>
            <a:pPr algn="ctr"/>
            <a:r>
              <a:rPr b="true" sz="100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Расчетная (средняя) стоимость жилья, используемая при расчете размера социальной выплаты, определяется по формуле:</a:t>
            </a:r>
            <a:br>
              <a:rPr b="true" sz="105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</a:br>
            <a:r>
              <a:rPr i="true" sz="1050">
                <a:solidFill>
                  <a:schemeClr val="accent6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СтЖ</a:t>
            </a:r>
            <a:r>
              <a:rPr i="true" sz="1050">
                <a:solidFill>
                  <a:schemeClr val="accent6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= Н </a:t>
            </a:r>
            <a:r>
              <a:rPr i="true" sz="1050">
                <a:solidFill>
                  <a:schemeClr val="accent6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x</a:t>
            </a:r>
            <a:r>
              <a:rPr i="true" sz="1050">
                <a:solidFill>
                  <a:schemeClr val="accent6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РЖ </a:t>
            </a:r>
            <a:r>
              <a:rPr i="true" sz="1050">
                <a:solidFill>
                  <a:schemeClr val="accent6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x </a:t>
            </a:r>
            <a:r>
              <a:rPr i="true" sz="1050">
                <a:solidFill>
                  <a:schemeClr val="accent6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(Количество членов семьи), </a:t>
            </a:r>
          </a:p>
          <a:p>
            <a:pPr algn="just"/>
            <a:r>
              <a:rPr sz="900">
                <a:latin typeface="Times New Roman"/>
                <a:ea typeface="Times New Roman"/>
                <a:cs typeface="Times New Roman"/>
              </a:rPr>
              <a:t>где:</a:t>
            </a:r>
            <a:r>
              <a:rPr i="true" sz="900">
                <a:latin typeface="Times New Roman"/>
                <a:ea typeface="Times New Roman"/>
                <a:cs typeface="Times New Roman"/>
              </a:rPr>
              <a:t> </a:t>
            </a:r>
            <a:r>
              <a:rPr i="true" sz="900">
                <a:solidFill>
                  <a:schemeClr val="accent6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Н</a:t>
            </a:r>
            <a:r>
              <a:rPr i="true" sz="900">
                <a:latin typeface="Times New Roman"/>
                <a:ea typeface="Times New Roman"/>
                <a:cs typeface="Times New Roman"/>
              </a:rPr>
              <a:t> - </a:t>
            </a:r>
            <a:r>
              <a:rPr b="false" sz="900">
                <a:latin typeface="Times New Roman"/>
                <a:ea typeface="Times New Roman"/>
                <a:cs typeface="Times New Roman"/>
              </a:rPr>
              <a:t>норматив стоимости 1 кв. м общей площади жилья по муниципальному образованию;  </a:t>
            </a:r>
            <a:r>
              <a:rPr b="false" i="true" sz="900">
                <a:solidFill>
                  <a:schemeClr val="accent6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РЖ</a:t>
            </a:r>
            <a:r>
              <a:rPr b="false" sz="900">
                <a:latin typeface="Times New Roman"/>
                <a:ea typeface="Times New Roman"/>
                <a:cs typeface="Times New Roman"/>
              </a:rPr>
              <a:t> - размер общей площади</a:t>
            </a:r>
            <a:r>
              <a:rPr sz="900">
                <a:latin typeface="Times New Roman"/>
                <a:ea typeface="Times New Roman"/>
                <a:cs typeface="Times New Roman"/>
              </a:rPr>
              <a:t> (для семьи, состоящей из 3 или более человек – 18 кв.м на человека; для семьи, состоящей из 2 человек – 42 кв.м).</a:t>
            </a:r>
            <a:r>
              <a:rPr b="false" sz="900">
                <a:latin typeface="Times New Roman"/>
                <a:ea typeface="Times New Roman"/>
                <a:cs typeface="Times New Roman"/>
              </a:rPr>
              <a:t> </a:t>
            </a:r>
            <a:br>
              <a:rPr b="false" sz="900">
                <a:latin typeface="Times New Roman"/>
                <a:ea typeface="Times New Roman"/>
                <a:cs typeface="Times New Roman"/>
              </a:rPr>
            </a:br>
            <a:endParaRPr b="false" sz="900">
              <a:latin typeface="Times New Roman"/>
              <a:ea typeface="Times New Roman"/>
              <a:cs typeface="Times New Roman"/>
            </a:endParaRPr>
          </a:p>
          <a:p>
            <a:br>
              <a:rPr b="false" sz="1050"/>
            </a:br>
            <a:endParaRPr b="false" sz="1050"/>
          </a:p>
          <a:p>
            <a:endParaRPr i="true" sz="1050">
              <a:latin typeface="Times New Roman"/>
              <a:ea typeface="Times New Roman"/>
              <a:cs typeface="Times New Roman"/>
            </a:endParaRPr>
          </a:p>
          <a:p>
            <a:pPr algn="ctr"/>
            <a:br>
              <a:rPr sz="1050"/>
            </a:br>
            <a:endParaRPr sz="1050"/>
          </a:p>
          <a:p>
            <a:pPr algn="ctr"/>
            <a:br>
              <a:rPr b="false" sz="1400"/>
            </a:br>
            <a:endParaRPr b="false" sz="1400"/>
          </a:p>
          <a:p>
            <a:pPr algn="just" lvl="0">
              <a:buFont typeface="Wingdings"/>
              <a:buChar char="Ø"/>
            </a:pPr>
            <a:endParaRPr b="true" baseline="0" cap="none" i="false" spc="0" strike="noStrike" sz="1400" u="none">
              <a:solidFill>
                <a:schemeClr val="tx2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85" name="Shape 85"/>
          <p:cNvSpPr txBox="true"/>
          <p:nvPr isPhoto="false"/>
        </p:nvSpPr>
        <p:spPr>
          <a:xfrm flipH="false" flipV="false" rot="0">
            <a:off x="3995936" y="2852936"/>
            <a:ext cx="4968552" cy="3888432"/>
          </a:xfrm>
          <a:prstGeom prst="rect">
            <a:avLst/>
          </a:prstGeom>
          <a:ln w="25400">
            <a:solidFill>
              <a:srgbClr val="0070C0"/>
            </a:solidFill>
            <a:prstDash val="solid"/>
          </a:ln>
        </p:spPr>
        <p:style>
          <a:lnRef idx="0"/>
          <a:fillRef idx="1">
            <a:schemeClr val="lt1"/>
          </a:fillRef>
          <a:effectRef idx="0"/>
          <a:fontRef idx="none"/>
        </p:style>
        <p:txBody>
          <a:bodyPr anchor="t" bIns="45720" lIns="91440" rIns="91440" tIns="45720" vert="horz">
            <a:noAutofit/>
          </a:bodyPr>
          <a:lstStyle>
            <a:defPPr/>
            <a:lvl1pPr algn="l" indent="0" lvl="0" marL="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indent="0" marL="0"/>
            <a:r>
              <a:rPr b="true" sz="140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Порядок участия</a:t>
            </a:r>
            <a:endParaRPr sz="1800">
              <a:solidFill>
                <a:schemeClr val="dk1"/>
              </a:solidFill>
              <a:latin typeface="+mn-lt"/>
              <a:ea typeface="+mn-ea"/>
              <a:cs typeface="+mn-cs"/>
            </a:endParaRPr>
          </a:p>
          <a:p>
            <a:pPr algn="ctr" indent="0" marL="0"/>
            <a:r>
              <a:rPr b="true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Для участия в мероприятии молодая семья подает в орган местного самоуправления по месту жительства следующие документы:</a:t>
            </a:r>
            <a:endParaRPr sz="1800">
              <a:solidFill>
                <a:schemeClr val="dk1"/>
              </a:solidFill>
              <a:latin typeface="+mn-lt"/>
              <a:ea typeface="+mn-ea"/>
              <a:cs typeface="+mn-cs"/>
            </a:endParaRPr>
          </a:p>
          <a:p>
            <a:pPr algn="just" indent="-179388" marL="179388">
              <a:buFont typeface="Wingdings"/>
              <a:buChar char="Ø"/>
            </a:pPr>
            <a:r>
              <a:rPr sz="900">
                <a:latin typeface="Times New Roman"/>
                <a:ea typeface="Times New Roman"/>
                <a:cs typeface="Times New Roman"/>
              </a:rPr>
              <a:t>документ, подтверждающий признание молодой семьи нуждающейся в жилых помещениях;</a:t>
            </a:r>
          </a:p>
          <a:p>
            <a:pPr indent="-179388" marL="179388">
              <a:buFont typeface="Wingdings"/>
              <a:buChar char="Ø"/>
            </a:pPr>
            <a:r>
              <a:rPr sz="900">
                <a:latin typeface="Times New Roman"/>
                <a:ea typeface="Times New Roman"/>
                <a:cs typeface="Times New Roman"/>
              </a:rPr>
              <a:t>заявление по установленной Правилами форме;</a:t>
            </a:r>
          </a:p>
          <a:p>
            <a:pPr indent="-179388" marL="179388">
              <a:buFont typeface="Wingdings"/>
              <a:buChar char="Ø"/>
            </a:pPr>
            <a:r>
              <a:rPr sz="900">
                <a:latin typeface="Times New Roman"/>
                <a:ea typeface="Times New Roman"/>
                <a:cs typeface="Times New Roman"/>
              </a:rPr>
              <a:t>копия документов, удостоверяющих личность каждого члена семьи;</a:t>
            </a:r>
          </a:p>
          <a:p>
            <a:pPr indent="-179388" marL="179388">
              <a:buFont typeface="Wingdings"/>
              <a:buChar char="Ø"/>
            </a:pPr>
            <a:r>
              <a:rPr sz="900">
                <a:latin typeface="Times New Roman"/>
                <a:ea typeface="Times New Roman"/>
                <a:cs typeface="Times New Roman"/>
              </a:rPr>
              <a:t>копия свидетельства о браке (на неполную семью не распространяется);</a:t>
            </a:r>
          </a:p>
          <a:p>
            <a:pPr algn="just" indent="-179388" marL="179388">
              <a:buFont typeface="Wingdings"/>
              <a:buChar char="Ø"/>
            </a:pPr>
            <a:r>
              <a:rPr sz="900">
                <a:latin typeface="Times New Roman"/>
                <a:ea typeface="Times New Roman"/>
                <a:cs typeface="Times New Roman"/>
              </a:rPr>
              <a:t>документы, подтверждающие признание молодой семьи имеющей доходы, позволяющие получить кредит, либо иные денежные средства для оплаты расчетной (средней) стоимости жилья в части, превышающей размер предоставляемой социальной выплаты;</a:t>
            </a:r>
            <a:endParaRPr sz="900"/>
          </a:p>
          <a:p>
            <a:pPr algn="just" indent="-179388" marL="179388">
              <a:buFont typeface="Wingdings"/>
              <a:buChar char="Ø"/>
            </a:pPr>
            <a:r>
              <a:rPr sz="900">
                <a:latin typeface="Times New Roman"/>
                <a:ea typeface="Times New Roman"/>
                <a:cs typeface="Times New Roman"/>
              </a:rPr>
              <a:t>заявление, подтверждающее согласие всех совершеннолетних членов молодой семьи на обработку персональных данных о членах молодой семьи;</a:t>
            </a:r>
            <a:endParaRPr sz="900"/>
          </a:p>
          <a:p>
            <a:pPr algn="just" indent="-179388" marL="179388">
              <a:buFont typeface="Wingdings"/>
              <a:buChar char="Ø"/>
            </a:pPr>
            <a:r>
              <a:rPr sz="900">
                <a:latin typeface="Times New Roman"/>
                <a:ea typeface="Times New Roman"/>
                <a:cs typeface="Times New Roman"/>
              </a:rPr>
              <a:t>обязательство, подтверждающее согласие всех совершеннолетних членов семьи не использовать средства социальной выплаты на приобретение жилого помещения у близких родственников;</a:t>
            </a:r>
          </a:p>
          <a:p>
            <a:pPr algn="just" indent="-179388" marL="179388">
              <a:buFont typeface="Wingdings"/>
              <a:buChar char="Ø"/>
            </a:pPr>
            <a:r>
              <a:rPr sz="900">
                <a:latin typeface="Times New Roman"/>
                <a:ea typeface="Times New Roman"/>
                <a:cs typeface="Times New Roman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algn="just" indent="-179388" marL="179388">
              <a:buFont typeface="Wingdings"/>
              <a:buChar char="Ø"/>
            </a:pPr>
            <a:r>
              <a:rPr sz="900">
                <a:latin typeface="Times New Roman"/>
                <a:ea typeface="Times New Roman"/>
                <a:cs typeface="Times New Roman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algn="just" indent="-179388" marL="179388">
              <a:buFont typeface="Wingdings"/>
              <a:buChar char="Ø"/>
            </a:pPr>
            <a:r>
              <a:rPr sz="900">
                <a:latin typeface="Times New Roman"/>
                <a:ea typeface="Times New Roman"/>
                <a:cs typeface="Times New Roman"/>
              </a:rPr>
              <a:t> копия документа, подтверждающего участие одного или обоих супругов молодой семьи либо одного родителя в неполной молодой семье в СВО на территориях Украины, Донецкой Народной Республики, Луганской Народной Республики, Запорожской области и Херсонской области </a:t>
            </a:r>
            <a:r>
              <a:rPr i="true" sz="900">
                <a:latin typeface="Times New Roman"/>
                <a:ea typeface="Times New Roman"/>
                <a:cs typeface="Times New Roman"/>
              </a:rPr>
              <a:t>(при наличии)</a:t>
            </a:r>
            <a:r>
              <a:rPr sz="900">
                <a:latin typeface="Times New Roman"/>
                <a:ea typeface="Times New Roman"/>
                <a:cs typeface="Times New Roman"/>
              </a:rPr>
              <a:t>.</a:t>
            </a:r>
          </a:p>
          <a:p>
            <a:pPr algn="just" indent="-179388" marL="179388"/>
            <a:r>
              <a:rPr i="true" sz="9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*  документы </a:t>
            </a:r>
            <a:r>
              <a:rPr i="true" sz="9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подаются путем личного обращения в орган </a:t>
            </a:r>
            <a:r>
              <a:rPr i="true" sz="9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местного самоуправления </a:t>
            </a:r>
            <a:r>
              <a:rPr i="true" sz="9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по </a:t>
            </a:r>
            <a:r>
              <a:rPr i="true" sz="9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месту жительства </a:t>
            </a:r>
            <a:r>
              <a:rPr i="true" sz="9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или в электронной форме посредством федеральной государственной информационной системы «Единый портал государственных и муниципальных услуг (функций)»</a:t>
            </a:r>
            <a:endParaRPr b="true" i="true" sz="900">
              <a:solidFill>
                <a:schemeClr val="accent6">
                  <a:lumMod val="50000"/>
                </a:schemeClr>
              </a:solidFill>
              <a:latin typeface="Times New Roman"/>
              <a:ea typeface="Times New Roman"/>
              <a:cs typeface="Times New Roman"/>
            </a:endParaRPr>
          </a:p>
          <a:p>
            <a:pPr algn="just" indent="-228600" marL="228600"/>
            <a:endParaRPr b="true" sz="1000">
              <a:latin typeface="Times New Roman"/>
              <a:ea typeface="Times New Roman"/>
              <a:cs typeface="Times New Roman"/>
            </a:endParaRPr>
          </a:p>
          <a:p>
            <a:pPr algn="just"/>
            <a:r>
              <a:rPr sz="1000">
                <a:latin typeface="Times New Roman"/>
                <a:ea typeface="Times New Roman"/>
                <a:cs typeface="Times New Roman"/>
              </a:rPr>
              <a:t> </a:t>
            </a:r>
          </a:p>
          <a:p>
            <a:pPr algn="just"/>
            <a:endParaRPr b="true" sz="1000">
              <a:solidFill>
                <a:schemeClr val="tx2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86" name="Shape 86"/>
          <p:cNvSpPr txBox="false"/>
          <p:nvPr isPhoto="false"/>
        </p:nvSpPr>
        <p:spPr>
          <a:xfrm flipH="false" flipV="false" rot="0">
            <a:off x="251519" y="2276872"/>
            <a:ext cx="5221088" cy="504056"/>
          </a:xfrm>
          <a:prstGeom prst="rect">
            <a:avLst/>
          </a:prstGeom>
          <a:ln w="25400">
            <a:solidFill>
              <a:schemeClr val="accent2"/>
            </a:solidFill>
            <a:prstDash val="solid"/>
          </a:ln>
        </p:spPr>
        <p:style>
          <a:lnRef idx="0"/>
          <a:fillRef idx="1">
            <a:schemeClr val="lt1"/>
          </a:fillRef>
          <a:effectRef idx="0"/>
          <a:fontRef idx="none"/>
        </p:style>
        <p:txBody>
          <a:bodyPr anchor="ctr" bIns="45720" lIns="91440" rIns="91440" tIns="45720"/>
          <a:p>
            <a:pPr algn="just" indent="0" marL="0"/>
            <a:r>
              <a:rPr b="true" sz="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В первую очередь в указанные списки включаются молодые семьи имеющие 3 и более детей, а также молодые семьи, в которых один или оба супруга либо один родитель в неполной молодой семье принимают (принимали) участие в специальной военной операции.</a:t>
            </a:r>
            <a:endParaRPr b="true" sz="900">
              <a:solidFill>
                <a:schemeClr val="dk1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87" name="Shape 87"/>
          <p:cNvSpPr txBox="false"/>
          <p:nvPr isPhoto="false"/>
        </p:nvSpPr>
        <p:spPr>
          <a:xfrm flipH="false" flipV="false" rot="0">
            <a:off x="251519" y="2852936"/>
            <a:ext cx="3672408" cy="216024"/>
          </a:xfrm>
          <a:prstGeom prst="rect">
            <a:avLst/>
          </a:prstGeom>
          <a:ln w="9525">
            <a:solidFill>
              <a:schemeClr val="accent6"/>
            </a:solidFill>
            <a:prstDash val="solid"/>
          </a:ln>
        </p:spPr>
        <p:style>
          <a:lnRef idx="0"/>
          <a:fillRef idx="3">
            <a:schemeClr val="accent6"/>
          </a:fillRef>
          <a:effectRef idx="0"/>
          <a:fontRef idx="none"/>
        </p:style>
        <p:txBody>
          <a:bodyPr anchor="ctr" bIns="45720" lIns="91440" rIns="91440" tIns="45720"/>
          <a:p>
            <a:pPr algn="ctr" indent="0" marL="0"/>
            <a:r>
              <a:rPr b="true"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rPr>
              <a:t>Направления использования социальной выплаты:</a:t>
            </a:r>
            <a:endParaRPr b="true" sz="1000">
              <a:solidFill>
                <a:schemeClr val="lt1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88" name="Shape 88"/>
          <p:cNvSpPr txBox="false"/>
          <p:nvPr isPhoto="false"/>
        </p:nvSpPr>
        <p:spPr>
          <a:xfrm flipH="false" flipV="false" rot="0">
            <a:off x="251519" y="3068960"/>
            <a:ext cx="3672408" cy="1728192"/>
          </a:xfrm>
          <a:prstGeom prst="rect">
            <a:avLst/>
          </a:prstGeom>
          <a:ln w="28575">
            <a:solidFill>
              <a:schemeClr val="accent6"/>
            </a:solidFill>
            <a:prstDash val="solid"/>
          </a:ln>
        </p:spPr>
        <p:style>
          <a:lnRef idx="0"/>
          <a:fillRef idx="1">
            <a:schemeClr val="lt1"/>
          </a:fillRef>
          <a:effectRef idx="0"/>
          <a:fontRef idx="none"/>
        </p:style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/>
              <a:buChar char="Ø"/>
            </a:pPr>
            <a:r>
              <a:rPr b="false" sz="1000">
                <a:latin typeface="Times New Roman"/>
                <a:ea typeface="Times New Roman"/>
                <a:cs typeface="Times New Roman"/>
              </a:rPr>
              <a:t> покупка жилого помещения (первичный и вторичный рынки жилья)</a:t>
            </a:r>
            <a:r>
              <a:rPr sz="1000">
                <a:latin typeface="Times New Roman"/>
                <a:ea typeface="Times New Roman"/>
                <a:cs typeface="Times New Roman"/>
              </a:rPr>
              <a:t> </a:t>
            </a:r>
          </a:p>
          <a:p>
            <a:pPr>
              <a:buFont typeface="Wingdings"/>
              <a:buChar char="Ø"/>
            </a:pPr>
            <a:r>
              <a:rPr sz="1000">
                <a:latin typeface="Times New Roman"/>
                <a:ea typeface="Times New Roman"/>
                <a:cs typeface="Times New Roman"/>
              </a:rPr>
              <a:t>уплата первоначального взноса по ипотечному жилищному кредиту (займу) </a:t>
            </a:r>
          </a:p>
          <a:p>
            <a:pPr>
              <a:buFont typeface="Wingdings"/>
              <a:buChar char="Ø"/>
            </a:pPr>
            <a:r>
              <a:rPr sz="1000">
                <a:latin typeface="Times New Roman"/>
                <a:ea typeface="Times New Roman"/>
                <a:cs typeface="Times New Roman"/>
              </a:rPr>
              <a:t>погашение долга и уплаты процентов по ипотечному жилищному кредиту (займу) </a:t>
            </a:r>
          </a:p>
          <a:p>
            <a:pPr>
              <a:buFont typeface="Wingdings"/>
              <a:buChar char="Ø"/>
            </a:pPr>
            <a:r>
              <a:rPr sz="1000">
                <a:latin typeface="Times New Roman"/>
                <a:ea typeface="Times New Roman"/>
                <a:cs typeface="Times New Roman"/>
              </a:rPr>
              <a:t>для оплаты цены договора строительного подряда на строительство жилого дома</a:t>
            </a:r>
          </a:p>
          <a:p>
            <a:pPr>
              <a:buFont typeface="Wingdings"/>
              <a:buChar char="Ø"/>
            </a:pPr>
            <a:r>
              <a:rPr sz="1000">
                <a:latin typeface="Times New Roman"/>
                <a:ea typeface="Times New Roman"/>
                <a:cs typeface="Times New Roman"/>
              </a:rPr>
              <a:t>осуществление последнего паевого взноса членом жилищно-строительного кооператива</a:t>
            </a:r>
          </a:p>
          <a:p>
            <a:pPr>
              <a:buFont typeface="Wingdings"/>
              <a:buChar char="Ø"/>
            </a:pPr>
            <a:r>
              <a:rPr sz="1000">
                <a:latin typeface="Times New Roman"/>
                <a:ea typeface="Times New Roman"/>
                <a:cs typeface="Times New Roman"/>
              </a:rPr>
              <a:t>для уплаты цены договора участия в долевом строительстве</a:t>
            </a:r>
            <a:endParaRPr b="false" sz="10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89" name="Shape 89"/>
          <p:cNvSpPr txBox="false"/>
          <p:nvPr isPhoto="false"/>
        </p:nvSpPr>
        <p:spPr>
          <a:xfrm flipH="false" flipV="false" rot="0">
            <a:off x="2286000" y="2967335"/>
            <a:ext cx="4572000" cy="646330"/>
          </a:xfrm>
          <a:prstGeom prst="rect">
            <a:avLst/>
          </a:prstGeom>
        </p:spPr>
        <p:txBody>
          <a:bodyPr bIns="45720" lIns="91440" rIns="91440" tIns="45720">
            <a:spAutoFit/>
          </a:bodyPr>
          <a:p>
            <a:pPr algn="l" indent="0" marL="0"/>
            <a:br>
              <a:rPr b="false" sz="180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b="false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90" name="Shape 90"/>
          <p:cNvSpPr txBox="false"/>
          <p:nvPr isPhoto="false"/>
        </p:nvSpPr>
        <p:spPr>
          <a:xfrm flipH="false" flipV="false" rot="0">
            <a:off x="251519" y="4869160"/>
            <a:ext cx="3672408" cy="1872208"/>
          </a:xfrm>
          <a:prstGeom prst="rect">
            <a:avLst/>
          </a:prstGeom>
          <a:ln w="25400">
            <a:solidFill>
              <a:schemeClr val="accent1"/>
            </a:solidFill>
            <a:prstDash val="solid"/>
          </a:ln>
        </p:spPr>
        <p:style>
          <a:lnRef idx="0"/>
          <a:fillRef idx="1">
            <a:schemeClr val="lt1"/>
          </a:fillRef>
          <a:effectRef idx="0"/>
          <a:fontRef idx="none"/>
        </p:style>
        <p:txBody>
          <a:bodyPr anchor="t" bIns="45720" lIns="91440" rIns="91440" tIns="45720"/>
          <a:p>
            <a:pPr algn="ctr" indent="0" marL="0"/>
            <a:r>
              <a:rPr b="true" sz="9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Правовая база</a:t>
            </a:r>
            <a:endParaRPr i="true" sz="900">
              <a:solidFill>
                <a:srgbClr val="0070C0"/>
              </a:solidFill>
              <a:latin typeface="Times New Roman"/>
              <a:ea typeface="Times New Roman"/>
              <a:cs typeface="Times New Roman"/>
            </a:endParaRPr>
          </a:p>
          <a:p>
            <a:pPr algn="l" indent="0" marL="0"/>
            <a:r>
              <a:rPr sz="8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Федеральные нормативные акты: </a:t>
            </a:r>
            <a:endParaRPr sz="1800">
              <a:solidFill>
                <a:schemeClr val="dk1"/>
              </a:solidFill>
              <a:latin typeface="+mn-lt"/>
              <a:ea typeface="+mn-ea"/>
              <a:cs typeface="+mn-cs"/>
            </a:endParaRPr>
          </a:p>
          <a:p>
            <a:pPr algn="just" indent="0" marL="0"/>
            <a:r>
              <a:rPr b="true" sz="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- «Об утверждении ГП РФ «Обеспечение доступным и комфортным жильем и коммунальными услугами граждан РФ»</a:t>
            </a:r>
            <a:r>
              <a:rPr sz="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 (постановление Правительства РФ от 30.12.2017 № 1710)</a:t>
            </a:r>
            <a:endParaRPr sz="1800">
              <a:solidFill>
                <a:schemeClr val="dk1"/>
              </a:solidFill>
              <a:latin typeface="+mn-lt"/>
              <a:ea typeface="+mn-ea"/>
              <a:cs typeface="+mn-cs"/>
            </a:endParaRPr>
          </a:p>
          <a:p>
            <a:pPr algn="just" indent="0" marL="0"/>
            <a:r>
              <a:rPr b="true" sz="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- «Правила предоставления молодым семьям социальных выплат на приобретение (строительство) жилья и их использования»</a:t>
            </a:r>
            <a:r>
              <a:rPr sz="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(п</a:t>
            </a:r>
            <a:r>
              <a:rPr sz="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остановление Правительства РФ от 17.12.2010 № 1050).</a:t>
            </a:r>
            <a:endParaRPr sz="1800">
              <a:solidFill>
                <a:schemeClr val="dk1"/>
              </a:solidFill>
              <a:latin typeface="+mn-lt"/>
              <a:ea typeface="+mn-ea"/>
              <a:cs typeface="+mn-cs"/>
            </a:endParaRPr>
          </a:p>
          <a:p>
            <a:pPr algn="l" indent="0" marL="0"/>
            <a:r>
              <a:rPr sz="8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Региональные нормативные акты:</a:t>
            </a:r>
            <a:endParaRPr sz="1800">
              <a:solidFill>
                <a:schemeClr val="dk1"/>
              </a:solidFill>
              <a:latin typeface="+mn-lt"/>
              <a:ea typeface="+mn-ea"/>
              <a:cs typeface="+mn-cs"/>
            </a:endParaRPr>
          </a:p>
          <a:p>
            <a:pPr algn="just" indent="0" marL="0"/>
            <a:r>
              <a:rPr b="true" sz="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«</a:t>
            </a:r>
            <a:r>
              <a:rPr b="true" sz="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Об утверждении </a:t>
            </a:r>
            <a:r>
              <a:rPr b="true" sz="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Правил предоставления молодым семьям Костромской области социальных выплат на приобретение (строительство) жилья и их использования (</a:t>
            </a:r>
            <a:r>
              <a:rPr sz="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постановление Департамента строительства, жилищно-коммунального хозяйства и топливно-энергетического комплекса Костромской области от 25.12.2023 № 12-НП)</a:t>
            </a:r>
            <a:endParaRPr sz="1800">
              <a:solidFill>
                <a:schemeClr val="dk1"/>
              </a:solidFill>
              <a:latin typeface="+mn-lt"/>
              <a:ea typeface="+mn-ea"/>
              <a:cs typeface="+mn-cs"/>
            </a:endParaRPr>
          </a:p>
          <a:p>
            <a:pPr algn="ctr" indent="0" marL="0"/>
            <a:endParaRPr i="true" sz="900">
              <a:solidFill>
                <a:schemeClr val="dk1"/>
              </a:solidFill>
              <a:latin typeface="Times New Roman"/>
              <a:ea typeface="Times New Roman"/>
              <a:cs typeface="Times New Roman"/>
            </a:endParaRPr>
          </a:p>
          <a:p>
            <a:pPr algn="ctr" indent="0" marL="0"/>
            <a:endParaRPr b="true" sz="900">
              <a:solidFill>
                <a:schemeClr val="dk1"/>
              </a:solidFill>
              <a:latin typeface="Times New Roman"/>
              <a:ea typeface="Times New Roman"/>
              <a:cs typeface="Times New Roman"/>
            </a:endParaRPr>
          </a:p>
        </p:txBody>
      </p:sp>
    </p:spTree>
  </p:cSld>
</p:sld>
</file>

<file path=ppt/theme/theme1.xml><?xml version="1.0" encoding="utf-8"?>
<a:theme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F2303119073954DBD77EBF464D0C2A3" ma:contentTypeVersion="1" ma:contentTypeDescription="Создание документа." ma:contentTypeScope="" ma:versionID="cb541a313b58096a5f1d4f8393c51e78">
  <xsd:schema xmlns:xsd="http://www.w3.org/2001/XMLSchema" xmlns:xs="http://www.w3.org/2001/XMLSchema" xmlns:p="http://schemas.microsoft.com/office/2006/metadata/properties" xmlns:ns2="ee4a58e1-2f6d-43cb-900c-25332b815e2d" targetNamespace="http://schemas.microsoft.com/office/2006/metadata/properties" ma:root="true" ma:fieldsID="4a8970d4c399feb1bb26b8547a161d27" ns2:_="">
    <xsd:import namespace="ee4a58e1-2f6d-43cb-900c-25332b815e2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4a58e1-2f6d-43cb-900c-25332b815e2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A38BDA7-CBE1-4259-BD5C-E2FCAF1EBBED}"/>
</file>

<file path=customXml/itemProps2.xml><?xml version="1.0" encoding="utf-8"?>
<ds:datastoreItem xmlns:ds="http://schemas.openxmlformats.org/officeDocument/2006/customXml" ds:itemID="{6171FAE7-E8EA-45CD-87FC-0E6F43D815DA}"/>
</file>

<file path=customXml/itemProps3.xml><?xml version="1.0" encoding="utf-8"?>
<ds:datastoreItem xmlns:ds="http://schemas.openxmlformats.org/officeDocument/2006/customXml" ds:itemID="{FA7C16BB-256A-46C7-9F35-E12CE4D63D5B}"/>
</file>

<file path=docProps/app.xml><?xml version="1.0" encoding="utf-8"?>
<Properties xmlns="http://schemas.openxmlformats.org/officeDocument/2006/extended-properties">
  <Template>Normal.dotm</Template>
  <TotalTime>0</TotalTime>
  <DocSecurity>0</DocSecurity>
  <ScaleCrop>false</ScaleCrop>
  <Application>MyOffice-CoreFramework-Android/36-1319.1058.9942.953.1@8a8e91c111ebc3e71a2a82a94b3d7700bb817fed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2025-05-02T07:51:42Z</dcterms:created>
  <dcterms:modified xsi:type="dcterms:W3CDTF">2025-05-13T08:35:38Z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0x0101005F2303119073954DBD77EBF464D0C2A3</vt:lpwstr>
  </property>
</Properties>
</file>