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91" r:id="rId4"/>
    <p:sldId id="280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302" r:id="rId13"/>
    <p:sldId id="281" r:id="rId14"/>
    <p:sldId id="292" r:id="rId15"/>
    <p:sldId id="293" r:id="rId16"/>
    <p:sldId id="295" r:id="rId17"/>
    <p:sldId id="296" r:id="rId18"/>
    <p:sldId id="297" r:id="rId19"/>
    <p:sldId id="298" r:id="rId20"/>
    <p:sldId id="299" r:id="rId21"/>
    <p:sldId id="301" r:id="rId22"/>
    <p:sldId id="300" r:id="rId23"/>
    <p:sldId id="294" r:id="rId24"/>
    <p:sldId id="30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3300"/>
    <a:srgbClr val="86432E"/>
    <a:srgbClr val="CFBDB7"/>
    <a:srgbClr val="662406"/>
    <a:srgbClr val="AA6D5A"/>
    <a:srgbClr val="993300"/>
    <a:srgbClr val="FF9966"/>
    <a:srgbClr val="CC00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1552" autoAdjust="0"/>
  </p:normalViewPr>
  <p:slideViewPr>
    <p:cSldViewPr>
      <p:cViewPr varScale="1">
        <p:scale>
          <a:sx n="88" d="100"/>
          <a:sy n="88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 userDrawn="1"/>
        </p:nvSpPr>
        <p:spPr>
          <a:xfrm>
            <a:off x="685800" y="1905000"/>
            <a:ext cx="7924800" cy="1981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AC6D-867C-46B0-A20E-16DE6DC13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7429520" y="1119200"/>
            <a:ext cx="1714480" cy="1523982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806000">
            <a:off x="7548974" y="1500836"/>
            <a:ext cx="1062207" cy="761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6652-5C64-49D1-BB7C-62D709304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 userDrawn="1"/>
        </p:nvSpPr>
        <p:spPr>
          <a:xfrm rot="5400000">
            <a:off x="5029200" y="2286000"/>
            <a:ext cx="5334000" cy="24384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B266-8B09-4DF4-B6E9-6E1FD1D24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 rot="5400000">
            <a:off x="5984888" y="5230822"/>
            <a:ext cx="1571572" cy="1396952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5400000">
            <a:off x="6186438" y="5580060"/>
            <a:ext cx="926400" cy="698476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0521-CFDC-4B0B-8882-E9032BC15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854D-845A-4ACB-87C1-176E473A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Горизонтальный свиток 6"/>
          <p:cNvSpPr/>
          <p:nvPr userDrawn="1"/>
        </p:nvSpPr>
        <p:spPr>
          <a:xfrm>
            <a:off x="685800" y="3962400"/>
            <a:ext cx="7924800" cy="1981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7563466" y="4881601"/>
            <a:ext cx="1580534" cy="1404919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827336" y="5262589"/>
            <a:ext cx="931684" cy="702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280E-B917-4050-9E6F-F848EB0DE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84CE-C044-4503-9DBD-E0591DC3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44FD-D638-4CBB-A4F8-A4670E3F0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B0BE-D5C8-4EB6-B7EE-9142C44BD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Рисунок 4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7500958" y="428604"/>
            <a:ext cx="1526987" cy="1357322"/>
          </a:xfrm>
          <a:prstGeom prst="rect">
            <a:avLst/>
          </a:prstGeom>
        </p:spPr>
      </p:pic>
      <p:pic>
        <p:nvPicPr>
          <p:cNvPr id="6" name="Рисунок 5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742845" y="714355"/>
            <a:ext cx="900119" cy="678661"/>
          </a:xfrm>
          <a:prstGeom prst="rect">
            <a:avLst/>
          </a:prstGeom>
        </p:spPr>
      </p:pic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 userDrawn="1"/>
        </p:nvSpPr>
        <p:spPr>
          <a:xfrm>
            <a:off x="381000" y="685800"/>
            <a:ext cx="3124200" cy="838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2D6D-893B-449A-8387-CD487C780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9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3071769" y="1142984"/>
            <a:ext cx="642942" cy="571504"/>
          </a:xfrm>
          <a:prstGeom prst="rect">
            <a:avLst/>
          </a:prstGeom>
        </p:spPr>
      </p:pic>
      <p:pic>
        <p:nvPicPr>
          <p:cNvPr id="11" name="Рисунок 10" descr="logotip[1]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143240" y="1285860"/>
            <a:ext cx="378998" cy="285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4357-3126-4D0B-A81B-142EE616B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Горизонтальный свиток 7"/>
          <p:cNvSpPr/>
          <p:nvPr userDrawn="1"/>
        </p:nvSpPr>
        <p:spPr>
          <a:xfrm>
            <a:off x="1676400" y="4572000"/>
            <a:ext cx="5715000" cy="9906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 flipH="1">
            <a:off x="500002" y="5072074"/>
            <a:ext cx="1285884" cy="1143008"/>
          </a:xfrm>
          <a:prstGeom prst="rect">
            <a:avLst/>
          </a:prstGeom>
        </p:spPr>
      </p:pic>
      <p:pic>
        <p:nvPicPr>
          <p:cNvPr id="10" name="Рисунок 9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28662" y="5357826"/>
            <a:ext cx="757995" cy="571504"/>
          </a:xfrm>
          <a:prstGeom prst="rect">
            <a:avLst/>
          </a:prstGeom>
        </p:spPr>
      </p:pic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91E2C4-1C63-4999-A5A5-BC4F2F070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81000" y="685800"/>
            <a:ext cx="8382000" cy="14478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Безимени-1.gif"/>
          <p:cNvPicPr>
            <a:picLocks noChangeAspect="1"/>
          </p:cNvPicPr>
          <p:nvPr/>
        </p:nvPicPr>
        <p:blipFill>
          <a:blip r:embed="rId14"/>
          <a:srcRect l="50938" t="45000" r="32187" b="35000"/>
          <a:stretch>
            <a:fillRect/>
          </a:stretch>
        </p:blipFill>
        <p:spPr>
          <a:xfrm>
            <a:off x="7858116" y="1500174"/>
            <a:ext cx="1285884" cy="1143008"/>
          </a:xfrm>
          <a:prstGeom prst="rect">
            <a:avLst/>
          </a:prstGeom>
        </p:spPr>
      </p:pic>
      <p:pic>
        <p:nvPicPr>
          <p:cNvPr id="11" name="Рисунок 10" descr="logotip[1].png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01024" y="1785926"/>
            <a:ext cx="757995" cy="57150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229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sterdam_vp" pitchFamily="8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merican Retro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merican Retro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merican Retro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Retro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Retro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«Говорим правильно»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Тест для родителей</a:t>
            </a:r>
            <a:endParaRPr lang="ru-RU" i="1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тУфля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туфлЯ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звОнит</a:t>
            </a:r>
            <a:r>
              <a:rPr lang="ru-RU" sz="3200" dirty="0" smtClean="0">
                <a:solidFill>
                  <a:srgbClr val="663300"/>
                </a:solidFill>
              </a:rPr>
              <a:t> (телефон)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звонИт</a:t>
            </a:r>
            <a:r>
              <a:rPr lang="ru-RU" sz="3200" dirty="0" smtClean="0">
                <a:solidFill>
                  <a:srgbClr val="663300"/>
                </a:solidFill>
              </a:rPr>
              <a:t> (телефон)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28596" y="2071678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красИвее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3143248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баловАть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8596" y="428625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бАрмен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596" y="5429264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жалюзИ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429256" y="2071678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свЁкла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429256" y="321468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тОрты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429256" y="428625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тУфля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429256" y="53578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звонИт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…и ещё немного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42910" y="2714620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обгрызАнные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857752" y="464344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обгрЫзенные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наращЁнные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нарОщенные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крЕмы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кремА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Закончить (школу)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Окончить (школу)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Вряд ли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Навряд ли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пополам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напополам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прОстынь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простынЯ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junior3d.ru/texture/%D0%91%D1%83%D0%BC%D0%B0%D0%B3%D0%B0/%D0%A1%D1%82%D0%B0%D1%80%D0%B0%D1%8F%D0%91%D1%83%D0%BC%D0%B0%D0%B3%D0%B0/%D1%81%D1%82%D0%B0%D1%80%D0%B0%D1%8F-%D0%B1%D1%83%D0%BC%D0%B0%D0%B3%D0%B0_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3"/>
            <a:ext cx="9144000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501122" cy="4268799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 Дети – великие подражатели!  Они подражают вам во всём:  в манере поведения, в манере проявления эмоций, в манере сидеть за столом, одеваться, …              ну и, конечно же, в манере говорить.</a:t>
            </a:r>
          </a:p>
          <a:p>
            <a:pPr>
              <a:buNone/>
            </a:pPr>
            <a:r>
              <a:rPr lang="ru-RU" sz="2800" i="1" dirty="0" smtClean="0"/>
              <a:t>Предлагаю вам проверить себя. Правильно ли вы употребляете некоторые слова?</a:t>
            </a:r>
          </a:p>
          <a:p>
            <a:pPr>
              <a:buNone/>
            </a:pPr>
            <a:r>
              <a:rPr lang="ru-RU" sz="2800" i="1" dirty="0" smtClean="0"/>
              <a:t>Из двух вариантов слова выберите правильный.</a:t>
            </a:r>
          </a:p>
          <a:p>
            <a:pPr algn="ctr">
              <a:buNone/>
            </a:pPr>
            <a:r>
              <a:rPr lang="ru-RU" sz="2800" i="1" dirty="0" smtClean="0"/>
              <a:t>Удачи!</a:t>
            </a:r>
            <a:endParaRPr lang="ru-RU" sz="2800" i="1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плОтит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плАтит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28596" y="2071678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обгрЫзенные</a:t>
            </a:r>
            <a:r>
              <a:rPr lang="ru-RU" sz="3200" dirty="0" smtClean="0">
                <a:solidFill>
                  <a:srgbClr val="663300"/>
                </a:solidFill>
              </a:rPr>
              <a:t> (ногти)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3143248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наращЁнные</a:t>
            </a:r>
            <a:r>
              <a:rPr lang="ru-RU" sz="3200" dirty="0" smtClean="0">
                <a:solidFill>
                  <a:srgbClr val="663300"/>
                </a:solidFill>
              </a:rPr>
              <a:t> (ресницы)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8596" y="428625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крЕмы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596" y="5429264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Окончить (школу)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429256" y="2071678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вряд ли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429256" y="321468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пополам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429256" y="428625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простынЯ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429256" y="53578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плАтит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вы не допустили ни одной ошибки, то вы  - учитель русского языка или робот.</a:t>
            </a:r>
          </a:p>
          <a:p>
            <a:r>
              <a:rPr lang="ru-RU" dirty="0" smtClean="0"/>
              <a:t>Если у вас 2-3 ошибки, то вы вполне грамотный человек.</a:t>
            </a:r>
          </a:p>
          <a:p>
            <a:r>
              <a:rPr lang="ru-RU" dirty="0" smtClean="0"/>
              <a:t>Если у вас половина ошибок, то вы обычный человек.</a:t>
            </a:r>
          </a:p>
          <a:p>
            <a:r>
              <a:rPr lang="ru-RU" dirty="0" smtClean="0"/>
              <a:t>Если у вас больше половины ошибок, то…</a:t>
            </a:r>
            <a:endParaRPr lang="ru-RU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sem-svojstvina-ashybatstsa-Rechevye-Oshib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411" y="1785926"/>
            <a:ext cx="8138505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junior3d.ru/texture/%D0%91%D1%83%D0%BC%D0%B0%D0%B3%D0%B0/%D0%A1%D1%82%D0%B0%D1%80%D0%B0%D1%8F%D0%91%D1%83%D0%BC%D0%B0%D0%B3%D0%B0/%D1%81%D1%82%D0%B0%D1%80%D0%B0%D1%8F-%D0%B1%D1%83%D0%BC%D0%B0%D0%B3%D0%B0_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8358246" cy="42148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501122" cy="4268799"/>
          </a:xfrm>
        </p:spPr>
        <p:txBody>
          <a:bodyPr/>
          <a:lstStyle/>
          <a:p>
            <a:pPr algn="ctr">
              <a:buNone/>
            </a:pPr>
            <a:endParaRPr lang="ru-RU" sz="2800" i="1" dirty="0" smtClean="0"/>
          </a:p>
          <a:p>
            <a:pPr algn="ctr">
              <a:buNone/>
            </a:pPr>
            <a:r>
              <a:rPr lang="ru-RU" sz="2800" i="1" dirty="0" smtClean="0"/>
              <a:t> </a:t>
            </a:r>
          </a:p>
          <a:p>
            <a:pPr algn="ctr">
              <a:buNone/>
            </a:pPr>
            <a:r>
              <a:rPr lang="ru-RU" b="1" i="1" dirty="0" smtClean="0"/>
              <a:t>Старайтесь </a:t>
            </a:r>
            <a:r>
              <a:rPr lang="ru-RU" b="1" i="1" smtClean="0"/>
              <a:t>говорить правильно!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Помните, что дети берут с вас пример.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ru-RU" sz="2800" i="1" dirty="0" smtClean="0"/>
          </a:p>
          <a:p>
            <a:pPr algn="r">
              <a:buNone/>
            </a:pPr>
            <a:r>
              <a:rPr lang="ru-RU" sz="2800" i="1" dirty="0" smtClean="0"/>
              <a:t>С уважением учитель-логопед:  </a:t>
            </a:r>
          </a:p>
          <a:p>
            <a:pPr algn="r">
              <a:buNone/>
            </a:pPr>
            <a:r>
              <a:rPr lang="ru-RU" sz="2800" i="1" dirty="0" smtClean="0"/>
              <a:t>Корчагина Л.В.</a:t>
            </a:r>
            <a:endParaRPr lang="ru-RU" sz="2800" i="1" dirty="0" smtClean="0"/>
          </a:p>
          <a:p>
            <a:pPr>
              <a:buNone/>
            </a:pPr>
            <a:endParaRPr lang="ru-RU" sz="2800" i="1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Разберёмся с ударением</a:t>
            </a:r>
            <a:endParaRPr lang="ru-RU" dirty="0"/>
          </a:p>
        </p:txBody>
      </p:sp>
      <p:pic>
        <p:nvPicPr>
          <p:cNvPr id="16390" name="Picture 6" descr="https://res.cloudinary.com/teepublic/image/private/s--0NBcJ0N6--/t_Preview/b_rgb:ffffff,c_limit,f_jpg,h_630,q_90,w_630/v1540065693/production/designs/335619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44"/>
            <a:ext cx="3357586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красИвее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красивЕе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бАловать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баловАть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жалюзИ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жАлюзи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бАрмен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бармЕн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свеклА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свЁкла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48" y="1785926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тОрты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9190" y="3714752"/>
            <a:ext cx="3214710" cy="1143008"/>
          </a:xfrm>
          <a:prstGeom prst="horizontalScroll">
            <a:avLst/>
          </a:prstGeom>
          <a:solidFill>
            <a:srgbClr val="CFBDB7"/>
          </a:solidFill>
          <a:ln>
            <a:solidFill>
              <a:srgbClr val="864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663300"/>
                </a:solidFill>
              </a:rPr>
              <a:t>тортЫ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Свиток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2303119073954DBD77EBF464D0C2A3" ma:contentTypeVersion="1" ma:contentTypeDescription="Создание документа." ma:contentTypeScope="" ma:versionID="cb541a313b58096a5f1d4f8393c51e78">
  <xsd:schema xmlns:xsd="http://www.w3.org/2001/XMLSchema" xmlns:xs="http://www.w3.org/2001/XMLSchema" xmlns:p="http://schemas.microsoft.com/office/2006/metadata/properties" xmlns:ns2="ee4a58e1-2f6d-43cb-900c-25332b815e2d" targetNamespace="http://schemas.microsoft.com/office/2006/metadata/properties" ma:root="true" ma:fieldsID="4a8970d4c399feb1bb26b8547a161d27" ns2:_="">
    <xsd:import namespace="ee4a58e1-2f6d-43cb-900c-25332b815e2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58e1-2f6d-43cb-900c-25332b815e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F9B011-D23C-44ED-93FE-15CB0D50016F}"/>
</file>

<file path=customXml/itemProps2.xml><?xml version="1.0" encoding="utf-8"?>
<ds:datastoreItem xmlns:ds="http://schemas.openxmlformats.org/officeDocument/2006/customXml" ds:itemID="{3E6FDE8F-05B4-491F-8951-B022E88D9A19}"/>
</file>

<file path=customXml/itemProps3.xml><?xml version="1.0" encoding="utf-8"?>
<ds:datastoreItem xmlns:ds="http://schemas.openxmlformats.org/officeDocument/2006/customXml" ds:itemID="{4B985499-C985-4D9D-9DBA-05AA341BC1D5}"/>
</file>

<file path=docProps/app.xml><?xml version="1.0" encoding="utf-8"?>
<Properties xmlns="http://schemas.openxmlformats.org/officeDocument/2006/extended-properties" xmlns:vt="http://schemas.openxmlformats.org/officeDocument/2006/docPropsVTypes">
  <Template>Свиток</Template>
  <TotalTime>139</TotalTime>
  <Words>227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Свиток</vt:lpstr>
      <vt:lpstr>«Говорим правильно»</vt:lpstr>
      <vt:lpstr>Уважаемые родители!</vt:lpstr>
      <vt:lpstr>Разберёмся с ударением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Повторим</vt:lpstr>
      <vt:lpstr>…и ещё немного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Повторим</vt:lpstr>
      <vt:lpstr>Ваш результат</vt:lpstr>
      <vt:lpstr>Слайд 23</vt:lpstr>
      <vt:lpstr>Уважаемые 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«Говорим правильно»</dc:title>
  <dc:creator>Пользователь</dc:creator>
  <cp:lastModifiedBy>Пользователь</cp:lastModifiedBy>
  <cp:revision>1</cp:revision>
  <cp:lastPrinted>1601-01-01T00:00:00Z</cp:lastPrinted>
  <dcterms:created xsi:type="dcterms:W3CDTF">2020-11-20T17:26:23Z</dcterms:created>
  <dcterms:modified xsi:type="dcterms:W3CDTF">2020-11-20T19:45:42Z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0x0101005F2303119073954DBD77EBF464D0C2A3</vt:lpwstr>
  </property>
</Properties>
</file>