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62" r:id="rId8"/>
    <p:sldId id="263" r:id="rId9"/>
    <p:sldId id="264" r:id="rId10"/>
    <p:sldId id="258" r:id="rId11"/>
    <p:sldId id="257" r:id="rId12"/>
    <p:sldId id="259" r:id="rId13"/>
    <p:sldId id="272" r:id="rId14"/>
    <p:sldId id="273" r:id="rId15"/>
    <p:sldId id="261" r:id="rId16"/>
    <p:sldId id="265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7" autoAdjust="0"/>
  </p:normalViewPr>
  <p:slideViewPr>
    <p:cSldViewPr>
      <p:cViewPr varScale="1">
        <p:scale>
          <a:sx n="65" d="100"/>
          <a:sy n="65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2060848"/>
            <a:ext cx="7560840" cy="2808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Консультация «Как научить ребенка одеваться просто?»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Составила: воспитатель МДОУ </a:t>
            </a:r>
            <a:r>
              <a:rPr lang="ru-RU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/с «Солнышко» Воробьева Е. 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2060848"/>
            <a:ext cx="7560840" cy="2808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62880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Схема для одевания (алгоритм)</a:t>
            </a: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- это очень важный инструментарий для обучения детей дошкольного возраста правилам 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одевания</a:t>
            </a: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а в обратном порядке и 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раздевания</a:t>
            </a: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Использование алгоритма заметно упрощает обучающий процесс.</a:t>
            </a:r>
            <a:endParaRPr lang="ru-R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784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39552" y="2276872"/>
            <a:ext cx="8136904" cy="3672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Стихи картинки и дидактические игры помогают ребенку через видео ряд закрепить правила по самообслуживанию.</a:t>
            </a:r>
            <a:r>
              <a:rPr lang="ru-RU" sz="3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(Картинки наглядно продемонстрируют последовательность действий. Они должны располагаться на видном месте рядом со шкафчиками, где находится одежда ребенка)</a:t>
            </a:r>
            <a:endParaRPr lang="ru-RU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1700808"/>
            <a:ext cx="8280920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Стихотворение-алгоритм одевания на прогулку: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Чтоб на улицу успеть, сначала должен я надеть - колготки, теплые носки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А после брюки иль штаны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Чтобы сразу не вспотеть, надо обувь всем надеть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И лишь потом надену кофту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 А чтобы уши не надуло, я туго шапку завяжу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Пальто надену или шубу, гулять на улицу пойду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7. Про шарф я тоже не забуду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8. И варежки, друзья, забыть, конечно, мне нельзя.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772816"/>
            <a:ext cx="8496944" cy="4176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2039235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Стихотворение-алгоритм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раздевания с прогулки:</a:t>
            </a:r>
            <a:endParaRPr lang="ru-RU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Покажите свои ручки.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Ой, а что это за штучки?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– варежки! Тяните!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 ручек варежки снимите.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Ручки вверх мы поднимаем,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Шапочки свои снимаем.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у кого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шнурочки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Попались, голубочки!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Сейчас вам я помогу,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шнурочки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развяжу!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772816"/>
            <a:ext cx="8640960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теперь снимаем с тела,</a:t>
            </a:r>
            <a:endParaRPr lang="ru-R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Чтобы тело не вспотело,</a:t>
            </a:r>
            <a:endParaRPr lang="ru-R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Шубки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курточки, пальтишки.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Раздеваемся, детишки!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сейчас все дружно сели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на ножки посмотрели.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Что у нас на ножках?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Валенки, сапожки!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12345 – будем обувь мы снимать!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Это - правый сапожок,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Это – левый сапожок.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Вот и ножки появились!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Ты разулся, мой дружок!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Дальше что, детишки?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Кофточки, штанишки!</a:t>
            </a:r>
            <a:endParaRPr lang="ru-RU" sz="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12345 – будем их теперь снимать!</a:t>
            </a:r>
            <a:endParaRPr lang="ru-RU" sz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pic>
        <p:nvPicPr>
          <p:cNvPr id="2050" name="Picture 2" descr="C:\Users\alex\Desktop\Раздевание одевание\alg_odevan_v_zimn_devoch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844824"/>
            <a:ext cx="5620072" cy="3971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pic>
        <p:nvPicPr>
          <p:cNvPr id="3074" name="Picture 2" descr="C:\Users\alex\Desktop\Раздевание одевание\01labrh571276060746.jpg"/>
          <p:cNvPicPr>
            <a:picLocks noChangeAspect="1" noChangeArrowheads="1"/>
          </p:cNvPicPr>
          <p:nvPr/>
        </p:nvPicPr>
        <p:blipFill>
          <a:blip r:embed="rId3" cstate="print"/>
          <a:srcRect l="1088" t="2772" r="3167" b="2980"/>
          <a:stretch>
            <a:fillRect/>
          </a:stretch>
        </p:blipFill>
        <p:spPr bwMode="auto">
          <a:xfrm>
            <a:off x="1331640" y="1700808"/>
            <a:ext cx="633670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844824"/>
            <a:ext cx="8496944" cy="3672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132856"/>
            <a:ext cx="8208912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2"/>
                </a:solidFill>
              </a:rPr>
              <a:t>УСПЕХОВ!</a:t>
            </a:r>
            <a:endParaRPr lang="ru-RU" sz="6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916832"/>
            <a:ext cx="8496944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Умение </a:t>
            </a:r>
            <a:r>
              <a:rPr lang="ru-RU" sz="2400" b="1" dirty="0" smtClean="0">
                <a:solidFill>
                  <a:schemeClr val="tx2"/>
                </a:solidFill>
              </a:rPr>
              <a:t>ребенка самостоятельно одеваться</a:t>
            </a:r>
            <a:r>
              <a:rPr lang="ru-RU" sz="2400" dirty="0" smtClean="0">
                <a:solidFill>
                  <a:schemeClr val="tx2"/>
                </a:solidFill>
              </a:rPr>
              <a:t> является одним из наиболее важных навыков, который напрямую зависит от развития мелкой моторики.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Приступать к обучению </a:t>
            </a:r>
            <a:r>
              <a:rPr lang="ru-RU" sz="2400" b="1" dirty="0" smtClean="0">
                <a:solidFill>
                  <a:schemeClr val="tx2"/>
                </a:solidFill>
              </a:rPr>
              <a:t>ребенка навыкам самостоятельного одевания следует с 2-3 лет</a:t>
            </a:r>
            <a:r>
              <a:rPr lang="ru-RU" sz="2400" dirty="0" smtClean="0">
                <a:solidFill>
                  <a:schemeClr val="tx2"/>
                </a:solidFill>
              </a:rPr>
              <a:t>. В начале этого пути от взрослых потребуется много терпения, ведь </a:t>
            </a:r>
            <a:r>
              <a:rPr lang="ru-RU" sz="2400" b="1" dirty="0" smtClean="0">
                <a:solidFill>
                  <a:schemeClr val="tx2"/>
                </a:solidFill>
              </a:rPr>
              <a:t>ребенок будет одеваться</a:t>
            </a:r>
            <a:r>
              <a:rPr lang="ru-RU" sz="2400" dirty="0" smtClean="0">
                <a:solidFill>
                  <a:schemeClr val="tx2"/>
                </a:solidFill>
              </a:rPr>
              <a:t> медленно и не всегда правильно. Зачастую легче всего </a:t>
            </a:r>
            <a:r>
              <a:rPr lang="ru-RU" sz="2400" b="1" dirty="0" smtClean="0">
                <a:solidFill>
                  <a:schemeClr val="tx2"/>
                </a:solidFill>
              </a:rPr>
              <a:t>самой одеть малыша</a:t>
            </a:r>
            <a:r>
              <a:rPr lang="ru-RU" sz="2400" dirty="0" smtClean="0">
                <a:solidFill>
                  <a:schemeClr val="tx2"/>
                </a:solidFill>
              </a:rPr>
              <a:t>, чем наблюдать его неумелые попытки.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Если </a:t>
            </a:r>
            <a:r>
              <a:rPr lang="ru-RU" sz="2400" b="1" dirty="0" smtClean="0">
                <a:solidFill>
                  <a:schemeClr val="tx2"/>
                </a:solidFill>
              </a:rPr>
              <a:t>ребенок не желает одеваться самостоятельно – помогайте ему</a:t>
            </a:r>
            <a:r>
              <a:rPr lang="ru-RU" sz="2400" dirty="0" smtClean="0">
                <a:solidFill>
                  <a:schemeClr val="tx2"/>
                </a:solidFill>
              </a:rPr>
              <a:t>, наполовину </a:t>
            </a:r>
            <a:r>
              <a:rPr lang="ru-RU" sz="2400" b="1" dirty="0" smtClean="0">
                <a:solidFill>
                  <a:schemeClr val="tx2"/>
                </a:solidFill>
              </a:rPr>
              <a:t>одевая колготки</a:t>
            </a:r>
            <a:r>
              <a:rPr lang="ru-RU" sz="2400" dirty="0" smtClean="0">
                <a:solidFill>
                  <a:schemeClr val="tx2"/>
                </a:solidFill>
              </a:rPr>
              <a:t>, штанишки, далее предлагайте завершить дело </a:t>
            </a:r>
            <a:r>
              <a:rPr lang="ru-RU" sz="2400" b="1" dirty="0" smtClean="0">
                <a:solidFill>
                  <a:schemeClr val="tx2"/>
                </a:solidFill>
              </a:rPr>
              <a:t>самостоятельно</a:t>
            </a:r>
            <a:endParaRPr lang="ru-RU" sz="2400" dirty="0" smtClean="0">
              <a:solidFill>
                <a:schemeClr val="tx2"/>
              </a:solidFill>
            </a:endParaRPr>
          </a:p>
          <a:p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412776"/>
            <a:ext cx="8568952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u="sng" dirty="0" smtClean="0">
                <a:solidFill>
                  <a:schemeClr val="tx2"/>
                </a:solidFill>
              </a:rPr>
              <a:t>Советы</a:t>
            </a:r>
            <a:r>
              <a:rPr lang="ru-RU" sz="3200" b="1" dirty="0" smtClean="0">
                <a:solidFill>
                  <a:schemeClr val="tx2"/>
                </a:solidFill>
              </a:rPr>
              <a:t>: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Детям легче всего </a:t>
            </a:r>
            <a:r>
              <a:rPr lang="ru-RU" sz="2000" b="1" dirty="0" smtClean="0">
                <a:solidFill>
                  <a:schemeClr val="tx2"/>
                </a:solidFill>
              </a:rPr>
              <a:t>научиться раздеваться</a:t>
            </a:r>
            <a:r>
              <a:rPr lang="ru-RU" sz="2000" dirty="0" smtClean="0">
                <a:solidFill>
                  <a:schemeClr val="tx2"/>
                </a:solidFill>
              </a:rPr>
              <a:t>, не же ли </a:t>
            </a:r>
            <a:r>
              <a:rPr lang="ru-RU" sz="2000" b="1" dirty="0" smtClean="0">
                <a:solidFill>
                  <a:schemeClr val="tx2"/>
                </a:solidFill>
              </a:rPr>
              <a:t>одеваться</a:t>
            </a:r>
            <a:r>
              <a:rPr lang="ru-RU" sz="2000" dirty="0" smtClean="0">
                <a:solidFill>
                  <a:schemeClr val="tx2"/>
                </a:solidFill>
              </a:rPr>
              <a:t>. В возрасте полутора лет дети могут </a:t>
            </a:r>
            <a:r>
              <a:rPr lang="ru-RU" sz="2000" b="1" dirty="0" smtClean="0">
                <a:solidFill>
                  <a:schemeClr val="tx2"/>
                </a:solidFill>
              </a:rPr>
              <a:t>самостоятельно снять шапку</a:t>
            </a:r>
            <a:r>
              <a:rPr lang="ru-RU" sz="2000" dirty="0" smtClean="0">
                <a:solidFill>
                  <a:schemeClr val="tx2"/>
                </a:solidFill>
              </a:rPr>
              <a:t>. Если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 удалось снять шапку – обязательно похвалите его. Нужно предложить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 одеть и снять что-то легкое, так как одежда, с которой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 будет тяжело справиться, отобьет весь интерес в новых навыках.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Никогда не критикуйте и не смейтесь, если малыш оделся не так, как надо.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Нужно позаботиться о том, чтобы у </a:t>
            </a:r>
            <a:r>
              <a:rPr lang="ru-RU" sz="2000" b="1" dirty="0" smtClean="0">
                <a:solidFill>
                  <a:schemeClr val="tx2"/>
                </a:solidFill>
              </a:rPr>
              <a:t>ребенка</a:t>
            </a:r>
            <a:r>
              <a:rPr lang="ru-RU" sz="2000" dirty="0" smtClean="0">
                <a:solidFill>
                  <a:schemeClr val="tx2"/>
                </a:solidFill>
              </a:rPr>
              <a:t> были подходящие игрушки, которые помогут ему быстрее освоить искусство </a:t>
            </a:r>
            <a:r>
              <a:rPr lang="ru-RU" sz="2000" b="1" dirty="0" smtClean="0">
                <a:solidFill>
                  <a:schemeClr val="tx2"/>
                </a:solidFill>
              </a:rPr>
              <a:t>самостоятельного одевания</a:t>
            </a:r>
            <a:r>
              <a:rPr lang="ru-RU" sz="2000" dirty="0" smtClean="0">
                <a:solidFill>
                  <a:schemeClr val="tx2"/>
                </a:solidFill>
              </a:rPr>
              <a:t>. Прежде всего, это куклы с кукольной одеждой.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Дети в этом возрасте очень любят подражать </a:t>
            </a:r>
            <a:r>
              <a:rPr lang="ru-RU" sz="2000" b="1" dirty="0" smtClean="0">
                <a:solidFill>
                  <a:schemeClr val="tx2"/>
                </a:solidFill>
              </a:rPr>
              <a:t>родителям</a:t>
            </a:r>
            <a:r>
              <a:rPr lang="ru-RU" sz="2000" dirty="0" smtClean="0">
                <a:solidFill>
                  <a:schemeClr val="tx2"/>
                </a:solidFill>
              </a:rPr>
              <a:t>, поэтому </a:t>
            </a:r>
            <a:r>
              <a:rPr lang="ru-RU" sz="2000" b="1" dirty="0" smtClean="0">
                <a:solidFill>
                  <a:schemeClr val="tx2"/>
                </a:solidFill>
              </a:rPr>
              <a:t>одевайтесь перед ребенком</a:t>
            </a:r>
            <a:r>
              <a:rPr lang="ru-RU" sz="2000" dirty="0" smtClean="0">
                <a:solidFill>
                  <a:schemeClr val="tx2"/>
                </a:solidFill>
              </a:rPr>
              <a:t>, когда он сам </a:t>
            </a:r>
            <a:r>
              <a:rPr lang="ru-RU" sz="2000" b="1" dirty="0" smtClean="0">
                <a:solidFill>
                  <a:schemeClr val="tx2"/>
                </a:solidFill>
              </a:rPr>
              <a:t>одевается</a:t>
            </a:r>
            <a:r>
              <a:rPr lang="ru-RU" sz="2000" dirty="0" smtClean="0">
                <a:solidFill>
                  <a:schemeClr val="tx2"/>
                </a:solidFill>
              </a:rPr>
              <a:t>, так же вы можете это перевести в игру </a:t>
            </a:r>
            <a:r>
              <a:rPr lang="ru-RU" sz="2000" i="1" dirty="0" smtClean="0">
                <a:solidFill>
                  <a:schemeClr val="tx2"/>
                </a:solidFill>
              </a:rPr>
              <a:t>«кто быстрее оденется»</a:t>
            </a:r>
            <a:r>
              <a:rPr lang="ru-RU" sz="2000" dirty="0" smtClean="0">
                <a:solidFill>
                  <a:schemeClr val="tx2"/>
                </a:solidFill>
              </a:rPr>
              <a:t>. В это время вы должны объяснять, в каком порядке нужно </a:t>
            </a:r>
            <a:r>
              <a:rPr lang="ru-RU" sz="2000" b="1" dirty="0" smtClean="0">
                <a:solidFill>
                  <a:schemeClr val="tx2"/>
                </a:solidFill>
              </a:rPr>
              <a:t>одеваться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772816"/>
            <a:ext cx="8784976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2"/>
                </a:solidFill>
              </a:rPr>
              <a:t>• Для того, чтобы </a:t>
            </a:r>
            <a:r>
              <a:rPr lang="ru-RU" sz="2000" b="1" dirty="0" smtClean="0">
                <a:solidFill>
                  <a:schemeClr val="tx2"/>
                </a:solidFill>
              </a:rPr>
              <a:t>ребенок</a:t>
            </a:r>
            <a:r>
              <a:rPr lang="ru-RU" sz="2000" dirty="0" smtClean="0">
                <a:solidFill>
                  <a:schemeClr val="tx2"/>
                </a:solidFill>
              </a:rPr>
              <a:t> быстрее начал понимать как правильно </a:t>
            </a:r>
            <a:r>
              <a:rPr lang="ru-RU" sz="2000" b="1" dirty="0" smtClean="0">
                <a:solidFill>
                  <a:schemeClr val="tx2"/>
                </a:solidFill>
              </a:rPr>
              <a:t>одевать кофту или штаны</a:t>
            </a:r>
            <a:r>
              <a:rPr lang="ru-RU" sz="2000" dirty="0" smtClean="0">
                <a:solidFill>
                  <a:schemeClr val="tx2"/>
                </a:solidFill>
              </a:rPr>
              <a:t>, покупайте ему одежду с карманами или рисунками спереди.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Пуговицы. Нашейте на один кусок ткани пуговицы, а на другой проделайте петли под пуговицы – детям очень нравится играть, надевая петли на пуговицы, тем самым </a:t>
            </a:r>
            <a:r>
              <a:rPr lang="ru-RU" sz="2000" b="1" dirty="0" smtClean="0">
                <a:solidFill>
                  <a:schemeClr val="tx2"/>
                </a:solidFill>
              </a:rPr>
              <a:t>ребенок научится</a:t>
            </a:r>
            <a:r>
              <a:rPr lang="ru-RU" sz="2000" dirty="0" smtClean="0">
                <a:solidFill>
                  <a:schemeClr val="tx2"/>
                </a:solidFill>
              </a:rPr>
              <a:t> застегивать пуговицы на одежде.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Обувь.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 легче всего освоить навыки </a:t>
            </a:r>
            <a:r>
              <a:rPr lang="ru-RU" sz="2000" b="1" dirty="0" smtClean="0">
                <a:solidFill>
                  <a:schemeClr val="tx2"/>
                </a:solidFill>
              </a:rPr>
              <a:t>одевания</a:t>
            </a:r>
            <a:r>
              <a:rPr lang="ru-RU" sz="2000" dirty="0" smtClean="0">
                <a:solidFill>
                  <a:schemeClr val="tx2"/>
                </a:solidFill>
              </a:rPr>
              <a:t> обуви на липучке или молнии </a:t>
            </a:r>
            <a:r>
              <a:rPr lang="ru-RU" sz="2000" i="1" dirty="0" smtClean="0">
                <a:solidFill>
                  <a:schemeClr val="tx2"/>
                </a:solidFill>
              </a:rPr>
              <a:t>(обувь на шнурках и застежках </a:t>
            </a:r>
            <a:r>
              <a:rPr lang="ru-RU" sz="2000" b="1" i="1" dirty="0" smtClean="0">
                <a:solidFill>
                  <a:schemeClr val="tx2"/>
                </a:solidFill>
              </a:rPr>
              <a:t>одевать гораздо сложнее</a:t>
            </a:r>
            <a:r>
              <a:rPr lang="ru-RU" sz="2000" i="1" dirty="0" smtClean="0">
                <a:solidFill>
                  <a:schemeClr val="tx2"/>
                </a:solidFill>
              </a:rPr>
              <a:t>)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Как надевать штанишки. Объясняйте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, что </a:t>
            </a:r>
            <a:r>
              <a:rPr lang="ru-RU" sz="2000" b="1" dirty="0" smtClean="0">
                <a:solidFill>
                  <a:schemeClr val="tx2"/>
                </a:solidFill>
              </a:rPr>
              <a:t>одевать</a:t>
            </a:r>
            <a:r>
              <a:rPr lang="ru-RU" sz="2000" dirty="0" smtClean="0">
                <a:solidFill>
                  <a:schemeClr val="tx2"/>
                </a:solidFill>
              </a:rPr>
              <a:t> штаны удобней сидя на кровати или стульчике, вытягивая ноги перед собой, а вставать можно после того, как ступни появились из под штанин.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злиться.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844824"/>
            <a:ext cx="8568952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2"/>
                </a:solidFill>
              </a:rPr>
              <a:t>• Как надеть футболку. Чтобы </a:t>
            </a:r>
            <a:r>
              <a:rPr lang="ru-RU" sz="2000" b="1" dirty="0" smtClean="0">
                <a:solidFill>
                  <a:schemeClr val="tx2"/>
                </a:solidFill>
              </a:rPr>
              <a:t>ребенок научился</a:t>
            </a:r>
            <a:r>
              <a:rPr lang="ru-RU" sz="2000" dirty="0" smtClean="0">
                <a:solidFill>
                  <a:schemeClr val="tx2"/>
                </a:solidFill>
              </a:rPr>
              <a:t> справляться со свитером, футболкой, вещи должны быть свободными, с минимальным количеством кнопок и пуговиц. Важно, чтобы горловина была свободной. Иначе </a:t>
            </a:r>
            <a:r>
              <a:rPr lang="ru-RU" sz="2000" b="1" dirty="0" smtClean="0">
                <a:solidFill>
                  <a:schemeClr val="tx2"/>
                </a:solidFill>
              </a:rPr>
              <a:t>ребенок</a:t>
            </a:r>
            <a:r>
              <a:rPr lang="ru-RU" sz="2000" dirty="0" smtClean="0">
                <a:solidFill>
                  <a:schemeClr val="tx2"/>
                </a:solidFill>
              </a:rPr>
              <a:t> не только не справится с неудобной вещью, но и начнет Старайтесь спокойно и без раздражения объяснять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, что в горловину кофты нужно залезать макушкой, а не лицом.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Нужно запомнить, что все правила нужно будет повторить не единожды, а много-много раз.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• Одежда не нравится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. Следить за тем, что нравится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000" u="sng" dirty="0" smtClean="0">
                <a:solidFill>
                  <a:schemeClr val="tx2"/>
                </a:solidFill>
              </a:rPr>
              <a:t>Пример</a:t>
            </a:r>
            <a:r>
              <a:rPr lang="ru-RU" sz="2000" dirty="0" smtClean="0">
                <a:solidFill>
                  <a:schemeClr val="tx2"/>
                </a:solidFill>
              </a:rPr>
              <a:t>: если вашему малышу не нравится кофта, замените ее на ту, которая больше по душе </a:t>
            </a:r>
            <a:r>
              <a:rPr lang="ru-RU" sz="2000" b="1" dirty="0" smtClean="0">
                <a:solidFill>
                  <a:schemeClr val="tx2"/>
                </a:solidFill>
              </a:rPr>
              <a:t>ребенку</a:t>
            </a:r>
            <a:r>
              <a:rPr lang="ru-RU" sz="2000" dirty="0" smtClean="0">
                <a:solidFill>
                  <a:schemeClr val="tx2"/>
                </a:solidFill>
              </a:rPr>
              <a:t>. Ведь вы не носите то, что вам не нравится.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844824"/>
            <a:ext cx="8424936" cy="3816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2"/>
                </a:solidFill>
              </a:rPr>
              <a:t>Основные тезисы:</a:t>
            </a:r>
          </a:p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- Сложите домашнюю одежду в доступное для </a:t>
            </a:r>
            <a:r>
              <a:rPr lang="ru-RU" sz="2800" b="1" dirty="0" smtClean="0">
                <a:solidFill>
                  <a:schemeClr val="tx2"/>
                </a:solidFill>
              </a:rPr>
              <a:t>ребенка место</a:t>
            </a:r>
            <a:r>
              <a:rPr lang="ru-RU" sz="2800" dirty="0" smtClean="0">
                <a:solidFill>
                  <a:schemeClr val="tx2"/>
                </a:solidFill>
              </a:rPr>
              <a:t>;</a:t>
            </a:r>
          </a:p>
          <a:p>
            <a:pPr algn="ctr">
              <a:buFontTx/>
              <a:buChar char="-"/>
            </a:pPr>
            <a:r>
              <a:rPr lang="ru-RU" sz="2800" dirty="0" smtClean="0">
                <a:solidFill>
                  <a:schemeClr val="tx2"/>
                </a:solidFill>
              </a:rPr>
              <a:t>Если </a:t>
            </a:r>
            <a:r>
              <a:rPr lang="ru-RU" sz="2800" b="1" dirty="0" smtClean="0">
                <a:solidFill>
                  <a:schemeClr val="tx2"/>
                </a:solidFill>
              </a:rPr>
              <a:t>ребенок</a:t>
            </a:r>
            <a:r>
              <a:rPr lang="ru-RU" sz="2800" dirty="0" smtClean="0">
                <a:solidFill>
                  <a:schemeClr val="tx2"/>
                </a:solidFill>
              </a:rPr>
              <a:t> пытается что-то надеть сам – боритесь с собственной нетерпеливостью.</a:t>
            </a:r>
          </a:p>
          <a:p>
            <a:pPr algn="ctr">
              <a:buFontTx/>
              <a:buChar char="-"/>
            </a:pPr>
            <a:endParaRPr lang="ru-RU" sz="2800" dirty="0" smtClean="0">
              <a:solidFill>
                <a:schemeClr val="tx2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Как правило, дети способны </a:t>
            </a:r>
            <a:r>
              <a:rPr lang="ru-RU" sz="2800" b="1" dirty="0" smtClean="0">
                <a:solidFill>
                  <a:schemeClr val="tx2"/>
                </a:solidFill>
              </a:rPr>
              <a:t>одеваться полностью самостоятельно не ранее пяти лет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628800"/>
            <a:ext cx="8640960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Алгоритм одевания</a:t>
            </a:r>
          </a:p>
          <a:p>
            <a:pPr algn="ctr" fontAlgn="base"/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Взрослые часто забывают, что маленькому человеку не так просто разобраться в многочисленных вещах гардероба, особенно в зимний период. Их количество заметно прибавляется и потому необходимо выработать алгоритм одевания.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787564"/>
            <a:ext cx="8712968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Начинать надо с колготок и лишь затем надевать носки.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Желательно приобрести футболку или джемпер, где спереди располагается аппликация или яркий рисунок. В этом случае можно не запутаться с передней и задней частью.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Избежать путаницы поможет специально нашитая яркая метка или текстильный маркер.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Настает очередь штанов. Затем зимой понадобится теплый свитер или кофта.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Следующий этап связан с обувью. Дети нередко путают левый и правый ботинок, поэтому картинка поможет их различать.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Застегивание застежек и пуговиц может стать развлекательной игрой и развить мелкую моторику. Потренироваться удобно на любимых куклах и мишках.</a:t>
            </a:r>
          </a:p>
          <a:p>
            <a:pPr algn="ctr" fontAlgn="base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После шапки надевается куртка и завязывается теплый шарф. Остается только взять перчатки или варежки, чтобы спокойно играть в снежки.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lex\Desktop\Раздевание одевание\182290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55"/>
            <a:ext cx="9144000" cy="6807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2132856"/>
            <a:ext cx="7920880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Конечно летом процесс одевания более простой и не требует такой тщательной подготовки. Однако малыш должен освоить его с помощью родителей, друзей и воспитателей.</a:t>
            </a:r>
          </a:p>
          <a:p>
            <a:pPr algn="ctr" fontAlgn="base"/>
            <a:r>
              <a:rPr lang="ru-RU" sz="2800" dirty="0" smtClean="0"/>
              <a:t>.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2303119073954DBD77EBF464D0C2A3" ma:contentTypeVersion="1" ma:contentTypeDescription="Создание документа." ma:contentTypeScope="" ma:versionID="cb541a313b58096a5f1d4f8393c51e78">
  <xsd:schema xmlns:xsd="http://www.w3.org/2001/XMLSchema" xmlns:xs="http://www.w3.org/2001/XMLSchema" xmlns:p="http://schemas.microsoft.com/office/2006/metadata/properties" xmlns:ns2="ee4a58e1-2f6d-43cb-900c-25332b815e2d" targetNamespace="http://schemas.microsoft.com/office/2006/metadata/properties" ma:root="true" ma:fieldsID="4a8970d4c399feb1bb26b8547a161d27" ns2:_="">
    <xsd:import namespace="ee4a58e1-2f6d-43cb-900c-25332b815e2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a58e1-2f6d-43cb-900c-25332b815e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E3C04A-E7B7-4D03-B98E-A7708A740FA2}"/>
</file>

<file path=customXml/itemProps2.xml><?xml version="1.0" encoding="utf-8"?>
<ds:datastoreItem xmlns:ds="http://schemas.openxmlformats.org/officeDocument/2006/customXml" ds:itemID="{6E00F062-4CA4-4BC7-834C-66D85503C19E}"/>
</file>

<file path=customXml/itemProps3.xml><?xml version="1.0" encoding="utf-8"?>
<ds:datastoreItem xmlns:ds="http://schemas.openxmlformats.org/officeDocument/2006/customXml" ds:itemID="{ADD17294-1A84-4C16-9565-96BBA90FA5D3}"/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508</Words>
  <Application>Microsoft Office PowerPoint</Application>
  <PresentationFormat>Экран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12</cp:revision>
  <dcterms:created xsi:type="dcterms:W3CDTF">2018-02-12T16:38:25Z</dcterms:created>
  <dcterms:modified xsi:type="dcterms:W3CDTF">2018-03-01T05:25:34Z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0x0101005F2303119073954DBD77EBF464D0C2A3</vt:lpwstr>
  </property>
</Properties>
</file>