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4" r:id="rId13"/>
    <p:sldId id="275" r:id="rId14"/>
    <p:sldId id="277" r:id="rId15"/>
    <p:sldId id="278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558608" cy="165618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Азы финансовой культуры дошкольников</a:t>
            </a:r>
            <a:endParaRPr lang="ru-RU" sz="3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2345\Downloads\Dollarphotoclub_40338810.cf3daa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Виртуальная экскурсия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8" name="Picture 2" descr="E:\Рабочий стол\Фото\2020-2021 учебный год\Финансова Грамотность\2\IMG-64a7ad4664117e90b69c69606336c17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7580"/>
            <a:ext cx="5040560" cy="3780420"/>
          </a:xfrm>
          <a:prstGeom prst="rect">
            <a:avLst/>
          </a:prstGeom>
          <a:noFill/>
        </p:spPr>
      </p:pic>
      <p:pic>
        <p:nvPicPr>
          <p:cNvPr id="3075" name="Picture 3" descr="E:\Рабочий стол\Фото\2020-2021 учебный год\Финансова Грамотность\2\IMG-1ed7cfa21333861a59e9ea219604192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376" y="1052736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Беседа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099" name="Picture 3" descr="E:\Рабочий стол\Фото\2020-2021 учебный год\Финансова Грамотность\2\IMG-b15ce2ca0e06eea58e3a82d9386b5ff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4932040" cy="3699030"/>
          </a:xfrm>
          <a:prstGeom prst="rect">
            <a:avLst/>
          </a:prstGeom>
          <a:noFill/>
        </p:spPr>
      </p:pic>
      <p:pic>
        <p:nvPicPr>
          <p:cNvPr id="8" name="Picture 2" descr="E:\Рабочий стол\Фото\2020-2021 учебный год\Финансова Грамотность\2\IMG-6f36dcf0e1ff0a58c508330f323cc5a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Чтение </a:t>
            </a:r>
            <a:br>
              <a:rPr lang="ru-RU" b="1" dirty="0" smtClean="0"/>
            </a:br>
            <a:r>
              <a:rPr lang="ru-RU" b="1" dirty="0" smtClean="0"/>
              <a:t>художественной литературы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Чтение стихов, сказок, заучивание пословиц и поговорок воспитывает у детей лучшие нравственные качества. Многие пословицы и поговорки в обобщенной форме содержат идеи экономической целесообразности, нравственных ценностей, отношения к труду.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Рабочий стол\Фото\2020-2021 учебный год\Финансова Грамотность\IMG-f924c318b16dd3558fc23e1e47c4d038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515966" cy="6021288"/>
          </a:xfrm>
          <a:prstGeom prst="rect">
            <a:avLst/>
          </a:prstGeom>
          <a:noFill/>
        </p:spPr>
      </p:pic>
      <p:pic>
        <p:nvPicPr>
          <p:cNvPr id="3075" name="Picture 3" descr="E:\Рабочий стол\Фото\2020-2021 учебный год\Финансова Грамотность\IMG-fc36df661fefab014e635757af576a4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028" y="764704"/>
            <a:ext cx="456997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45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86" y="188640"/>
            <a:ext cx="8998314" cy="674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</a:t>
            </a:r>
            <a:r>
              <a:rPr lang="ru-RU" sz="2700" b="1" dirty="0" smtClean="0"/>
              <a:t>Самостоятельная деятельность</a:t>
            </a:r>
            <a:br>
              <a:rPr lang="ru-RU" sz="2700" b="1" dirty="0" smtClean="0"/>
            </a:br>
            <a:r>
              <a:rPr lang="ru-RU" sz="2700" b="1" dirty="0" smtClean="0"/>
              <a:t>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E:\Рабочий стол\Фото\2020-2021 учебный год\Финансова Грамотность\IMG-5e751b758d07dda4db2b1adabce0b277-V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932040" cy="3699030"/>
          </a:xfrm>
          <a:prstGeom prst="rect">
            <a:avLst/>
          </a:prstGeom>
          <a:noFill/>
        </p:spPr>
      </p:pic>
      <p:pic>
        <p:nvPicPr>
          <p:cNvPr id="6148" name="Picture 4" descr="E:\Рабочий стол\Фото\2020-2021 учебный год\Финансова Грамотность\IMG-a28ff53a83b3eba17dbcc57ce48203c6-V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24744"/>
            <a:ext cx="4860032" cy="3645024"/>
          </a:xfrm>
          <a:prstGeom prst="rect">
            <a:avLst/>
          </a:prstGeom>
          <a:noFill/>
        </p:spPr>
      </p:pic>
      <p:pic>
        <p:nvPicPr>
          <p:cNvPr id="2" name="Picture 2" descr="E:\Рабочий стол\Фото\2020-2021 учебный год\Финансова Грамотность\2\IMG-9768ca2f5942d8c8e71fcbc26db0a85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34761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</a:t>
            </a:r>
            <a:r>
              <a:rPr lang="ru-RU" sz="2700" b="1" dirty="0" smtClean="0"/>
              <a:t>Папки-передвижки  с наглядным и консультативным материалом по различным вопросам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12345\Desktop\IMG-a702d443d898b35bcdf9b5c09954bf21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40768"/>
            <a:ext cx="5001059" cy="2664296"/>
          </a:xfrm>
          <a:prstGeom prst="rect">
            <a:avLst/>
          </a:prstGeom>
          <a:noFill/>
        </p:spPr>
      </p:pic>
      <p:pic>
        <p:nvPicPr>
          <p:cNvPr id="5123" name="Picture 3" descr="E:\Рабочий стол\Фото\2020-2021 учебный год\Финансова Грамотность\2\IMG-679051ddde7efbeabdcc3ec8e64ebf0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672408" cy="2754306"/>
          </a:xfrm>
          <a:prstGeom prst="rect">
            <a:avLst/>
          </a:prstGeom>
          <a:noFill/>
        </p:spPr>
      </p:pic>
      <p:pic>
        <p:nvPicPr>
          <p:cNvPr id="5124" name="Picture 4" descr="E:\Рабочий стол\Фото\2020-2021 учебный год\Финансова Грамотность\2\IMG-432dbd47a3ae2806f1fd24e777551d3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99030"/>
            <a:ext cx="3995936" cy="2996952"/>
          </a:xfrm>
          <a:prstGeom prst="rect">
            <a:avLst/>
          </a:prstGeom>
          <a:noFill/>
        </p:spPr>
      </p:pic>
      <p:pic>
        <p:nvPicPr>
          <p:cNvPr id="9" name="Picture 3" descr="C:\Users\12345\Downloads\detsad-152857-1520077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1300" y="4221088"/>
            <a:ext cx="63627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	«Нажить много денег — храбрость, сохранить их — мудрость, а умело расходовать — искусство». Так давайте поможем детям овладеть искусством управления деньгами.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Чем раньше дети узнают о роли денег, тем быстрее формируются полезные финансовые привычки, которые помогают избежать многих ошибок по мере взросления и приобретения финансовой самостоятельности, а также заложить основу финансовой безопасности и благополучия на протяжении всей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формирование финансовой культуры и азов финансовой грамотности у детей старшего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52565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/>
              <a:t>1</a:t>
            </a:r>
            <a:r>
              <a:rPr lang="ru-RU" sz="3800" dirty="0" smtClean="0"/>
              <a:t>. Сформировать первичные экономические понятия</a:t>
            </a:r>
          </a:p>
          <a:p>
            <a:pPr>
              <a:buNone/>
            </a:pPr>
            <a:r>
              <a:rPr lang="ru-RU" sz="3800" dirty="0" smtClean="0"/>
              <a:t>2. Научить детей правильному отношению к деньгам, способам их </a:t>
            </a:r>
            <a:r>
              <a:rPr lang="ru-RU" sz="3800" dirty="0" err="1" smtClean="0"/>
              <a:t>зарабатывания</a:t>
            </a:r>
            <a:r>
              <a:rPr lang="ru-RU" sz="3800" dirty="0" smtClean="0"/>
              <a:t> и разумному их использованию.</a:t>
            </a:r>
          </a:p>
          <a:p>
            <a:pPr>
              <a:buNone/>
            </a:pPr>
            <a:r>
              <a:rPr lang="ru-RU" sz="3800" dirty="0" smtClean="0"/>
              <a:t>3. Раскрыть взаимосвязь понятий: труд -  продукт (результат труда) – деньги, подготовить к восприятию денег как жизненно необходимого, но ограниченного  ресурса, труда как честного способа их заработать.</a:t>
            </a:r>
          </a:p>
          <a:p>
            <a:pPr>
              <a:buNone/>
            </a:pPr>
            <a:r>
              <a:rPr lang="ru-RU" sz="3800" dirty="0" smtClean="0"/>
              <a:t>4. Признавать авторитетными качества человека-хозяина: бережливость, рациональность, экономность, трудолюбие и вместе с тем щедрость, благородство, честность, отзывчивость, сочувствие.</a:t>
            </a:r>
          </a:p>
          <a:p>
            <a:pPr>
              <a:buNone/>
            </a:pPr>
            <a:r>
              <a:rPr lang="ru-RU" sz="3800" dirty="0" smtClean="0"/>
              <a:t>5. Научить детей правильно вести себя в реальных жизненных ситуациях, носящих экономический характер (покупка в магазине, плата за проезд в транспорте и т.д.); </a:t>
            </a:r>
          </a:p>
          <a:p>
            <a:pPr>
              <a:buNone/>
            </a:pPr>
            <a:r>
              <a:rPr lang="ru-RU" sz="3800" dirty="0" smtClean="0"/>
              <a:t>6. Научить соотносить понятия надо, хочу и могу.</a:t>
            </a:r>
          </a:p>
          <a:p>
            <a:pPr>
              <a:buNone/>
            </a:pPr>
            <a:r>
              <a:rPr lang="ru-RU" sz="3800" dirty="0" smtClean="0"/>
              <a:t>7. Подготовить детей к жизненному этапу, когда будут появляться карманные(личные) деньги.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Сюжетно-ролевые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Данные игры знакомят детей с профессиональной деятельностью взрослых, вырабатывают элементарные практические знания о видах профессий, труде, оплате труда, цене товара, рациональном потреблении, планировании трат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12345\Desktop\25279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92080" cy="3528053"/>
          </a:xfrm>
          <a:prstGeom prst="rect">
            <a:avLst/>
          </a:prstGeom>
          <a:noFill/>
        </p:spPr>
      </p:pic>
      <p:pic>
        <p:nvPicPr>
          <p:cNvPr id="7171" name="Picture 3" descr="E:\Рабочий стол\Фото\2020-2021 учебный год\Финансова Грамотность\2\IMG-8d15c91b48186bbdd1b7cae46072042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4139952" cy="3104964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2" descr="E:\Рабочий стол\Фото\2020-2021 учебный год\Финансова Грамотность\2\IMG-02cbf76ec98b4562141f01ec60a845a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952725"/>
            <a:ext cx="5207033" cy="39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Проектная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Темы проектов, которые мы реализовали:</a:t>
            </a:r>
          </a:p>
          <a:p>
            <a:r>
              <a:rPr lang="ru-RU" dirty="0" smtClean="0"/>
              <a:t>«Семейный бюджет»</a:t>
            </a:r>
          </a:p>
          <a:p>
            <a:r>
              <a:rPr lang="ru-RU" dirty="0" smtClean="0"/>
              <a:t>«Кем быть и кем не быть»</a:t>
            </a:r>
          </a:p>
          <a:p>
            <a:r>
              <a:rPr lang="ru-RU" dirty="0" smtClean="0"/>
              <a:t>«Без труда не вытащишь и рыбку из пруда»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E:\Рабочий стол\Фото\2019-2020 учебный год\Субботник сентябрь 2019\IMG-d11c735a76c67d706c1012b1b3064759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48095" cy="3284984"/>
          </a:xfrm>
          <a:prstGeom prst="rect">
            <a:avLst/>
          </a:prstGeom>
          <a:noFill/>
        </p:spPr>
      </p:pic>
      <p:pic>
        <p:nvPicPr>
          <p:cNvPr id="1028" name="Picture 4" descr="E:\Рабочий стол\Фото\2020-2021 учебный год\Финансова Грамотность\IMG-352b65e3e4dbd54f80f3e146ae86809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9" y="-175155"/>
            <a:ext cx="3419872" cy="7033155"/>
          </a:xfrm>
          <a:prstGeom prst="rect">
            <a:avLst/>
          </a:prstGeom>
          <a:noFill/>
        </p:spPr>
      </p:pic>
      <p:pic>
        <p:nvPicPr>
          <p:cNvPr id="3" name="Picture 2" descr="E:\Рабочий стол\Фото\2020-2021 учебный год\Финансова Грамотность\2\IMG-45f02814cf8cc93030c4ba4b68cd652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3275856" cy="436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6b/00034c42-e7aa37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Интерактивные</a:t>
            </a:r>
            <a:br>
              <a:rPr lang="ru-RU" b="1" dirty="0" smtClean="0"/>
            </a:br>
            <a:r>
              <a:rPr lang="ru-RU" b="1" dirty="0" smtClean="0"/>
              <a:t> театральные мини - постановки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050" name="Picture 2" descr="E:\Рабочий стол\Фото\2020-2021 учебный год\Финансова Грамотность\2\IMG-1286b850f03c3ff843a2a792226cce9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5532106" cy="4149080"/>
          </a:xfrm>
          <a:prstGeom prst="rect">
            <a:avLst/>
          </a:prstGeom>
          <a:noFill/>
        </p:spPr>
      </p:pic>
      <p:pic>
        <p:nvPicPr>
          <p:cNvPr id="9" name="Picture 4" descr="E:\Рабочий стол\Фото\2020-2021 учебный год\Финансова Грамотность\IMG-151f17f6a53928667f2968ea8814288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925" y="2132856"/>
            <a:ext cx="5244075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2303119073954DBD77EBF464D0C2A3" ma:contentTypeVersion="1" ma:contentTypeDescription="Создание документа." ma:contentTypeScope="" ma:versionID="cb541a313b58096a5f1d4f8393c51e78">
  <xsd:schema xmlns:xsd="http://www.w3.org/2001/XMLSchema" xmlns:xs="http://www.w3.org/2001/XMLSchema" xmlns:p="http://schemas.microsoft.com/office/2006/metadata/properties" xmlns:ns2="ee4a58e1-2f6d-43cb-900c-25332b815e2d" targetNamespace="http://schemas.microsoft.com/office/2006/metadata/properties" ma:root="true" ma:fieldsID="4a8970d4c399feb1bb26b8547a161d27" ns2:_="">
    <xsd:import namespace="ee4a58e1-2f6d-43cb-900c-25332b815e2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58e1-2f6d-43cb-900c-25332b815e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AE6F62-686D-4393-AC38-DA1FD820437C}"/>
</file>

<file path=customXml/itemProps2.xml><?xml version="1.0" encoding="utf-8"?>
<ds:datastoreItem xmlns:ds="http://schemas.openxmlformats.org/officeDocument/2006/customXml" ds:itemID="{0F6856F6-1992-4A03-816B-69EAAC683602}"/>
</file>

<file path=customXml/itemProps3.xml><?xml version="1.0" encoding="utf-8"?>
<ds:datastoreItem xmlns:ds="http://schemas.openxmlformats.org/officeDocument/2006/customXml" ds:itemID="{7C5996DD-89B0-4ABE-8CBA-C038FD7BB39D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192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Азы финансовой культуры дошкольников</vt:lpstr>
      <vt:lpstr>Актуальность</vt:lpstr>
      <vt:lpstr>Слайд 3</vt:lpstr>
      <vt:lpstr>Задачи:</vt:lpstr>
      <vt:lpstr> Сюжетно-ролевые игры </vt:lpstr>
      <vt:lpstr>Слайд 6</vt:lpstr>
      <vt:lpstr>  Проектная деятельность </vt:lpstr>
      <vt:lpstr>Слайд 8</vt:lpstr>
      <vt:lpstr> Интерактивные  театральные мини - постановки </vt:lpstr>
      <vt:lpstr> Виртуальная экскурсия </vt:lpstr>
      <vt:lpstr> Беседа </vt:lpstr>
      <vt:lpstr> Чтение  художественной литературы</vt:lpstr>
      <vt:lpstr>Слайд 13</vt:lpstr>
      <vt:lpstr>Слайд 14</vt:lpstr>
      <vt:lpstr>          Самостоятельная деятельность детей </vt:lpstr>
      <vt:lpstr>       Папки-передвижки  с наглядным и консультативным материалом по различным вопросам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12345</cp:lastModifiedBy>
  <cp:revision>22</cp:revision>
  <dcterms:created xsi:type="dcterms:W3CDTF">2021-04-08T06:48:47Z</dcterms:created>
  <dcterms:modified xsi:type="dcterms:W3CDTF">2021-04-13T09:24:42Z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0x0101005F2303119073954DBD77EBF464D0C2A3</vt:lpwstr>
  </property>
</Properties>
</file>