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tiff" ContentType="image/tif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56" r:id="rId2"/>
    <p:sldId id="259" r:id="rId3"/>
    <p:sldId id="260" r:id="rId4"/>
    <p:sldId id="257" r:id="rId5"/>
    <p:sldId id="261" r:id="rId6"/>
    <p:sldId id="262" r:id="rId7"/>
    <p:sldId id="266" r:id="rId8"/>
    <p:sldId id="269" r:id="rId9"/>
    <p:sldId id="270" r:id="rId10"/>
    <p:sldId id="263" r:id="rId11"/>
    <p:sldId id="271" r:id="rId12"/>
    <p:sldId id="264" r:id="rId13"/>
    <p:sldId id="267" r:id="rId14"/>
    <p:sldId id="272" r:id="rId15"/>
    <p:sldId id="273" r:id="rId16"/>
    <p:sldId id="268" r:id="rId17"/>
    <p:sldId id="265" r:id="rId18"/>
    <p:sldId id="274" r:id="rId19"/>
    <p:sldId id="275" r:id="rId20"/>
    <p:sldId id="276" r:id="rId21"/>
    <p:sldId id="277" r:id="rId22"/>
    <p:sldId id="293" r:id="rId23"/>
    <p:sldId id="294" r:id="rId24"/>
    <p:sldId id="284" r:id="rId25"/>
    <p:sldId id="285" r:id="rId26"/>
    <p:sldId id="286" r:id="rId27"/>
    <p:sldId id="258" r:id="rId28"/>
    <p:sldId id="280" r:id="rId29"/>
    <p:sldId id="287" r:id="rId30"/>
    <p:sldId id="289" r:id="rId31"/>
    <p:sldId id="290" r:id="rId32"/>
    <p:sldId id="291" r:id="rId33"/>
    <p:sldId id="278" r:id="rId34"/>
    <p:sldId id="279" r:id="rId35"/>
    <p:sldId id="281" r:id="rId36"/>
    <p:sldId id="292" r:id="rId37"/>
    <p:sldId id="295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60"/>
  </p:normalViewPr>
  <p:slideViewPr>
    <p:cSldViewPr>
      <p:cViewPr varScale="1">
        <p:scale>
          <a:sx n="84" d="100"/>
          <a:sy n="84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FCE49-E93E-4297-ABF1-9FA3C9D91078}" type="doc">
      <dgm:prSet loTypeId="urn:microsoft.com/office/officeart/2005/8/layout/hList7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50EF6C0-23C5-4BF5-A197-70C690F3DBCF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2000" b="1" dirty="0" smtClean="0"/>
        </a:p>
        <a:p>
          <a:r>
            <a:rPr lang="ru-RU" sz="1900" b="1" dirty="0" smtClean="0"/>
            <a:t>глухие и слабослышащие</a:t>
          </a:r>
        </a:p>
      </dgm:t>
    </dgm:pt>
    <dgm:pt modelId="{5A85BA82-C6CC-4C61-B8F0-AFA5A9D6EBE9}" type="parTrans" cxnId="{4D0EF38B-EE65-42A4-B5D2-C9240E26691F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512974EE-4DCA-4356-A740-F71DD2465820}" type="sibTrans" cxnId="{4D0EF38B-EE65-42A4-B5D2-C9240E26691F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17FE5A4-FB31-4D01-AD41-DAFDF5B41257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900" b="1" dirty="0" smtClean="0"/>
            <a:t>слепые и слабовидящие</a:t>
          </a:r>
        </a:p>
      </dgm:t>
    </dgm:pt>
    <dgm:pt modelId="{C6AE4160-6425-4B71-9388-172A3C2BF8DC}" type="parTrans" cxnId="{C2CF615B-6699-4E48-8044-C97EA97B3536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9B9EDF48-3A65-4F93-B164-FD60EF943319}" type="sibTrans" cxnId="{C2CF615B-6699-4E48-8044-C97EA97B3536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DF45A56E-3E73-42B8-9C7F-8C26BDDF18A4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b="1" dirty="0" smtClean="0"/>
            <a:t>ограниченные в движении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/>
        </a:p>
      </dgm:t>
    </dgm:pt>
    <dgm:pt modelId="{6A987F01-05D4-4EC9-B24E-9B3042AB9E54}" type="parTrans" cxnId="{CCB7629B-3488-41D3-867C-40CA6FD4DF23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CF735EF2-1702-489F-B25F-1BCA9E5E3CFC}" type="sibTrans" cxnId="{CCB7629B-3488-41D3-867C-40CA6FD4DF23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6435A1FD-54AD-4FFA-B903-649017569E38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 sz="2000" b="1" dirty="0" smtClean="0"/>
        </a:p>
        <a:p>
          <a:r>
            <a:rPr lang="ru-RU" sz="1900" b="1" dirty="0" smtClean="0"/>
            <a:t>другие</a:t>
          </a:r>
        </a:p>
      </dgm:t>
    </dgm:pt>
    <dgm:pt modelId="{AD6FC018-62BF-4998-AFCD-254DF3DDC7B9}" type="parTrans" cxnId="{CDBA086D-EDB4-4670-BFB7-AA99AB9F938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54B9EE14-1B1E-49F6-A7CE-1F3A09DA8377}" type="sibTrans" cxnId="{CDBA086D-EDB4-4670-BFB7-AA99AB9F9384}">
      <dgm:prSet/>
      <dgm:spPr/>
      <dgm:t>
        <a:bodyPr/>
        <a:lstStyle/>
        <a:p>
          <a:endParaRPr lang="ru-RU" sz="2000" b="1">
            <a:solidFill>
              <a:schemeClr val="bg1"/>
            </a:solidFill>
          </a:endParaRPr>
        </a:p>
      </dgm:t>
    </dgm:pt>
    <dgm:pt modelId="{268D6AFC-DC4A-40B4-BF19-0699786FB554}" type="pres">
      <dgm:prSet presAssocID="{2DFFCE49-E93E-4297-ABF1-9FA3C9D9107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06F18E-9DB2-4BA6-9F31-887E95EE8C17}" type="pres">
      <dgm:prSet presAssocID="{2DFFCE49-E93E-4297-ABF1-9FA3C9D91078}" presName="fgShape" presStyleLbl="fgShp" presStyleIdx="0" presStyleCnt="1" custFlipVert="0" custFlipHor="1" custScaleX="852" custScaleY="8572" custLinFactNeighborX="426" custLinFactNeighborY="67748"/>
      <dgm:spPr/>
    </dgm:pt>
    <dgm:pt modelId="{F2621B35-2D83-4ACC-B057-A48BC6A42456}" type="pres">
      <dgm:prSet presAssocID="{2DFFCE49-E93E-4297-ABF1-9FA3C9D91078}" presName="linComp" presStyleCnt="0"/>
      <dgm:spPr/>
    </dgm:pt>
    <dgm:pt modelId="{2E0EB13A-356C-4D1B-8658-E2DE8C677A08}" type="pres">
      <dgm:prSet presAssocID="{950EF6C0-23C5-4BF5-A197-70C690F3DBCF}" presName="compNode" presStyleCnt="0"/>
      <dgm:spPr/>
    </dgm:pt>
    <dgm:pt modelId="{BD1BDDA2-A067-4B55-AE7F-C48EAF45BB0D}" type="pres">
      <dgm:prSet presAssocID="{950EF6C0-23C5-4BF5-A197-70C690F3DBCF}" presName="bkgdShape" presStyleLbl="node1" presStyleIdx="0" presStyleCnt="4" custScaleX="105886" custLinFactY="6250" custLinFactNeighborX="-6746" custLinFactNeighborY="100000"/>
      <dgm:spPr/>
      <dgm:t>
        <a:bodyPr/>
        <a:lstStyle/>
        <a:p>
          <a:endParaRPr lang="ru-RU"/>
        </a:p>
      </dgm:t>
    </dgm:pt>
    <dgm:pt modelId="{827DF4BA-2829-4D74-8301-D61E944A07CB}" type="pres">
      <dgm:prSet presAssocID="{950EF6C0-23C5-4BF5-A197-70C690F3DBC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FBDD4-A63E-4BF8-9A7C-55CF76569BCF}" type="pres">
      <dgm:prSet presAssocID="{950EF6C0-23C5-4BF5-A197-70C690F3DBCF}" presName="invisiNode" presStyleLbl="node1" presStyleIdx="0" presStyleCnt="4"/>
      <dgm:spPr/>
    </dgm:pt>
    <dgm:pt modelId="{0EB22511-B7AE-4800-9197-953563C2B7B8}" type="pres">
      <dgm:prSet presAssocID="{950EF6C0-23C5-4BF5-A197-70C690F3DBCF}" presName="imagNode" presStyleLbl="fgImgPlace1" presStyleIdx="0" presStyleCnt="4" custScaleX="164264" custScaleY="164264" custLinFactNeighborY="186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46C130-8EF4-4D2A-B291-D0B3D6F4F01B}" type="pres">
      <dgm:prSet presAssocID="{512974EE-4DCA-4356-A740-F71DD24658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8CAF5E-2B1E-4CE8-AB1A-EF160C8975C0}" type="pres">
      <dgm:prSet presAssocID="{217FE5A4-FB31-4D01-AD41-DAFDF5B41257}" presName="compNode" presStyleCnt="0"/>
      <dgm:spPr/>
    </dgm:pt>
    <dgm:pt modelId="{C21B8298-0EFC-43C9-B313-94298992E5AB}" type="pres">
      <dgm:prSet presAssocID="{217FE5A4-FB31-4D01-AD41-DAFDF5B41257}" presName="bkgdShape" presStyleLbl="node1" presStyleIdx="1" presStyleCnt="4"/>
      <dgm:spPr/>
      <dgm:t>
        <a:bodyPr/>
        <a:lstStyle/>
        <a:p>
          <a:endParaRPr lang="ru-RU"/>
        </a:p>
      </dgm:t>
    </dgm:pt>
    <dgm:pt modelId="{D9C2FCA3-EAF6-4881-A031-2E131019BF49}" type="pres">
      <dgm:prSet presAssocID="{217FE5A4-FB31-4D01-AD41-DAFDF5B4125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57CBF-D4B8-469E-8C99-2DCD1C4B6F8E}" type="pres">
      <dgm:prSet presAssocID="{217FE5A4-FB31-4D01-AD41-DAFDF5B41257}" presName="invisiNode" presStyleLbl="node1" presStyleIdx="1" presStyleCnt="4"/>
      <dgm:spPr/>
    </dgm:pt>
    <dgm:pt modelId="{E79F19FA-95E4-40BA-AF5B-937632728A0D}" type="pres">
      <dgm:prSet presAssocID="{217FE5A4-FB31-4D01-AD41-DAFDF5B41257}" presName="imagNode" presStyleLbl="fgImgPlace1" presStyleIdx="1" presStyleCnt="4" custScaleX="164265" custScaleY="164265" custLinFactNeighborY="218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3D1FA1-7E0F-440A-9DFC-526AA22C92AD}" type="pres">
      <dgm:prSet presAssocID="{9B9EDF48-3A65-4F93-B164-FD60EF9433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E05A38-FB1F-4FBB-AD1D-416723EE1B79}" type="pres">
      <dgm:prSet presAssocID="{DF45A56E-3E73-42B8-9C7F-8C26BDDF18A4}" presName="compNode" presStyleCnt="0"/>
      <dgm:spPr/>
    </dgm:pt>
    <dgm:pt modelId="{2FFAA34F-5366-4C3E-BF27-40B4EF9EF3FC}" type="pres">
      <dgm:prSet presAssocID="{DF45A56E-3E73-42B8-9C7F-8C26BDDF18A4}" presName="bkgdShape" presStyleLbl="node1" presStyleIdx="2" presStyleCnt="4"/>
      <dgm:spPr/>
      <dgm:t>
        <a:bodyPr/>
        <a:lstStyle/>
        <a:p>
          <a:endParaRPr lang="ru-RU"/>
        </a:p>
      </dgm:t>
    </dgm:pt>
    <dgm:pt modelId="{9E123DD6-A951-496F-A4A8-B17DB328474B}" type="pres">
      <dgm:prSet presAssocID="{DF45A56E-3E73-42B8-9C7F-8C26BDDF18A4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54926-60D7-4C28-806A-B0CD5794C0C9}" type="pres">
      <dgm:prSet presAssocID="{DF45A56E-3E73-42B8-9C7F-8C26BDDF18A4}" presName="invisiNode" presStyleLbl="node1" presStyleIdx="2" presStyleCnt="4"/>
      <dgm:spPr/>
    </dgm:pt>
    <dgm:pt modelId="{44F55F63-C86D-4917-8007-D63588AAFECF}" type="pres">
      <dgm:prSet presAssocID="{DF45A56E-3E73-42B8-9C7F-8C26BDDF18A4}" presName="imagNode" presStyleLbl="fgImgPlace1" presStyleIdx="2" presStyleCnt="4" custScaleX="169673" custScaleY="157248" custLinFactNeighborX="13178" custLinFactNeighborY="2130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EA18B8-1D3C-40DB-9573-7167BE01FDDF}" type="pres">
      <dgm:prSet presAssocID="{CF735EF2-1702-489F-B25F-1BCA9E5E3C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22A82A-81F8-4663-8543-0B9004F9B1BD}" type="pres">
      <dgm:prSet presAssocID="{6435A1FD-54AD-4FFA-B903-649017569E38}" presName="compNode" presStyleCnt="0"/>
      <dgm:spPr/>
    </dgm:pt>
    <dgm:pt modelId="{BD830BFB-0D7B-43FD-9466-EA8FCB3B9571}" type="pres">
      <dgm:prSet presAssocID="{6435A1FD-54AD-4FFA-B903-649017569E38}" presName="bkgdShape" presStyleLbl="node1" presStyleIdx="3" presStyleCnt="4"/>
      <dgm:spPr/>
      <dgm:t>
        <a:bodyPr/>
        <a:lstStyle/>
        <a:p>
          <a:endParaRPr lang="ru-RU"/>
        </a:p>
      </dgm:t>
    </dgm:pt>
    <dgm:pt modelId="{351C8A3C-73E6-431C-B66A-035B4EC84F4B}" type="pres">
      <dgm:prSet presAssocID="{6435A1FD-54AD-4FFA-B903-649017569E3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F97FF-2FA0-427E-B757-B66A12033EB7}" type="pres">
      <dgm:prSet presAssocID="{6435A1FD-54AD-4FFA-B903-649017569E38}" presName="invisiNode" presStyleLbl="node1" presStyleIdx="3" presStyleCnt="4"/>
      <dgm:spPr/>
    </dgm:pt>
    <dgm:pt modelId="{6CE27D84-5394-4337-893F-A84B3C9563EA}" type="pres">
      <dgm:prSet presAssocID="{6435A1FD-54AD-4FFA-B903-649017569E38}" presName="imagNode" presStyleLbl="fgImgPlace1" presStyleIdx="3" presStyleCnt="4" custScaleX="145122" custScaleY="145122" custLinFactNeighborX="-442" custLinFactNeighborY="188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4C3AA2A-46D5-4C33-BA48-F85144C1F0AD}" type="presOf" srcId="{6435A1FD-54AD-4FFA-B903-649017569E38}" destId="{BD830BFB-0D7B-43FD-9466-EA8FCB3B9571}" srcOrd="0" destOrd="0" presId="urn:microsoft.com/office/officeart/2005/8/layout/hList7"/>
    <dgm:cxn modelId="{3DB0376E-CEA0-4463-A54B-675DB2EEC636}" type="presOf" srcId="{512974EE-4DCA-4356-A740-F71DD2465820}" destId="{D446C130-8EF4-4D2A-B291-D0B3D6F4F01B}" srcOrd="0" destOrd="0" presId="urn:microsoft.com/office/officeart/2005/8/layout/hList7"/>
    <dgm:cxn modelId="{F9186857-DF2F-4EC2-9E5A-CB640BBCE4E3}" type="presOf" srcId="{217FE5A4-FB31-4D01-AD41-DAFDF5B41257}" destId="{D9C2FCA3-EAF6-4881-A031-2E131019BF49}" srcOrd="1" destOrd="0" presId="urn:microsoft.com/office/officeart/2005/8/layout/hList7"/>
    <dgm:cxn modelId="{CFEC4150-6BCD-47BC-8B96-4291D77D4426}" type="presOf" srcId="{950EF6C0-23C5-4BF5-A197-70C690F3DBCF}" destId="{BD1BDDA2-A067-4B55-AE7F-C48EAF45BB0D}" srcOrd="0" destOrd="0" presId="urn:microsoft.com/office/officeart/2005/8/layout/hList7"/>
    <dgm:cxn modelId="{CDBA086D-EDB4-4670-BFB7-AA99AB9F9384}" srcId="{2DFFCE49-E93E-4297-ABF1-9FA3C9D91078}" destId="{6435A1FD-54AD-4FFA-B903-649017569E38}" srcOrd="3" destOrd="0" parTransId="{AD6FC018-62BF-4998-AFCD-254DF3DDC7B9}" sibTransId="{54B9EE14-1B1E-49F6-A7CE-1F3A09DA8377}"/>
    <dgm:cxn modelId="{A6546671-297B-4E96-A010-3A04BCCFFEA5}" type="presOf" srcId="{DF45A56E-3E73-42B8-9C7F-8C26BDDF18A4}" destId="{9E123DD6-A951-496F-A4A8-B17DB328474B}" srcOrd="1" destOrd="0" presId="urn:microsoft.com/office/officeart/2005/8/layout/hList7"/>
    <dgm:cxn modelId="{7D83CDFB-BAB6-4363-9A5E-045DABBFD65F}" type="presOf" srcId="{950EF6C0-23C5-4BF5-A197-70C690F3DBCF}" destId="{827DF4BA-2829-4D74-8301-D61E944A07CB}" srcOrd="1" destOrd="0" presId="urn:microsoft.com/office/officeart/2005/8/layout/hList7"/>
    <dgm:cxn modelId="{C2CF615B-6699-4E48-8044-C97EA97B3536}" srcId="{2DFFCE49-E93E-4297-ABF1-9FA3C9D91078}" destId="{217FE5A4-FB31-4D01-AD41-DAFDF5B41257}" srcOrd="1" destOrd="0" parTransId="{C6AE4160-6425-4B71-9388-172A3C2BF8DC}" sibTransId="{9B9EDF48-3A65-4F93-B164-FD60EF943319}"/>
    <dgm:cxn modelId="{859D3D49-C9EC-4F21-87F4-3647AD94CB6A}" type="presOf" srcId="{2DFFCE49-E93E-4297-ABF1-9FA3C9D91078}" destId="{268D6AFC-DC4A-40B4-BF19-0699786FB554}" srcOrd="0" destOrd="0" presId="urn:microsoft.com/office/officeart/2005/8/layout/hList7"/>
    <dgm:cxn modelId="{FB3578A8-51BB-45C5-9648-E5527104F018}" type="presOf" srcId="{CF735EF2-1702-489F-B25F-1BCA9E5E3CFC}" destId="{BDEA18B8-1D3C-40DB-9573-7167BE01FDDF}" srcOrd="0" destOrd="0" presId="urn:microsoft.com/office/officeart/2005/8/layout/hList7"/>
    <dgm:cxn modelId="{CCB7629B-3488-41D3-867C-40CA6FD4DF23}" srcId="{2DFFCE49-E93E-4297-ABF1-9FA3C9D91078}" destId="{DF45A56E-3E73-42B8-9C7F-8C26BDDF18A4}" srcOrd="2" destOrd="0" parTransId="{6A987F01-05D4-4EC9-B24E-9B3042AB9E54}" sibTransId="{CF735EF2-1702-489F-B25F-1BCA9E5E3CFC}"/>
    <dgm:cxn modelId="{345545D7-F69A-418C-B5D3-9081CAAD14F8}" type="presOf" srcId="{217FE5A4-FB31-4D01-AD41-DAFDF5B41257}" destId="{C21B8298-0EFC-43C9-B313-94298992E5AB}" srcOrd="0" destOrd="0" presId="urn:microsoft.com/office/officeart/2005/8/layout/hList7"/>
    <dgm:cxn modelId="{A0AA268F-E5CC-44EA-9259-C070C8EFEE5B}" type="presOf" srcId="{DF45A56E-3E73-42B8-9C7F-8C26BDDF18A4}" destId="{2FFAA34F-5366-4C3E-BF27-40B4EF9EF3FC}" srcOrd="0" destOrd="0" presId="urn:microsoft.com/office/officeart/2005/8/layout/hList7"/>
    <dgm:cxn modelId="{B015E794-F086-4446-967A-6BA1E00BB186}" type="presOf" srcId="{9B9EDF48-3A65-4F93-B164-FD60EF943319}" destId="{683D1FA1-7E0F-440A-9DFC-526AA22C92AD}" srcOrd="0" destOrd="0" presId="urn:microsoft.com/office/officeart/2005/8/layout/hList7"/>
    <dgm:cxn modelId="{4D0EF38B-EE65-42A4-B5D2-C9240E26691F}" srcId="{2DFFCE49-E93E-4297-ABF1-9FA3C9D91078}" destId="{950EF6C0-23C5-4BF5-A197-70C690F3DBCF}" srcOrd="0" destOrd="0" parTransId="{5A85BA82-C6CC-4C61-B8F0-AFA5A9D6EBE9}" sibTransId="{512974EE-4DCA-4356-A740-F71DD2465820}"/>
    <dgm:cxn modelId="{F80F76ED-6E11-43C2-8678-73F3E0255093}" type="presOf" srcId="{6435A1FD-54AD-4FFA-B903-649017569E38}" destId="{351C8A3C-73E6-431C-B66A-035B4EC84F4B}" srcOrd="1" destOrd="0" presId="urn:microsoft.com/office/officeart/2005/8/layout/hList7"/>
    <dgm:cxn modelId="{F0B3260A-CAAA-4052-8F44-29E000A8C187}" type="presParOf" srcId="{268D6AFC-DC4A-40B4-BF19-0699786FB554}" destId="{7E06F18E-9DB2-4BA6-9F31-887E95EE8C17}" srcOrd="0" destOrd="0" presId="urn:microsoft.com/office/officeart/2005/8/layout/hList7"/>
    <dgm:cxn modelId="{BA417419-E77E-46D3-B5EA-60D58F919C98}" type="presParOf" srcId="{268D6AFC-DC4A-40B4-BF19-0699786FB554}" destId="{F2621B35-2D83-4ACC-B057-A48BC6A42456}" srcOrd="1" destOrd="0" presId="urn:microsoft.com/office/officeart/2005/8/layout/hList7"/>
    <dgm:cxn modelId="{E3D95327-A71F-4CEA-B5E8-8BF2F403C8CB}" type="presParOf" srcId="{F2621B35-2D83-4ACC-B057-A48BC6A42456}" destId="{2E0EB13A-356C-4D1B-8658-E2DE8C677A08}" srcOrd="0" destOrd="0" presId="urn:microsoft.com/office/officeart/2005/8/layout/hList7"/>
    <dgm:cxn modelId="{296F2760-4146-44E5-822B-BB1857DD54BA}" type="presParOf" srcId="{2E0EB13A-356C-4D1B-8658-E2DE8C677A08}" destId="{BD1BDDA2-A067-4B55-AE7F-C48EAF45BB0D}" srcOrd="0" destOrd="0" presId="urn:microsoft.com/office/officeart/2005/8/layout/hList7"/>
    <dgm:cxn modelId="{D6904DDD-588D-42FB-8083-8FD683706CB1}" type="presParOf" srcId="{2E0EB13A-356C-4D1B-8658-E2DE8C677A08}" destId="{827DF4BA-2829-4D74-8301-D61E944A07CB}" srcOrd="1" destOrd="0" presId="urn:microsoft.com/office/officeart/2005/8/layout/hList7"/>
    <dgm:cxn modelId="{6393B884-ABFC-41DC-804C-A6CCA28FEB21}" type="presParOf" srcId="{2E0EB13A-356C-4D1B-8658-E2DE8C677A08}" destId="{1B6FBDD4-A63E-4BF8-9A7C-55CF76569BCF}" srcOrd="2" destOrd="0" presId="urn:microsoft.com/office/officeart/2005/8/layout/hList7"/>
    <dgm:cxn modelId="{C9501A20-EDCD-4C1B-8985-BF4667033576}" type="presParOf" srcId="{2E0EB13A-356C-4D1B-8658-E2DE8C677A08}" destId="{0EB22511-B7AE-4800-9197-953563C2B7B8}" srcOrd="3" destOrd="0" presId="urn:microsoft.com/office/officeart/2005/8/layout/hList7"/>
    <dgm:cxn modelId="{A2E0E90B-DA5C-44BA-8749-40FB4C567E1A}" type="presParOf" srcId="{F2621B35-2D83-4ACC-B057-A48BC6A42456}" destId="{D446C130-8EF4-4D2A-B291-D0B3D6F4F01B}" srcOrd="1" destOrd="0" presId="urn:microsoft.com/office/officeart/2005/8/layout/hList7"/>
    <dgm:cxn modelId="{A0E868FA-DF14-4B16-A543-7847C1D996DA}" type="presParOf" srcId="{F2621B35-2D83-4ACC-B057-A48BC6A42456}" destId="{0A8CAF5E-2B1E-4CE8-AB1A-EF160C8975C0}" srcOrd="2" destOrd="0" presId="urn:microsoft.com/office/officeart/2005/8/layout/hList7"/>
    <dgm:cxn modelId="{1701CF9B-5DA9-4C88-9756-CC31D45D291F}" type="presParOf" srcId="{0A8CAF5E-2B1E-4CE8-AB1A-EF160C8975C0}" destId="{C21B8298-0EFC-43C9-B313-94298992E5AB}" srcOrd="0" destOrd="0" presId="urn:microsoft.com/office/officeart/2005/8/layout/hList7"/>
    <dgm:cxn modelId="{4B0159AE-EABA-4398-99D4-D4FCB90B14C2}" type="presParOf" srcId="{0A8CAF5E-2B1E-4CE8-AB1A-EF160C8975C0}" destId="{D9C2FCA3-EAF6-4881-A031-2E131019BF49}" srcOrd="1" destOrd="0" presId="urn:microsoft.com/office/officeart/2005/8/layout/hList7"/>
    <dgm:cxn modelId="{B1F2A5DB-7236-4AEC-82C6-634B8715B6AB}" type="presParOf" srcId="{0A8CAF5E-2B1E-4CE8-AB1A-EF160C8975C0}" destId="{71857CBF-D4B8-469E-8C99-2DCD1C4B6F8E}" srcOrd="2" destOrd="0" presId="urn:microsoft.com/office/officeart/2005/8/layout/hList7"/>
    <dgm:cxn modelId="{A64D2966-EC59-4213-8A09-281AF317019B}" type="presParOf" srcId="{0A8CAF5E-2B1E-4CE8-AB1A-EF160C8975C0}" destId="{E79F19FA-95E4-40BA-AF5B-937632728A0D}" srcOrd="3" destOrd="0" presId="urn:microsoft.com/office/officeart/2005/8/layout/hList7"/>
    <dgm:cxn modelId="{4EF2B291-5E33-4EC0-8AC9-DF9C5E91F5CD}" type="presParOf" srcId="{F2621B35-2D83-4ACC-B057-A48BC6A42456}" destId="{683D1FA1-7E0F-440A-9DFC-526AA22C92AD}" srcOrd="3" destOrd="0" presId="urn:microsoft.com/office/officeart/2005/8/layout/hList7"/>
    <dgm:cxn modelId="{F3E5CDAE-5D73-4F45-A004-F1B79E5DDA1D}" type="presParOf" srcId="{F2621B35-2D83-4ACC-B057-A48BC6A42456}" destId="{0AE05A38-FB1F-4FBB-AD1D-416723EE1B79}" srcOrd="4" destOrd="0" presId="urn:microsoft.com/office/officeart/2005/8/layout/hList7"/>
    <dgm:cxn modelId="{5415D0C0-EB1A-4395-A508-C97EA89E5396}" type="presParOf" srcId="{0AE05A38-FB1F-4FBB-AD1D-416723EE1B79}" destId="{2FFAA34F-5366-4C3E-BF27-40B4EF9EF3FC}" srcOrd="0" destOrd="0" presId="urn:microsoft.com/office/officeart/2005/8/layout/hList7"/>
    <dgm:cxn modelId="{E2749467-4241-4628-A06F-A095B31E2A6B}" type="presParOf" srcId="{0AE05A38-FB1F-4FBB-AD1D-416723EE1B79}" destId="{9E123DD6-A951-496F-A4A8-B17DB328474B}" srcOrd="1" destOrd="0" presId="urn:microsoft.com/office/officeart/2005/8/layout/hList7"/>
    <dgm:cxn modelId="{9FFB1BD0-9A56-4D0F-B5C3-D05C78DB6881}" type="presParOf" srcId="{0AE05A38-FB1F-4FBB-AD1D-416723EE1B79}" destId="{5CF54926-60D7-4C28-806A-B0CD5794C0C9}" srcOrd="2" destOrd="0" presId="urn:microsoft.com/office/officeart/2005/8/layout/hList7"/>
    <dgm:cxn modelId="{A9045129-667B-4160-86F0-C91DA60134DC}" type="presParOf" srcId="{0AE05A38-FB1F-4FBB-AD1D-416723EE1B79}" destId="{44F55F63-C86D-4917-8007-D63588AAFECF}" srcOrd="3" destOrd="0" presId="urn:microsoft.com/office/officeart/2005/8/layout/hList7"/>
    <dgm:cxn modelId="{831E8ADE-8B6F-46E1-9594-196F5EAA25EE}" type="presParOf" srcId="{F2621B35-2D83-4ACC-B057-A48BC6A42456}" destId="{BDEA18B8-1D3C-40DB-9573-7167BE01FDDF}" srcOrd="5" destOrd="0" presId="urn:microsoft.com/office/officeart/2005/8/layout/hList7"/>
    <dgm:cxn modelId="{3A12D9B1-F757-4362-88CE-C55AD302673B}" type="presParOf" srcId="{F2621B35-2D83-4ACC-B057-A48BC6A42456}" destId="{C122A82A-81F8-4663-8543-0B9004F9B1BD}" srcOrd="6" destOrd="0" presId="urn:microsoft.com/office/officeart/2005/8/layout/hList7"/>
    <dgm:cxn modelId="{C96E9F10-F0D7-446B-9454-E62114F6A79F}" type="presParOf" srcId="{C122A82A-81F8-4663-8543-0B9004F9B1BD}" destId="{BD830BFB-0D7B-43FD-9466-EA8FCB3B9571}" srcOrd="0" destOrd="0" presId="urn:microsoft.com/office/officeart/2005/8/layout/hList7"/>
    <dgm:cxn modelId="{20AF59DA-BDB0-49A9-BFC3-7C0306714B4E}" type="presParOf" srcId="{C122A82A-81F8-4663-8543-0B9004F9B1BD}" destId="{351C8A3C-73E6-431C-B66A-035B4EC84F4B}" srcOrd="1" destOrd="0" presId="urn:microsoft.com/office/officeart/2005/8/layout/hList7"/>
    <dgm:cxn modelId="{622052B2-9DA1-41CF-ABE0-B8F8CBCB92F8}" type="presParOf" srcId="{C122A82A-81F8-4663-8543-0B9004F9B1BD}" destId="{85BF97FF-2FA0-427E-B757-B66A12033EB7}" srcOrd="2" destOrd="0" presId="urn:microsoft.com/office/officeart/2005/8/layout/hList7"/>
    <dgm:cxn modelId="{8CCB4FCF-0518-4673-AB46-09ECD168469B}" type="presParOf" srcId="{C122A82A-81F8-4663-8543-0B9004F9B1BD}" destId="{6CE27D84-5394-4337-893F-A84B3C9563EA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02CCF-554C-44C2-9DF1-413787F434D3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FD7A9-7E85-4881-B179-557A17838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D8AE48-0FF6-4DA7-BDDF-C3F352448ABE}" type="slidenum">
              <a:rPr lang="ru-RU" sz="1200">
                <a:latin typeface="+mn-lt"/>
                <a:cs typeface="+mn-cs"/>
              </a:rPr>
              <a:pPr algn="r">
                <a:defRPr/>
              </a:pPr>
              <a:t>25</a:t>
            </a:fld>
            <a:endParaRPr lang="ru-RU" sz="1200">
              <a:latin typeface="+mn-lt"/>
              <a:cs typeface="+mn-cs"/>
            </a:endParaRPr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ED9F21-E64E-4E5C-B9CC-17F0E361B919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ru-RU" sz="8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0D3E30-938D-4637-9143-3E80068CB34F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021A1C-C283-4CBB-AE0E-6B2EA148C7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273-&#1092;&#1079;.&#1088;&#1092;/zakonodatelstvo/federalnyy-zakon-ot-29-dekabrya-2012-g-no-273-fz-ob-obrazovanii-v-rf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457203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Особенности проведения государственной итоговой аттестации обучающихся, освоивших образовательные программы основного общего образования </a:t>
            </a:r>
            <a:b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Cambria" pitchFamily="18" charset="0"/>
              </a:rPr>
              <a:t>в 2014 году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714356"/>
            <a:ext cx="885831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Экзамены начинаются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в 10:00 по местному времени.</a:t>
            </a:r>
          </a:p>
          <a:p>
            <a:pPr>
              <a:defRPr/>
            </a:pPr>
            <a:endParaRPr lang="ru-RU" sz="2000" dirty="0">
              <a:solidFill>
                <a:schemeClr val="accent2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Продолжительность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Arial" charset="0"/>
              </a:rPr>
              <a:t>экзаменов в форме ОГЭ:</a:t>
            </a:r>
          </a:p>
          <a:p>
            <a:pPr algn="ctr">
              <a:defRPr/>
            </a:pPr>
            <a:endParaRPr lang="ru-RU" sz="2400" b="1" i="1" dirty="0" smtClean="0">
              <a:solidFill>
                <a:schemeClr val="bg2">
                  <a:lumMod val="25000"/>
                </a:schemeClr>
              </a:solidFill>
              <a:cs typeface="Arial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Продолжительность письменных экзаменов </a:t>
            </a:r>
          </a:p>
          <a:p>
            <a:pPr algn="ctr">
              <a:defRPr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cs typeface="Arial" charset="0"/>
              </a:rPr>
              <a:t>в форме ГВЭ:</a:t>
            </a:r>
          </a:p>
          <a:p>
            <a:pPr algn="just">
              <a:defRPr/>
            </a:pPr>
            <a:r>
              <a:rPr lang="ru-RU" sz="2400" dirty="0" smtClean="0">
                <a:cs typeface="Arial" charset="0"/>
              </a:rPr>
              <a:t>по русскому языку                                                       </a:t>
            </a:r>
            <a:r>
              <a:rPr lang="ru-RU" sz="2400" b="1" dirty="0" smtClean="0">
                <a:cs typeface="Arial" charset="0"/>
              </a:rPr>
              <a:t>235 минут</a:t>
            </a:r>
          </a:p>
          <a:p>
            <a:pPr algn="just">
              <a:defRPr/>
            </a:pPr>
            <a:r>
              <a:rPr lang="ru-RU" sz="2400" dirty="0" smtClean="0">
                <a:cs typeface="Arial" charset="0"/>
              </a:rPr>
              <a:t>по математике                                                              </a:t>
            </a:r>
            <a:r>
              <a:rPr lang="ru-RU" sz="2400" b="1" dirty="0" smtClean="0">
                <a:cs typeface="Arial" charset="0"/>
              </a:rPr>
              <a:t>235 минут</a:t>
            </a:r>
            <a:endParaRPr lang="ru-RU" sz="2400" dirty="0" smtClean="0">
              <a:cs typeface="Arial" charset="0"/>
            </a:endParaRPr>
          </a:p>
          <a:p>
            <a:pPr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928802"/>
          <a:ext cx="885831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9779"/>
                <a:gridCol w="186853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русскому языку, математике, литературе</a:t>
                      </a:r>
                      <a:endParaRPr lang="ru-RU" b="0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235 минут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; </a:t>
                      </a: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физике, истории, биологии 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 обществознанию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180 минут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; </a:t>
                      </a: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информатике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150 минут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; 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иностранным языкам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126 минут;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 химии и географии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 минут</a:t>
                      </a:r>
                      <a:endParaRPr lang="ru-RU" baseline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14356"/>
            <a:ext cx="8258204" cy="703282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Время прибытия в</a:t>
            </a:r>
            <a:r>
              <a:rPr kumimoji="0" lang="ru-RU" sz="4800" b="1" i="0" u="none" strike="noStrike" kern="1200" cap="none" spc="50" normalizeH="0" noProof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48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ea typeface="+mj-ea"/>
                <a:cs typeface="+mj-cs"/>
              </a:rPr>
              <a:t>ППЭ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48" y="2071678"/>
            <a:ext cx="8001055" cy="2089349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ППЭ                           </a:t>
            </a:r>
            <a:r>
              <a:rPr lang="ru-RU" sz="2600" b="1" dirty="0" smtClean="0"/>
              <a:t>− </a:t>
            </a:r>
            <a:r>
              <a:rPr lang="ru-RU" sz="2600" b="1" dirty="0"/>
              <a:t>за 2 часа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Организаторы                                  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за 1 час 30 мин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Участники ГИА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– за 45 мин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572264" y="1357298"/>
            <a:ext cx="2000264" cy="100013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</p:txBody>
      </p:sp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4643438" y="1785938"/>
            <a:ext cx="1928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Участники экзамена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572264" y="2571744"/>
            <a:ext cx="2000264" cy="100013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14282" y="928670"/>
            <a:ext cx="2428892" cy="121444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Уполномоченный представитель ГЭК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4143380"/>
            <a:ext cx="1285884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4143380"/>
            <a:ext cx="1285884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2" y="4143380"/>
            <a:ext cx="1285884" cy="5715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olSlan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Аудитория</a:t>
            </a:r>
          </a:p>
        </p:txBody>
      </p:sp>
      <p:cxnSp>
        <p:nvCxnSpPr>
          <p:cNvPr id="23" name="Прямая со стрелкой 22"/>
          <p:cNvCxnSpPr>
            <a:stCxn id="5" idx="1"/>
            <a:endCxn id="0" idx="0"/>
          </p:cNvCxnSpPr>
          <p:nvPr/>
        </p:nvCxnSpPr>
        <p:spPr>
          <a:xfrm rot="5400000">
            <a:off x="2964657" y="3536156"/>
            <a:ext cx="285750" cy="928687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1"/>
          </p:cNvCxnSpPr>
          <p:nvPr/>
        </p:nvCxnSpPr>
        <p:spPr>
          <a:xfrm rot="16200000" flipH="1">
            <a:off x="3677444" y="3752056"/>
            <a:ext cx="287338" cy="498475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1"/>
            <a:endCxn id="0" idx="0"/>
          </p:cNvCxnSpPr>
          <p:nvPr/>
        </p:nvCxnSpPr>
        <p:spPr>
          <a:xfrm rot="16200000" flipH="1">
            <a:off x="4393407" y="3036093"/>
            <a:ext cx="285750" cy="1928813"/>
          </a:xfrm>
          <a:prstGeom prst="straightConnector1">
            <a:avLst/>
          </a:prstGeom>
          <a:ln w="15875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57158" y="5143512"/>
            <a:ext cx="2500330" cy="121444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Региональная предметная комиссия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rot="10800000">
            <a:off x="142875" y="3357563"/>
            <a:ext cx="2357438" cy="1785937"/>
          </a:xfrm>
          <a:prstGeom prst="bentUpArrow">
            <a:avLst>
              <a:gd name="adj1" fmla="val 27197"/>
              <a:gd name="adj2" fmla="val 23979"/>
              <a:gd name="adj3" fmla="val 22673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48" name="TextBox 29"/>
          <p:cNvSpPr txBox="1">
            <a:spLocks noChangeArrowheads="1"/>
          </p:cNvSpPr>
          <p:nvPr/>
        </p:nvSpPr>
        <p:spPr bwMode="auto">
          <a:xfrm>
            <a:off x="357188" y="32861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Экзаменационные работы</a:t>
            </a:r>
          </a:p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на проверку</a:t>
            </a:r>
          </a:p>
        </p:txBody>
      </p:sp>
      <p:pic>
        <p:nvPicPr>
          <p:cNvPr id="9249" name="Рисунок 30" descr="MC900320988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500438"/>
            <a:ext cx="12763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Рисунок 31" descr="MC900320988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928688"/>
            <a:ext cx="12763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2500313" y="2214563"/>
            <a:ext cx="3000375" cy="1643062"/>
            <a:chOff x="2500298" y="2214554"/>
            <a:chExt cx="3000396" cy="1643074"/>
          </a:xfrm>
          <a:solidFill>
            <a:schemeClr val="bg2">
              <a:lumMod val="75000"/>
            </a:schemeClr>
          </a:solidFill>
        </p:grpSpPr>
        <p:sp>
          <p:nvSpPr>
            <p:cNvPr id="36" name="Прямоугольник с двумя скругленными противолежащими углами 35"/>
            <p:cNvSpPr/>
            <p:nvPr/>
          </p:nvSpPr>
          <p:spPr>
            <a:xfrm>
              <a:off x="3428991" y="2214554"/>
              <a:ext cx="2071703" cy="1285884"/>
            </a:xfrm>
            <a:prstGeom prst="round2Diag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с двумя скругленными противолежащими углами 32"/>
            <p:cNvSpPr/>
            <p:nvPr/>
          </p:nvSpPr>
          <p:spPr>
            <a:xfrm>
              <a:off x="3071802" y="2357430"/>
              <a:ext cx="2000264" cy="1285884"/>
            </a:xfrm>
            <a:prstGeom prst="round2Diag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с двумя скругленными противолежащими углами 4"/>
            <p:cNvSpPr/>
            <p:nvPr/>
          </p:nvSpPr>
          <p:spPr>
            <a:xfrm>
              <a:off x="2500298" y="2571744"/>
              <a:ext cx="2143140" cy="1285884"/>
            </a:xfrm>
            <a:prstGeom prst="round2Diag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Пункт </a:t>
              </a:r>
              <a:r>
                <a:rPr lang="ru-RU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проведения экзамена</a:t>
              </a:r>
            </a:p>
          </p:txBody>
        </p:sp>
      </p:grpSp>
      <p:sp>
        <p:nvSpPr>
          <p:cNvPr id="7" name="Стрелка углом вверх 6"/>
          <p:cNvSpPr/>
          <p:nvPr/>
        </p:nvSpPr>
        <p:spPr>
          <a:xfrm rot="10800000">
            <a:off x="4572000" y="1785938"/>
            <a:ext cx="2000250" cy="785812"/>
          </a:xfrm>
          <a:prstGeom prst="bentUpArrow">
            <a:avLst>
              <a:gd name="adj1" fmla="val 41808"/>
              <a:gd name="adj2" fmla="val 29848"/>
              <a:gd name="adj3" fmla="val 24788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3204751">
            <a:off x="2088530" y="1972349"/>
            <a:ext cx="1008063" cy="72707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4643438" y="5143512"/>
            <a:ext cx="2714644" cy="114300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экзаменационная комиссия</a:t>
            </a:r>
          </a:p>
        </p:txBody>
      </p:sp>
      <p:sp>
        <p:nvSpPr>
          <p:cNvPr id="44" name="Стрелка вправо 43"/>
          <p:cNvSpPr/>
          <p:nvPr/>
        </p:nvSpPr>
        <p:spPr>
          <a:xfrm>
            <a:off x="2857500" y="5286375"/>
            <a:ext cx="1928813" cy="107156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на утверждение</a:t>
            </a:r>
          </a:p>
        </p:txBody>
      </p:sp>
      <p:sp>
        <p:nvSpPr>
          <p:cNvPr id="45" name="Стрелка углом вверх 44"/>
          <p:cNvSpPr/>
          <p:nvPr/>
        </p:nvSpPr>
        <p:spPr>
          <a:xfrm>
            <a:off x="7286625" y="3500438"/>
            <a:ext cx="1500188" cy="2500312"/>
          </a:xfrm>
          <a:prstGeom prst="bentUpArrow">
            <a:avLst>
              <a:gd name="adj1" fmla="val 33165"/>
              <a:gd name="adj2" fmla="val 25000"/>
              <a:gd name="adj3" fmla="val 23979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Информирование выпускников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429250" y="2857500"/>
            <a:ext cx="1143000" cy="571500"/>
          </a:xfrm>
          <a:prstGeom prst="lef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Рисунок 32" descr="MC900344381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000372"/>
            <a:ext cx="1457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33" descr="MC900343331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1143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34" descr="MC900343341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571612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0" y="2357430"/>
            <a:ext cx="2357422" cy="928694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 экзамена встречает дежурный</a:t>
            </a: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2428860" y="3000372"/>
            <a:ext cx="2071702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Организатор сопровождает учащихся в аудиторию</a:t>
            </a:r>
          </a:p>
        </p:txBody>
      </p:sp>
      <p:pic>
        <p:nvPicPr>
          <p:cNvPr id="10255" name="Содержимое 12" descr="MC900417332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214422"/>
            <a:ext cx="1428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4572000" y="2714620"/>
            <a:ext cx="2214578" cy="2286016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Каждому участнику экзамена предоставляется  место в аудитории и экзаменационное задание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6858016" y="4357694"/>
            <a:ext cx="2143140" cy="221457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экзамена участники узнают в своем образовательном учреждении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Пункт проведения экзамена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3429000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Пропуск участников в ППЭ осуществляется по паспорту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спискам распределения в данный ППЭ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550070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решению ГЭК ППЭ может быть оборудован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металлоискателями,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средствами видеонаблюдения,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</a:rPr>
              <a:t>средствами подавления сигналов подвижной связи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AutoShape 2"/>
          <p:cNvCxnSpPr>
            <a:cxnSpLocks noChangeShapeType="1"/>
          </p:cNvCxnSpPr>
          <p:nvPr/>
        </p:nvCxnSpPr>
        <p:spPr bwMode="auto">
          <a:xfrm rot="16200000" flipH="1">
            <a:off x="5681663" y="2414588"/>
            <a:ext cx="1587" cy="1587"/>
          </a:xfrm>
          <a:prstGeom prst="bentConnector5">
            <a:avLst>
              <a:gd name="adj1" fmla="val 14400000"/>
              <a:gd name="adj2" fmla="val 68800000"/>
              <a:gd name="adj3" fmla="val -14400000"/>
            </a:avLst>
          </a:prstGeom>
          <a:noFill/>
          <a:ln w="25400">
            <a:noFill/>
            <a:miter lim="800000"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1728788" y="596900"/>
            <a:ext cx="3484562" cy="568325"/>
          </a:xfrm>
          <a:prstGeom prst="roundRect">
            <a:avLst>
              <a:gd name="adj" fmla="val 25454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Прибытие в ППЭ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6038" y="1901825"/>
            <a:ext cx="5132387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документов </a:t>
            </a:r>
          </a:p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Проход участников в аудитории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8100" y="3571875"/>
            <a:ext cx="4564063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индивидуального комплекта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5862638"/>
            <a:ext cx="4025900" cy="469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ЭКЗАМЕНА</a:t>
            </a:r>
          </a:p>
        </p:txBody>
      </p:sp>
      <p:pic>
        <p:nvPicPr>
          <p:cNvPr id="8" name="Picture 7" descr="G04696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987550"/>
            <a:ext cx="2619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816475" y="4651375"/>
            <a:ext cx="4264025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Сдача экзаменационных материалов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764088" y="5873750"/>
            <a:ext cx="4319587" cy="4699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ОКОНЧАНИЕ ЭКЗАМЕНА</a:t>
            </a:r>
          </a:p>
        </p:txBody>
      </p:sp>
      <p:pic>
        <p:nvPicPr>
          <p:cNvPr id="11" name="Picture 11" descr="G04696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4003675"/>
            <a:ext cx="2921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5267325" y="3498850"/>
            <a:ext cx="3586163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Комплектование пакетов документов</a:t>
            </a:r>
          </a:p>
        </p:txBody>
      </p:sp>
      <p:pic>
        <p:nvPicPr>
          <p:cNvPr id="13" name="Picture 14" descr="G09156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5600" y="5649913"/>
            <a:ext cx="365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AutoShape 17"/>
          <p:cNvCxnSpPr>
            <a:cxnSpLocks noChangeShapeType="1"/>
          </p:cNvCxnSpPr>
          <p:nvPr/>
        </p:nvCxnSpPr>
        <p:spPr bwMode="auto">
          <a:xfrm rot="5400000">
            <a:off x="1427162" y="3214688"/>
            <a:ext cx="715963" cy="158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5" name="AutoShape 18"/>
          <p:cNvCxnSpPr>
            <a:cxnSpLocks noChangeShapeType="1"/>
          </p:cNvCxnSpPr>
          <p:nvPr/>
        </p:nvCxnSpPr>
        <p:spPr bwMode="auto">
          <a:xfrm rot="5400000">
            <a:off x="1106487" y="5180013"/>
            <a:ext cx="1357313" cy="158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6" name="AutoShape 19"/>
          <p:cNvCxnSpPr>
            <a:cxnSpLocks noChangeAspect="1" noChangeShapeType="1"/>
          </p:cNvCxnSpPr>
          <p:nvPr/>
        </p:nvCxnSpPr>
        <p:spPr bwMode="auto">
          <a:xfrm>
            <a:off x="6402388" y="1195388"/>
            <a:ext cx="1587" cy="1439862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17" name="AutoShape 20"/>
          <p:cNvCxnSpPr>
            <a:cxnSpLocks noChangeShapeType="1"/>
          </p:cNvCxnSpPr>
          <p:nvPr/>
        </p:nvCxnSpPr>
        <p:spPr bwMode="auto">
          <a:xfrm>
            <a:off x="4025900" y="6164263"/>
            <a:ext cx="720725" cy="0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5475288" y="2679700"/>
            <a:ext cx="3305175" cy="544513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из аудитории</a:t>
            </a:r>
          </a:p>
        </p:txBody>
      </p:sp>
      <p:cxnSp>
        <p:nvCxnSpPr>
          <p:cNvPr id="19" name="AutoShape 22"/>
          <p:cNvCxnSpPr>
            <a:cxnSpLocks noChangeAspect="1" noChangeShapeType="1"/>
          </p:cNvCxnSpPr>
          <p:nvPr/>
        </p:nvCxnSpPr>
        <p:spPr bwMode="auto">
          <a:xfrm>
            <a:off x="6402388" y="3211513"/>
            <a:ext cx="1587" cy="287337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0" name="AutoShape 23"/>
          <p:cNvCxnSpPr>
            <a:cxnSpLocks noChangeAspect="1" noChangeShapeType="1"/>
          </p:cNvCxnSpPr>
          <p:nvPr/>
        </p:nvCxnSpPr>
        <p:spPr bwMode="auto">
          <a:xfrm>
            <a:off x="6402388" y="4398963"/>
            <a:ext cx="1587" cy="252412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1" name="AutoShape 24"/>
          <p:cNvCxnSpPr>
            <a:cxnSpLocks noChangeAspect="1" noChangeShapeType="1"/>
          </p:cNvCxnSpPr>
          <p:nvPr/>
        </p:nvCxnSpPr>
        <p:spPr bwMode="auto">
          <a:xfrm>
            <a:off x="6402388" y="5588000"/>
            <a:ext cx="1587" cy="28733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2" name="AutoShape 25"/>
          <p:cNvCxnSpPr>
            <a:cxnSpLocks noChangeShapeType="1"/>
          </p:cNvCxnSpPr>
          <p:nvPr/>
        </p:nvCxnSpPr>
        <p:spPr bwMode="auto">
          <a:xfrm rot="5400000">
            <a:off x="1820862" y="1535113"/>
            <a:ext cx="785813" cy="158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/>
            <a:tailEnd type="stealth" w="lg" len="lg"/>
          </a:ln>
          <a:effectLst>
            <a:outerShdw dist="35921" dir="2700000" algn="ctr" rotWithShape="0">
              <a:schemeClr val="bg2"/>
            </a:outerShdw>
          </a:effectLst>
        </p:spPr>
      </p:cxnSp>
      <p:pic>
        <p:nvPicPr>
          <p:cNvPr id="23" name="Picture 26" descr="утверждающ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929063"/>
            <a:ext cx="4667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7005638" y="1411288"/>
            <a:ext cx="2054225" cy="9493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algn="ctr"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апелляции</a:t>
            </a:r>
          </a:p>
        </p:txBody>
      </p:sp>
      <p:pic>
        <p:nvPicPr>
          <p:cNvPr id="25" name="Picture 28" descr="G09156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1675" y="1482725"/>
            <a:ext cx="36512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AutoShape 29"/>
          <p:cNvCxnSpPr>
            <a:cxnSpLocks noChangeAspect="1" noChangeShapeType="1"/>
          </p:cNvCxnSpPr>
          <p:nvPr/>
        </p:nvCxnSpPr>
        <p:spPr bwMode="auto">
          <a:xfrm>
            <a:off x="8274050" y="2347913"/>
            <a:ext cx="1588" cy="287337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cxnSp>
        <p:nvCxnSpPr>
          <p:cNvPr id="27" name="AutoShape 30"/>
          <p:cNvCxnSpPr>
            <a:cxnSpLocks noChangeAspect="1" noChangeShapeType="1"/>
          </p:cNvCxnSpPr>
          <p:nvPr/>
        </p:nvCxnSpPr>
        <p:spPr bwMode="auto">
          <a:xfrm>
            <a:off x="8275638" y="1123950"/>
            <a:ext cx="1587" cy="287338"/>
          </a:xfrm>
          <a:prstGeom prst="straightConnector1">
            <a:avLst/>
          </a:prstGeom>
          <a:noFill/>
          <a:ln w="31750">
            <a:solidFill>
              <a:schemeClr val="tx2">
                <a:lumMod val="75000"/>
              </a:schemeClr>
            </a:solidFill>
            <a:round/>
            <a:headEnd type="arrow" w="med" len="med"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</p:cxn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938338" y="4579938"/>
            <a:ext cx="28082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1028700" eaLnBrk="0" hangingPunct="0">
              <a:defRPr/>
            </a:pPr>
            <a:r>
              <a:rPr lang="ru-RU" sz="2000" i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доске фиксируется время начала и окончания экзамена</a:t>
            </a:r>
          </a:p>
        </p:txBody>
      </p:sp>
      <p:pic>
        <p:nvPicPr>
          <p:cNvPr id="29" name="Picture 32" descr="ча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48225" y="5948363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ча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13" y="714375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4" descr="ча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425" y="5935663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5840413" y="598488"/>
            <a:ext cx="3305175" cy="544512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2">
                <a:lumMod val="75000"/>
              </a:schemeClr>
            </a:solidFill>
            <a:round/>
            <a:headEnd/>
            <a:tailEnd/>
          </a:ln>
        </p:spPr>
        <p:txBody>
          <a:bodyPr lIns="115646" tIns="57824" rIns="115646" bIns="57824" anchor="ctr">
            <a:spAutoFit/>
          </a:bodyPr>
          <a:lstStyle/>
          <a:p>
            <a:pPr defTabSz="1028700" eaLnBrk="0" hangingPunct="0">
              <a:tabLst>
                <a:tab pos="130175" algn="l"/>
              </a:tabLs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 из ППЭ</a:t>
            </a:r>
          </a:p>
        </p:txBody>
      </p:sp>
      <p:sp>
        <p:nvSpPr>
          <p:cNvPr id="33" name="TextBox 34"/>
          <p:cNvSpPr txBox="1">
            <a:spLocks noChangeArrowheads="1"/>
          </p:cNvSpPr>
          <p:nvPr/>
        </p:nvSpPr>
        <p:spPr bwMode="auto">
          <a:xfrm>
            <a:off x="214313" y="857250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45 минут до начала экзамена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188" y="6357938"/>
            <a:ext cx="8429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Возможна досрочная сдача работы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85622" y="1829628"/>
            <a:ext cx="3617434" cy="2529899"/>
          </a:xfrm>
          <a:prstGeom prst="rect">
            <a:avLst/>
          </a:prstGeom>
        </p:spPr>
      </p:pic>
      <p:pic>
        <p:nvPicPr>
          <p:cNvPr id="4" name="Рисунок 3" descr="bl_2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785794"/>
            <a:ext cx="2714644" cy="3912828"/>
          </a:xfrm>
          <a:prstGeom prst="rect">
            <a:avLst/>
          </a:prstGeom>
        </p:spPr>
      </p:pic>
      <p:pic>
        <p:nvPicPr>
          <p:cNvPr id="3" name="Рисунок 2" descr="bl_1_rus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571480"/>
            <a:ext cx="2710475" cy="38331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71802" y="857232"/>
            <a:ext cx="2714644" cy="135732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844" y="1857364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 индивидуального </a:t>
            </a:r>
          </a:p>
          <a:p>
            <a:r>
              <a:rPr lang="ru-RU" dirty="0" smtClean="0"/>
              <a:t>комплекта</a:t>
            </a:r>
          </a:p>
          <a:p>
            <a:r>
              <a:rPr lang="ru-RU" dirty="0" smtClean="0"/>
              <a:t>Бланк ответов № 1</a:t>
            </a:r>
          </a:p>
          <a:p>
            <a:r>
              <a:rPr lang="ru-RU" dirty="0" smtClean="0"/>
              <a:t>Бланк ответов № 2</a:t>
            </a:r>
          </a:p>
          <a:p>
            <a:r>
              <a:rPr lang="ru-RU" dirty="0" smtClean="0"/>
              <a:t>КИМ</a:t>
            </a:r>
          </a:p>
          <a:p>
            <a:r>
              <a:rPr lang="ru-RU" b="1" dirty="0" smtClean="0"/>
              <a:t>В поле «Номер варианта» должен быть типографским способом указан тот же номер варианта, что и в КИМ!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285984" y="2428868"/>
            <a:ext cx="2000264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285984" y="2571744"/>
            <a:ext cx="4429156" cy="2857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71538" y="3143248"/>
            <a:ext cx="7072362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5720" y="121442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Регистрационные поля бланка ответов №1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14282" y="928670"/>
            <a:ext cx="4214842" cy="1214446"/>
          </a:xfrm>
          <a:prstGeom prst="rightArrow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42844" y="4857760"/>
            <a:ext cx="885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Распределение вариантов должно производиться исходя из того, чтобы рядом сидящие участники выполняли разные варианты.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При заполнении поля «Код ОУ» участник должен правильно и разборчиво указать код образовательного учреждения, в котором он обучается.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поле «Код ППЭ» указать код пункта проведения экзамена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5"/>
          <p:cNvSpPr>
            <a:spLocks noChangeArrowheads="1"/>
          </p:cNvSpPr>
          <p:nvPr/>
        </p:nvSpPr>
        <p:spPr bwMode="auto">
          <a:xfrm>
            <a:off x="142844" y="500042"/>
            <a:ext cx="885831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На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экзаменах в форме ОГЭ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разрешается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пользоваться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следующими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дополнительными  устройствами и материалами:</a:t>
            </a:r>
          </a:p>
          <a:p>
            <a:pPr>
              <a:defRPr/>
            </a:pPr>
            <a:endParaRPr lang="ru-RU" sz="900" b="1" dirty="0">
              <a:latin typeface="+mn-lt"/>
              <a:cs typeface="Arial" charset="0"/>
            </a:endParaRP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математика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– справочные материалы, которые  выдаются вместе с текстом  экзаменационной работы, линейка;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русский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язык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орфографический словарь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 в каждой аудитории пункта проведения экзамена должна находиться  звуковоспроизводящая аппаратура;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литература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тексты художественных произведений, предусмотренные программой основной общеобразовательной школы (выдаются в пункте проведения экзамена).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физика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непрограммируемый калькулятор;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химия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непрограммируемый калькулятор, справочные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материалы, которые  выдаются вместе с текстом  экзаменационной работы;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география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линейка,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непрограммируемый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калькулятор, географические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атласы;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биология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– линейка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, непрограммируемый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калькулятор;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иностранные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языки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в каждой аудитории пункта проведения экзамена должна находиться  звуковоспроизводящая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аппаратура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звукозаписывающие устройства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(для записи устного ответа ученика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информатика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и ИКТ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 при выполнении практической части экзаменационной работы используются персональные компьютеры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642918"/>
            <a:ext cx="4429156" cy="642942"/>
          </a:xfrm>
          <a:solidFill>
            <a:schemeClr val="bg2">
              <a:lumMod val="90000"/>
            </a:schemeClr>
          </a:solidFill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 экзамена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Заполняет персональные данные в экзаменационных заданиях;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Может получить дополнительные бланки ответов №2, листы черновика;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случае выхода из аудитории по уважительной причине должен оставить экзаменационное задание и листы для выполнения заданий на своем рабочем месте;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выхода из ППЭ может подать апелляцию о нарушении процедуры проведения экзамена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0" y="4214818"/>
            <a:ext cx="914400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Организаторы не отвечают на вопросы</a:t>
            </a:r>
          </a:p>
          <a:p>
            <a:pPr algn="ctr">
              <a:buFont typeface="Wingdings" pitchFamily="2" charset="2"/>
              <a:buNone/>
            </a:pPr>
            <a:r>
              <a:rPr lang="ru-RU" sz="2400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 содержанию заданий! 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2928926" y="5000636"/>
            <a:ext cx="6215074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Факт наличия мобильного телефона </a:t>
            </a:r>
            <a:endParaRPr lang="ru-RU" sz="2400" b="1" i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участника экзамена</a:t>
            </a:r>
          </a:p>
          <a:p>
            <a:pPr algn="ctr"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причиной удаления с </a:t>
            </a:r>
            <a:r>
              <a:rPr lang="ru-RU" sz="24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</a:p>
          <a:p>
            <a:pPr algn="ctr">
              <a:buFont typeface="Wingdings" pitchFamily="2" charset="2"/>
              <a:buNone/>
            </a:pPr>
            <a:endParaRPr lang="ru-RU" sz="1000" b="1" i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БЕЗ ПРАВА ПЕРЕСДАЧИ 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pic>
        <p:nvPicPr>
          <p:cNvPr id="14" name="Рисунок 13" descr="12727044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714884"/>
            <a:ext cx="1928826" cy="190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142984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Записи на оборотной стороне бланка необходимо делать, отступив от края листа на 1 см! На лицевой стороне бланка нужно сделать запись «см. на обороте»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Участники выполняют экзаменационную работу в течение ВСЕГО времени, отведенного на экзамен. Организаторы не должны забирать экзаменационные материалы до момента окончания экзамена участником (до времени окончания письменной части по информатике и иностранному языку)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 Дополнительные материалы, разрешенные для использования на экзаменах математике и химии, содержатся в демо-версиях КИМ по соответствующим предметам ОГЭ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42860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Обратите внимание, что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85720" y="857232"/>
            <a:ext cx="8572559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-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всего экзамена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оба организатора находятся в аудитории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соответствие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реквизитов в бланке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 № 1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паспорте,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и правильность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заполнения обязательных реквизитов во всех бланках,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отвечают на вопросы участников экзамена (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связанные с содержанием 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выдают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бланки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ответов №2,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следят за соблюдением дисциплины и правил поведения,</a:t>
            </a:r>
          </a:p>
          <a:p>
            <a:pPr>
              <a:buFont typeface="Symbol" pitchFamily="18" charset="2"/>
              <a:buChar char="-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30 минут предупреждают об окончании  экзамена.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5720" y="3929066"/>
            <a:ext cx="864399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	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Организаторам запрещается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без уважительной причины покидать аудиторию, 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иметь при себе и использовать любые средства связи,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оказывать содействие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экзаменов, в том числе передавать им средства связи, справочные материалы, письменные заметки и т.п.,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− выносить из аудиторий и ППЭ экзаменационные материалы на бумажном или электронном носителях, фотографировать экзаменационные материалы.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4000496" cy="500042"/>
          </a:xfrm>
          <a:noFill/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Выбор экзаменов</a:t>
            </a:r>
            <a:endParaRPr lang="ru-RU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_s1031"/>
          <p:cNvSpPr>
            <a:spLocks noChangeArrowheads="1"/>
          </p:cNvSpPr>
          <p:nvPr/>
        </p:nvSpPr>
        <p:spPr bwMode="auto">
          <a:xfrm>
            <a:off x="3214678" y="928670"/>
            <a:ext cx="2643206" cy="8572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предметы</a:t>
            </a:r>
          </a:p>
        </p:txBody>
      </p:sp>
      <p:sp>
        <p:nvSpPr>
          <p:cNvPr id="5" name="_s1032"/>
          <p:cNvSpPr>
            <a:spLocks noChangeArrowheads="1"/>
          </p:cNvSpPr>
          <p:nvPr/>
        </p:nvSpPr>
        <p:spPr bwMode="auto">
          <a:xfrm>
            <a:off x="428596" y="928670"/>
            <a:ext cx="1571625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6" name="_s1033"/>
          <p:cNvSpPr>
            <a:spLocks noChangeArrowheads="1"/>
          </p:cNvSpPr>
          <p:nvPr/>
        </p:nvSpPr>
        <p:spPr bwMode="auto">
          <a:xfrm>
            <a:off x="7215206" y="928670"/>
            <a:ext cx="1571625" cy="8572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 cmpd="tri">
            <a:solidFill>
              <a:schemeClr val="accent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2714612" y="1928802"/>
            <a:ext cx="3714776" cy="6429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Предметы по выбору</a:t>
            </a: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2500298" y="4643446"/>
            <a:ext cx="4603754" cy="4286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предметов по выбору</a:t>
            </a:r>
          </a:p>
        </p:txBody>
      </p:sp>
      <p:graphicFrame>
        <p:nvGraphicFramePr>
          <p:cNvPr id="11" name="Group 55"/>
          <p:cNvGraphicFramePr>
            <a:graphicFrameLocks noGrp="1"/>
          </p:cNvGraphicFramePr>
          <p:nvPr/>
        </p:nvGraphicFramePr>
        <p:xfrm>
          <a:off x="1714480" y="5214950"/>
          <a:ext cx="6215106" cy="1357322"/>
        </p:xfrm>
        <a:graphic>
          <a:graphicData uri="http://schemas.openxmlformats.org/drawingml/2006/table">
            <a:tbl>
              <a:tblPr/>
              <a:tblGrid>
                <a:gridCol w="6215106"/>
              </a:tblGrid>
              <a:tr h="505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поступления в профильный класс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6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предметов определяется в соответствии с региональным документом по профильному обучению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0" name="Прямая со стрелкой 19"/>
          <p:cNvCxnSpPr>
            <a:stCxn id="4" idx="1"/>
            <a:endCxn id="5" idx="3"/>
          </p:cNvCxnSpPr>
          <p:nvPr/>
        </p:nvCxnSpPr>
        <p:spPr>
          <a:xfrm rot="10800000">
            <a:off x="2000222" y="1357296"/>
            <a:ext cx="1214457" cy="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" idx="1"/>
          </p:cNvCxnSpPr>
          <p:nvPr/>
        </p:nvCxnSpPr>
        <p:spPr>
          <a:xfrm flipV="1">
            <a:off x="5857884" y="1357295"/>
            <a:ext cx="1357322" cy="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14414" y="3143248"/>
            <a:ext cx="6929486" cy="1323439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форме ОГЭ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физика, химия, литература, информатика, биология, обществознание, история,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география, иностранный язык (английский, немецкий, французский)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0232" y="271462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 добровольной основе по выбору выпускников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0" y="1000108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При обнаружении факта наличия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мобильного телефона у участника экзамена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Организатор в аудитории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или общественный наблюдатель приглашают уполномоченного представителя ГЭК;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Уполномоченный ГЭК составляет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акт об удалении участника с экзамена с указанием времени удаления;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Документы об удалении участника с экзамена направляются  в РЦОИ вместе с другими документами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 экзамена.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НЕДОПУСТИМО физическое воздействие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Arial" charset="0"/>
              </a:rPr>
              <a:t>в отношении участника экзамена!</a:t>
            </a:r>
          </a:p>
          <a:p>
            <a:pPr>
              <a:defRPr/>
            </a:pPr>
            <a:endParaRPr lang="ru-RU" sz="1000" dirty="0" smtClean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00" dirty="0" smtClean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00" dirty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Если экзамен </a:t>
            </a:r>
            <a:r>
              <a:rPr lang="ru-RU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не закончен участником по уважительной причине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Организатор в аудитории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приглашает медицинского работника и уполномоченного представителя ГЭК;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Уполномоченный ГЭК составляет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акт о досрочном окончании экзамена с указанием времени;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Документы о досрочном окончании экзамена направляются  в РЦОИ вместе с другими документами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с экзамена.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0"/>
            <a:ext cx="5929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Сбор и упаковка материалов после экзамена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357438" y="1857375"/>
            <a:ext cx="222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Бланки ответов №1</a:t>
            </a: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auto">
          <a:xfrm>
            <a:off x="2357422" y="2285992"/>
            <a:ext cx="222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Бланки ответов №2 (в т.ч. дополнительные)</a:t>
            </a:r>
          </a:p>
        </p:txBody>
      </p:sp>
      <p:pic>
        <p:nvPicPr>
          <p:cNvPr id="7" name="Picture 3" descr="E:\мониторинг\Бланки ЕГЭ\2008\Секьюрпак\Из типорграфии\Сейф-пакет 2008-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7000" contrast="-86000"/>
          </a:blip>
          <a:srcRect/>
          <a:stretch>
            <a:fillRect/>
          </a:stretch>
        </p:blipFill>
        <p:spPr bwMode="auto">
          <a:xfrm>
            <a:off x="357158" y="1428736"/>
            <a:ext cx="1217079" cy="1785950"/>
          </a:xfrm>
          <a:prstGeom prst="rect">
            <a:avLst/>
          </a:prstGeom>
          <a:blipFill dpi="0" rotWithShape="1">
            <a:blip r:embed="rId3" cstate="print">
              <a:alphaModFix amt="0"/>
              <a:lum bright="37000" contrast="-86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357158" y="857232"/>
            <a:ext cx="210435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НОВЫЙ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секьюрпак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4929190" y="2857496"/>
            <a:ext cx="2142318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СТАРЫЙ </a:t>
            </a:r>
            <a:r>
              <a:rPr lang="ru-RU" b="1" dirty="0" err="1" smtClean="0">
                <a:solidFill>
                  <a:srgbClr val="FF0000"/>
                </a:solidFill>
                <a:latin typeface="Calibri" pitchFamily="34" charset="0"/>
              </a:rPr>
              <a:t>секьюрпак</a:t>
            </a:r>
            <a:endParaRPr lang="ru-RU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7042150" y="3429000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Черновики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785938" y="200025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6300788" y="3644900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9"/>
          <p:cNvSpPr>
            <a:spLocks noChangeArrowheads="1"/>
          </p:cNvSpPr>
          <p:nvPr/>
        </p:nvSpPr>
        <p:spPr bwMode="auto">
          <a:xfrm>
            <a:off x="6929454" y="4643446"/>
            <a:ext cx="1412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+mn-cs"/>
              </a:rPr>
              <a:t>Формы (как на ЕГЭ)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" name="Прямоугольник 20"/>
          <p:cNvSpPr>
            <a:spLocks noChangeArrowheads="1"/>
          </p:cNvSpPr>
          <p:nvPr/>
        </p:nvSpPr>
        <p:spPr bwMode="auto">
          <a:xfrm>
            <a:off x="5143504" y="4786322"/>
            <a:ext cx="11334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отдельно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4929190" y="857232"/>
            <a:ext cx="1125537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Конверт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4786314" y="1428736"/>
            <a:ext cx="1428750" cy="785813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6286512" y="1785926"/>
            <a:ext cx="571500" cy="0"/>
          </a:xfrm>
          <a:prstGeom prst="straightConnector1">
            <a:avLst/>
          </a:prstGeom>
          <a:ln w="73025" cmpd="tri"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Прямоугольник 12"/>
          <p:cNvSpPr>
            <a:spLocks noChangeArrowheads="1"/>
          </p:cNvSpPr>
          <p:nvPr/>
        </p:nvSpPr>
        <p:spPr bwMode="auto">
          <a:xfrm>
            <a:off x="6786563" y="1285860"/>
            <a:ext cx="2071717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КИМ использованные, 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некомплектные,</a:t>
            </a:r>
          </a:p>
          <a:p>
            <a:pPr algn="ctr"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испорченные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cs typeface="+mn-cs"/>
              </a:rPr>
              <a:t>ИК</a:t>
            </a:r>
          </a:p>
        </p:txBody>
      </p:sp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5286380" y="5357826"/>
            <a:ext cx="27987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На </a:t>
            </a:r>
            <a:r>
              <a:rPr lang="ru-RU" sz="1400" b="1" dirty="0" smtClean="0">
                <a:solidFill>
                  <a:srgbClr val="000000"/>
                </a:solidFill>
              </a:rPr>
              <a:t>ВСЕХ пакетах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разместить</a:t>
            </a: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информацию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о </a:t>
            </a:r>
            <a:r>
              <a:rPr lang="ru-RU" sz="1400" b="1" dirty="0">
                <a:solidFill>
                  <a:srgbClr val="000000"/>
                </a:solidFill>
              </a:rPr>
              <a:t>ППЭ, экзамене, </a:t>
            </a:r>
            <a:r>
              <a:rPr lang="ru-RU" sz="1400" b="1" dirty="0" smtClean="0">
                <a:solidFill>
                  <a:srgbClr val="000000"/>
                </a:solidFill>
              </a:rPr>
              <a:t>аудитории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3429000"/>
            <a:ext cx="523585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ВНИМАНИЕ! Бланки необходимо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пересчитать,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указать их количество в сопроводительных документах,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поместить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секьюрпак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следующим образом: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сначала бланки № 1,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затем бланки № 2,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где дополнительный бланк № 2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следует за основным бланком того участника,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которому он выдан.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" name="Picture 3" descr="E:\мониторинг\Бланки ЕГЭ\2008\Секьюрпак\Из типорграфии\Сейф-пакет 2008-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37000" contrast="-86000"/>
          </a:blip>
          <a:srcRect/>
          <a:stretch>
            <a:fillRect/>
          </a:stretch>
        </p:blipFill>
        <p:spPr bwMode="auto">
          <a:xfrm>
            <a:off x="5357818" y="3357562"/>
            <a:ext cx="857256" cy="1257943"/>
          </a:xfrm>
          <a:prstGeom prst="rect">
            <a:avLst/>
          </a:prstGeom>
          <a:blipFill dpi="0" rotWithShape="1">
            <a:blip r:embed="rId3" cstate="print">
              <a:alphaModFix amt="0"/>
              <a:lum bright="37000" contrast="-86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000107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п. 30 Порядка проведения ГИА по образовательным программам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основного общего образования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Повторно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к сдаче ГИА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по соответствующему учебному предмету в текущем году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по решению ГЭК </a:t>
            </a:r>
            <a:r>
              <a:rPr lang="ru-RU" sz="20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допускаются следующие обучающиеся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:</a:t>
            </a:r>
            <a:endParaRPr lang="ru-RU" sz="2000" dirty="0" smtClean="0"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получившие на ГИА </a:t>
            </a:r>
            <a:r>
              <a:rPr lang="ru-RU" sz="2000" b="1" i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неудовлетворительный результат по одному из обязательных учебных предметов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 явившиеся 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на экзамены по уважительным причинам (</a:t>
            </a:r>
            <a:r>
              <a:rPr lang="ru-RU" sz="2000" b="1" i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болезнь или иные обстоятельства, подтвержденные документально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);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не завершившие выполнение экзаменационной работы 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 уважительным причинам (болезнь или иные обстоятельства, подтвержденные документально);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апелляция 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которых о нарушении установленного порядка проведения ГИА конфликтной комиссией </a:t>
            </a: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была удовлетворена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результаты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которых были </a:t>
            </a:r>
            <a:r>
              <a:rPr lang="ru-RU" sz="2000" b="1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аннулированы</a:t>
            </a:r>
            <a:r>
              <a:rPr lang="ru-RU" sz="2000" dirty="0" smtClean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 ГЭК в случае выявления фактов нарушений установленного порядка проведения ГИА, совершенных работниками ППЭ, или иными (неустановленными) лицами.</a:t>
            </a:r>
            <a:r>
              <a:rPr lang="ru-RU" sz="20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878687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п. 61 Порядка проведения ГИА по образовательным программам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основного общего образования</a:t>
            </a:r>
          </a:p>
          <a:p>
            <a:pPr algn="ctr"/>
            <a:endParaRPr lang="ru-RU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/>
              <a:t>Обучающимся,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b="1" dirty="0" smtClean="0"/>
              <a:t>не прошедшим ГИА</a:t>
            </a:r>
            <a:r>
              <a:rPr lang="ru-RU" sz="2400" dirty="0" smtClean="0"/>
              <a:t>,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получившим на ГИА </a:t>
            </a:r>
            <a:r>
              <a:rPr lang="ru-RU" sz="2400" b="1" dirty="0" smtClean="0"/>
              <a:t>неудовлетворительные результаты более чем по одному обязательному учебному предмету</a:t>
            </a:r>
            <a:r>
              <a:rPr lang="ru-RU" sz="2400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/>
              <a:t> получившим </a:t>
            </a:r>
            <a:r>
              <a:rPr lang="ru-RU" sz="2400" b="1" dirty="0" smtClean="0"/>
              <a:t>повторно неудовлетворительный результат по одному из этих предметов </a:t>
            </a:r>
            <a:r>
              <a:rPr lang="ru-RU" sz="2400" dirty="0" smtClean="0"/>
              <a:t>на ГИА в дополнительные сроки, 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/>
          </a:p>
          <a:p>
            <a:pPr algn="ctr"/>
            <a:r>
              <a:rPr lang="ru-RU" sz="2400" dirty="0" smtClean="0"/>
              <a:t>предоставляется право пройти ГИА по соответствующим учебным предметам 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не ранее чем через год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1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/>
              <a:t>в сроки и в формах, устанавливаемых настоящим Порядком.</a:t>
            </a:r>
            <a:endParaRPr lang="ru-RU" sz="2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5"/>
          <p:cNvSpPr>
            <a:spLocks noChangeArrowheads="1"/>
          </p:cNvSpPr>
          <p:nvPr/>
        </p:nvSpPr>
        <p:spPr bwMode="auto">
          <a:xfrm>
            <a:off x="357158" y="285728"/>
            <a:ext cx="84296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Категории участников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ОГЭ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 ОВЗ и специальные условия проведения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ОГЭ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8" y="1428736"/>
          <a:ext cx="9001156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1406" y="3429000"/>
            <a:ext cx="2214578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звукоусиливающая аппаратура как коллективного, так и индивидуального </a:t>
            </a:r>
            <a:r>
              <a:rPr lang="ru-RU" sz="1600" dirty="0" smtClean="0">
                <a:solidFill>
                  <a:prstClr val="black"/>
                </a:solidFill>
              </a:rPr>
              <a:t>пользования, при необходимости – </a:t>
            </a:r>
            <a:r>
              <a:rPr lang="ru-RU" sz="1600" dirty="0" err="1" smtClean="0">
                <a:solidFill>
                  <a:prstClr val="black"/>
                </a:solidFill>
              </a:rPr>
              <a:t>ассистент-сурдопереводчик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57422" y="3429000"/>
            <a:ext cx="2214578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87313" indent="-8731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prstClr val="black"/>
              </a:solidFill>
            </a:endParaRPr>
          </a:p>
          <a:p>
            <a:pPr marL="87313" indent="-8731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специальные принадлежности для оформления ответов шрифтом Брайля; </a:t>
            </a:r>
          </a:p>
          <a:p>
            <a:pPr marL="87313" indent="-8731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увеличительные устройства;</a:t>
            </a:r>
          </a:p>
          <a:p>
            <a:pPr marL="87313" indent="-87313"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 индивидуальное равномерное освещение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3429000"/>
            <a:ext cx="2214546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пандусы;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prstClr val="black"/>
                </a:solidFill>
              </a:rPr>
              <a:t>аудитории на первом </a:t>
            </a:r>
            <a:r>
              <a:rPr lang="ru-RU" sz="1600" dirty="0" smtClean="0">
                <a:solidFill>
                  <a:prstClr val="black"/>
                </a:solidFill>
              </a:rPr>
              <a:t>этаже;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ассистенты, оказывающие  необходимую техническую помощь</a:t>
            </a:r>
            <a:endParaRPr lang="ru-RU" sz="16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9422" y="3429000"/>
            <a:ext cx="2071734" cy="3286148"/>
          </a:xfrm>
          <a:prstGeom prst="roundRect">
            <a:avLst>
              <a:gd name="adj" fmla="val 895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необходимые медико-профилактические процедуры с учетом заболевания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142844" y="714356"/>
            <a:ext cx="8785225" cy="8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Проведение экзамена  в специализированной аудитории для участников с ОВЗ</a:t>
            </a:r>
          </a:p>
          <a:p>
            <a:pPr>
              <a:spcBef>
                <a:spcPct val="20000"/>
              </a:spcBef>
              <a:defRPr/>
            </a:pPr>
            <a:endParaRPr lang="ru-RU" sz="2200" i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130052" name="Rectangle 6"/>
          <p:cNvSpPr>
            <a:spLocks noChangeArrowheads="1"/>
          </p:cNvSpPr>
          <p:nvPr/>
        </p:nvSpPr>
        <p:spPr bwMode="auto">
          <a:xfrm>
            <a:off x="214282" y="1928802"/>
            <a:ext cx="8750330" cy="46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Продолжительность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экзаменов увеличивается на 1,5 часа.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Количество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участников в аудитории не более 12 человек.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Должны быть подготовлены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места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для ассистентов.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Участники экзамена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вправе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иметь при себе необходимые лекарственные препараты и приборы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.</a:t>
            </a:r>
            <a:endParaRPr lang="ru-RU" sz="22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Участникам с нарушением слуха и речи предоставляются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инструкции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200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в распечатанном виде.</a:t>
            </a:r>
            <a:endParaRPr lang="ru-RU" sz="22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Для участников с нарушением функций опорно-двигательного аппарата аудитория </a:t>
            </a:r>
            <a:r>
              <a:rPr lang="ru-RU" sz="2200" b="1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должна</a:t>
            </a: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  <a:cs typeface="+mn-cs"/>
              </a:rPr>
              <a:t> располагаться на 1 этаже.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В случае если экзамен длится 4 часа и более, для участников ЕГЭ организуется питание. Для этого в аудитории выделяются отдельные столы (или готовится специальная аудитория).</a:t>
            </a:r>
          </a:p>
          <a:p>
            <a:pPr>
              <a:spcBef>
                <a:spcPct val="20000"/>
              </a:spcBef>
              <a:defRPr/>
            </a:pPr>
            <a:endParaRPr lang="ru-RU" sz="2200" i="1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28670"/>
            <a:ext cx="842968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Руководители общеобразовательных учреждений и руководители ППЭ </a:t>
            </a:r>
          </a:p>
          <a:p>
            <a:pPr algn="ctr"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обеспечивают  необходимые условия в ППЭ </a:t>
            </a:r>
          </a:p>
          <a:p>
            <a:pPr algn="ctr">
              <a:defRPr/>
            </a:pPr>
            <a:r>
              <a:rPr lang="ru-RU" sz="24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 для </a:t>
            </a:r>
            <a:r>
              <a:rPr lang="ru-RU" sz="24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с ограниченными возможностями здоровья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defRPr/>
            </a:pPr>
            <a:endParaRPr lang="ru-RU" sz="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присутствие общественных наблюдателей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180000" indent="180000">
              <a:buSzPct val="70000"/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инструктаж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организаторов;</a:t>
            </a:r>
          </a:p>
          <a:p>
            <a:pPr marL="180000" indent="180000">
              <a:buSzPct val="70000"/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0000" indent="180000">
              <a:buSzPct val="70000"/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в аудитории (или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дополнительную аудиторию)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отдыха, приема пищи и медико-профилактических процедур.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50" y="0"/>
            <a:ext cx="635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Основной государственный экзамен</a:t>
            </a:r>
            <a:endParaRPr lang="ru-RU" sz="2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0"/>
            <a:ext cx="6072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Государственный  выпускной экзамен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Кто имеет право сдавать государственный выпускной экзамен?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696" y="1571612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Обучающиеся специальных образовательных учреждений закрытого типа , учреждений уголовно-исполнительной системы;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обучающиеся с ограниченными возможностями здоровья.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2893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Какие документы необходимо предоставить  обучающемуся с ОВЗ при регистрации на экзамены, чтобы иметь возможность выбора формы экзаменов?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4143380"/>
            <a:ext cx="7643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Обучающиеся с ОВЗ при подаче заявлений предоставляют один из следующих документов: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Справку, подтверждающую факт установления инвалидности, выданную федеральным государственным учреждением медико-социальной экспертизы;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копию рекомендаций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8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Обратите внимание, что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8715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Текст изложения для обучающихся, сдающих ГВЭ, будет предоставлен в виде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аудиофайла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Аудитории проведения ГВЭ должны быть оснащены звуковоспроизводящей аппаратурой.</a:t>
            </a:r>
          </a:p>
          <a:p>
            <a:pPr algn="just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Экзаменационные задания для проведения экзамена в форме ГВЭ будут переданы в МОУО перед экзаменами в установленные сроки;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Материалы экзаменов в форме ОГЭ будут доставляться в МОУО членами ГЭК (11 класс) накануне экзаменов. Ответственность за хранение материалов в МОУО и доставку в ОУ-ППЭ возлагается на муниципального координатора и уполномоченных ГЭК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О способах доставки материалов в РЦОИ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после экзамена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будет сообщаться в каждый МОУО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посредством электронной почты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3" y="1071563"/>
            <a:ext cx="8715375" cy="40164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u="sng" spc="3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Требования к пункту проведения ГВЭ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 Пункты проведения экзамена размещаются, как правило, в образовательных учреждениях, в которых выпускники осваивали основные общеобразовательные программы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основного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общего образования.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Количество, общая площадь и состояние помещений, предоставляемых для проведения государственного выпускного экзамена (далее - аудитории), должны обеспечивать его проведение в условиях, соответствующих требованиям санитарно-эпидемиологических правил и нормативов.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Количество рабочих мест в аудиториях определяется из необходимости эффективного и комфортного размещения выпускников исходя из того, что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Georgia" pitchFamily="18" charset="0"/>
                <a:cs typeface="+mn-cs"/>
              </a:rPr>
              <a:t>для каждого выпускника должно быть выделено отдельное рабочее место.</a:t>
            </a:r>
            <a:endParaRPr lang="ru-RU" sz="1700" u="sng" dirty="0">
              <a:solidFill>
                <a:schemeClr val="bg2">
                  <a:lumMod val="25000"/>
                </a:schemeClr>
              </a:solidFill>
              <a:latin typeface="Georgia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6"/>
          <p:cNvGrpSpPr>
            <a:grpSpLocks/>
          </p:cNvGrpSpPr>
          <p:nvPr/>
        </p:nvGrpSpPr>
        <p:grpSpPr bwMode="auto">
          <a:xfrm>
            <a:off x="0" y="1000108"/>
            <a:ext cx="2143125" cy="2571768"/>
            <a:chOff x="0" y="1142984"/>
            <a:chExt cx="2143108" cy="1714512"/>
          </a:xfrm>
        </p:grpSpPr>
        <p:sp>
          <p:nvSpPr>
            <p:cNvPr id="76" name="Прямоугольник с двумя скругленными противолежащими углами 75"/>
            <p:cNvSpPr/>
            <p:nvPr/>
          </p:nvSpPr>
          <p:spPr>
            <a:xfrm>
              <a:off x="0" y="1142984"/>
              <a:ext cx="2143108" cy="1714512"/>
            </a:xfrm>
            <a:prstGeom prst="round2DiagRect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74"/>
            <p:cNvGrpSpPr>
              <a:grpSpLocks/>
            </p:cNvGrpSpPr>
            <p:nvPr/>
          </p:nvGrpSpPr>
          <p:grpSpPr bwMode="auto">
            <a:xfrm>
              <a:off x="285720" y="1500174"/>
              <a:ext cx="1723371" cy="962342"/>
              <a:chOff x="285720" y="1428736"/>
              <a:chExt cx="1723371" cy="962342"/>
            </a:xfrm>
          </p:grpSpPr>
          <p:sp>
            <p:nvSpPr>
              <p:cNvPr id="53" name="Text Box 36"/>
              <p:cNvSpPr txBox="1">
                <a:spLocks noChangeArrowheads="1"/>
              </p:cNvSpPr>
              <p:nvPr/>
            </p:nvSpPr>
            <p:spPr bwMode="auto">
              <a:xfrm>
                <a:off x="285748" y="1428736"/>
                <a:ext cx="1724011" cy="460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spc="3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ШКОЛА</a:t>
                </a:r>
              </a:p>
            </p:txBody>
          </p:sp>
          <p:sp>
            <p:nvSpPr>
              <p:cNvPr id="55" name="Rectangle 38"/>
              <p:cNvSpPr>
                <a:spLocks noChangeArrowheads="1"/>
              </p:cNvSpPr>
              <p:nvPr/>
            </p:nvSpPr>
            <p:spPr bwMode="auto">
              <a:xfrm>
                <a:off x="285748" y="1928803"/>
                <a:ext cx="1714486" cy="461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9 класс</a:t>
                </a:r>
              </a:p>
            </p:txBody>
          </p:sp>
        </p:grpSp>
      </p:grpSp>
      <p:sp>
        <p:nvSpPr>
          <p:cNvPr id="39" name="AutoShape 62"/>
          <p:cNvSpPr>
            <a:spLocks noChangeArrowheads="1"/>
          </p:cNvSpPr>
          <p:nvPr/>
        </p:nvSpPr>
        <p:spPr bwMode="auto">
          <a:xfrm>
            <a:off x="3571868" y="1000108"/>
            <a:ext cx="5327650" cy="2357454"/>
          </a:xfrm>
          <a:prstGeom prst="roundRect">
            <a:avLst>
              <a:gd name="adj" fmla="val 4917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" name="Rectangle 64"/>
          <p:cNvSpPr>
            <a:spLocks noChangeArrowheads="1"/>
          </p:cNvSpPr>
          <p:nvPr/>
        </p:nvSpPr>
        <p:spPr bwMode="auto">
          <a:xfrm>
            <a:off x="4286248" y="1857364"/>
            <a:ext cx="1800229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русский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</a:t>
            </a: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6715140" y="1857364"/>
            <a:ext cx="1785950" cy="5762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4500562" y="1142984"/>
            <a:ext cx="357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ОБЯЗАТЕЛЬНЫЕ ПРЕДМЕТЫ</a:t>
            </a:r>
          </a:p>
        </p:txBody>
      </p:sp>
      <p:sp>
        <p:nvSpPr>
          <p:cNvPr id="43" name="Text Box 68"/>
          <p:cNvSpPr txBox="1">
            <a:spLocks noChangeArrowheads="1"/>
          </p:cNvSpPr>
          <p:nvPr/>
        </p:nvSpPr>
        <p:spPr bwMode="auto">
          <a:xfrm>
            <a:off x="0" y="6000768"/>
            <a:ext cx="7215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ЭКЗАМЕНОВ 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ВЫБОРУ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ВЫПУСКНИКА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учитываются только при поступлении в профильные классы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79"/>
          <p:cNvSpPr>
            <a:spLocks noChangeArrowheads="1"/>
          </p:cNvSpPr>
          <p:nvPr/>
        </p:nvSpPr>
        <p:spPr bwMode="auto">
          <a:xfrm>
            <a:off x="2143108" y="357166"/>
            <a:ext cx="1390650" cy="2000264"/>
          </a:xfrm>
          <a:prstGeom prst="rightArrow">
            <a:avLst>
              <a:gd name="adj1" fmla="val 59722"/>
              <a:gd name="adj2" fmla="val 15296"/>
            </a:avLst>
          </a:prstGeom>
          <a:solidFill>
            <a:schemeClr val="bg2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«неудов.»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всем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</a:p>
        </p:txBody>
      </p:sp>
      <p:sp>
        <p:nvSpPr>
          <p:cNvPr id="14" name="AutoShape 84"/>
          <p:cNvSpPr>
            <a:spLocks noChangeArrowheads="1"/>
          </p:cNvSpPr>
          <p:nvPr/>
        </p:nvSpPr>
        <p:spPr bwMode="auto">
          <a:xfrm>
            <a:off x="6629395" y="3357562"/>
            <a:ext cx="2514605" cy="1285884"/>
          </a:xfrm>
          <a:prstGeom prst="downArrow">
            <a:avLst>
              <a:gd name="adj1" fmla="val 80324"/>
              <a:gd name="adj2" fmla="val 24889"/>
            </a:avLst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 Box 85"/>
          <p:cNvSpPr txBox="1">
            <a:spLocks noChangeArrowheads="1"/>
          </p:cNvSpPr>
          <p:nvPr/>
        </p:nvSpPr>
        <p:spPr bwMode="auto">
          <a:xfrm>
            <a:off x="6858016" y="3429000"/>
            <a:ext cx="2000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обязательные  </a:t>
            </a: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экзамены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ниже «удовлетворительно»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3643306" y="3357562"/>
            <a:ext cx="2643206" cy="1214446"/>
            <a:chOff x="8858280" y="3786190"/>
            <a:chExt cx="2643206" cy="1279539"/>
          </a:xfrm>
        </p:grpSpPr>
        <p:sp>
          <p:nvSpPr>
            <p:cNvPr id="16" name="AutoShape 87"/>
            <p:cNvSpPr>
              <a:spLocks noChangeArrowheads="1"/>
            </p:cNvSpPr>
            <p:nvPr/>
          </p:nvSpPr>
          <p:spPr bwMode="auto">
            <a:xfrm>
              <a:off x="8858280" y="3786190"/>
              <a:ext cx="2643206" cy="1279539"/>
            </a:xfrm>
            <a:prstGeom prst="downArrow">
              <a:avLst>
                <a:gd name="adj1" fmla="val 80324"/>
                <a:gd name="adj2" fmla="val 24889"/>
              </a:avLst>
            </a:prstGeom>
            <a:solidFill>
              <a:srgbClr val="FFB7B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7" name="Text Box 88"/>
            <p:cNvSpPr txBox="1">
              <a:spLocks noChangeArrowheads="1"/>
            </p:cNvSpPr>
            <p:nvPr/>
          </p:nvSpPr>
          <p:spPr bwMode="auto">
            <a:xfrm>
              <a:off x="9072595" y="3929066"/>
              <a:ext cx="2143140" cy="347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 экзамен</a:t>
              </a:r>
              <a:endPara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«неудовлетворительно»</a:t>
              </a:r>
            </a:p>
          </p:txBody>
        </p:sp>
      </p:grpSp>
      <p:sp>
        <p:nvSpPr>
          <p:cNvPr id="18" name="Oval 89"/>
          <p:cNvSpPr>
            <a:spLocks noChangeArrowheads="1"/>
          </p:cNvSpPr>
          <p:nvPr/>
        </p:nvSpPr>
        <p:spPr bwMode="auto">
          <a:xfrm>
            <a:off x="1214414" y="4500570"/>
            <a:ext cx="4730769" cy="1357322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Пересдать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дополнительные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сроки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той же форме, что и основной экзамен)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49" name="Text Box 103"/>
          <p:cNvSpPr txBox="1">
            <a:spLocks noChangeArrowheads="1"/>
          </p:cNvSpPr>
          <p:nvPr/>
        </p:nvSpPr>
        <p:spPr bwMode="auto">
          <a:xfrm>
            <a:off x="6215074" y="4643446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сдал</a:t>
            </a:r>
          </a:p>
        </p:txBody>
      </p:sp>
      <p:sp>
        <p:nvSpPr>
          <p:cNvPr id="8250" name="Text Box 104"/>
          <p:cNvSpPr txBox="1">
            <a:spLocks noChangeArrowheads="1"/>
          </p:cNvSpPr>
          <p:nvPr/>
        </p:nvSpPr>
        <p:spPr bwMode="auto">
          <a:xfrm rot="-5400000">
            <a:off x="-228597" y="4157632"/>
            <a:ext cx="11429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не сдал</a:t>
            </a:r>
          </a:p>
        </p:txBody>
      </p:sp>
      <p:sp>
        <p:nvSpPr>
          <p:cNvPr id="8251" name="Text Box 105"/>
          <p:cNvSpPr txBox="1">
            <a:spLocks noChangeArrowheads="1"/>
          </p:cNvSpPr>
          <p:nvPr/>
        </p:nvSpPr>
        <p:spPr bwMode="auto">
          <a:xfrm>
            <a:off x="7429520" y="635795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Calibri" pitchFamily="34" charset="0"/>
              </a:rPr>
              <a:t>аттестат</a:t>
            </a:r>
          </a:p>
        </p:txBody>
      </p:sp>
      <p:pic>
        <p:nvPicPr>
          <p:cNvPr id="8252" name="Picture 110" descr="Аттест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714884"/>
            <a:ext cx="1164880" cy="167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Прямая со стрелкой 82"/>
          <p:cNvCxnSpPr>
            <a:stCxn id="18" idx="6"/>
          </p:cNvCxnSpPr>
          <p:nvPr/>
        </p:nvCxnSpPr>
        <p:spPr>
          <a:xfrm flipV="1">
            <a:off x="5945183" y="5143512"/>
            <a:ext cx="1412899" cy="357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18" idx="2"/>
          </p:cNvCxnSpPr>
          <p:nvPr/>
        </p:nvCxnSpPr>
        <p:spPr>
          <a:xfrm rot="10800000">
            <a:off x="642910" y="5143513"/>
            <a:ext cx="571504" cy="35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rot="5400000" flipH="1" flipV="1">
            <a:off x="-107186" y="4393412"/>
            <a:ext cx="1500197" cy="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  <p:sp>
        <p:nvSpPr>
          <p:cNvPr id="68" name="Стрелка влево 67"/>
          <p:cNvSpPr/>
          <p:nvPr/>
        </p:nvSpPr>
        <p:spPr>
          <a:xfrm>
            <a:off x="2143108" y="2071678"/>
            <a:ext cx="1428760" cy="2071702"/>
          </a:xfrm>
          <a:prstGeom prst="leftArrow">
            <a:avLst>
              <a:gd name="adj1" fmla="val 66050"/>
              <a:gd name="adj2" fmla="val 20909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36" name="Text Box 92"/>
          <p:cNvSpPr txBox="1">
            <a:spLocks noChangeArrowheads="1"/>
          </p:cNvSpPr>
          <p:nvPr/>
        </p:nvSpPr>
        <p:spPr bwMode="auto">
          <a:xfrm>
            <a:off x="2143108" y="2428868"/>
            <a:ext cx="15001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экзамена «неудовлетворительно»</a:t>
            </a:r>
          </a:p>
        </p:txBody>
      </p:sp>
      <p:sp>
        <p:nvSpPr>
          <p:cNvPr id="8237" name="Text Box 93"/>
          <p:cNvSpPr txBox="1">
            <a:spLocks noChangeArrowheads="1"/>
          </p:cNvSpPr>
          <p:nvPr/>
        </p:nvSpPr>
        <p:spPr bwMode="auto">
          <a:xfrm>
            <a:off x="2643174" y="3357562"/>
            <a:ext cx="684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+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28688"/>
            <a:ext cx="914400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spc="300" dirty="0">
                <a:solidFill>
                  <a:schemeClr val="tx2"/>
                </a:solidFill>
                <a:latin typeface="Georgia" pitchFamily="18" charset="0"/>
                <a:cs typeface="+mn-cs"/>
              </a:rPr>
              <a:t>При проведении ГВЭ для выпускников с ОВЗ обеспечивается соблюдение следующих требований: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u="sng" spc="300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dirty="0">
                <a:latin typeface="Georgia" pitchFamily="18" charset="0"/>
                <a:cs typeface="+mn-cs"/>
              </a:rPr>
              <a:t>государственный выпускной экзамен </a:t>
            </a:r>
            <a:r>
              <a:rPr lang="ru-RU" b="1" dirty="0">
                <a:latin typeface="Georgia" pitchFamily="18" charset="0"/>
                <a:cs typeface="+mn-cs"/>
              </a:rPr>
              <a:t>проводится в отдельной аудитории</a:t>
            </a:r>
            <a:r>
              <a:rPr lang="ru-RU" dirty="0">
                <a:latin typeface="Georgia" pitchFamily="18" charset="0"/>
                <a:cs typeface="+mn-cs"/>
              </a:rPr>
              <a:t>;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при необходимости образовательное учреждение </a:t>
            </a:r>
            <a:r>
              <a:rPr lang="ru-RU" b="1" dirty="0">
                <a:latin typeface="Georgia" pitchFamily="18" charset="0"/>
                <a:cs typeface="+mn-cs"/>
              </a:rPr>
              <a:t>может</a:t>
            </a:r>
            <a:r>
              <a:rPr lang="ru-RU" dirty="0">
                <a:latin typeface="Georgia" pitchFamily="18" charset="0"/>
                <a:cs typeface="+mn-cs"/>
              </a:rPr>
              <a:t> </a:t>
            </a:r>
            <a:r>
              <a:rPr lang="ru-RU" b="1" dirty="0">
                <a:latin typeface="Georgia" pitchFamily="18" charset="0"/>
                <a:cs typeface="+mn-cs"/>
              </a:rPr>
              <a:t>организовать</a:t>
            </a:r>
            <a:r>
              <a:rPr lang="ru-RU" dirty="0">
                <a:latin typeface="Georgia" pitchFamily="18" charset="0"/>
                <a:cs typeface="+mn-cs"/>
              </a:rPr>
              <a:t> проведение государственного выпускного экзамена </a:t>
            </a:r>
            <a:r>
              <a:rPr lang="ru-RU" dirty="0" smtClean="0">
                <a:latin typeface="Georgia" pitchFamily="18" charset="0"/>
                <a:cs typeface="+mn-cs"/>
              </a:rPr>
              <a:t> </a:t>
            </a:r>
            <a:r>
              <a:rPr lang="ru-RU" b="1" dirty="0" smtClean="0">
                <a:latin typeface="Georgia" pitchFamily="18" charset="0"/>
                <a:cs typeface="+mn-cs"/>
              </a:rPr>
              <a:t>на </a:t>
            </a:r>
            <a:r>
              <a:rPr lang="ru-RU" b="1" dirty="0">
                <a:latin typeface="Georgia" pitchFamily="18" charset="0"/>
                <a:cs typeface="+mn-cs"/>
              </a:rPr>
              <a:t>дому</a:t>
            </a:r>
            <a:r>
              <a:rPr lang="ru-RU" dirty="0">
                <a:latin typeface="Georgia" pitchFamily="18" charset="0"/>
                <a:cs typeface="+mn-cs"/>
              </a:rPr>
              <a:t>;</a:t>
            </a:r>
          </a:p>
          <a:p>
            <a:pPr indent="180975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atin typeface="Georgia" pitchFamily="18" charset="0"/>
                <a:cs typeface="+mn-cs"/>
              </a:rPr>
              <a:t>продолжительность</a:t>
            </a:r>
            <a:r>
              <a:rPr lang="ru-RU" dirty="0">
                <a:latin typeface="Georgia" pitchFamily="18" charset="0"/>
                <a:cs typeface="+mn-cs"/>
              </a:rPr>
              <a:t> государственного выпускного экзамена увеличивается на 1,5 часа;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 при проведении государственного выпускного экзамена присутствует </a:t>
            </a:r>
            <a:r>
              <a:rPr lang="ru-RU" b="1" dirty="0">
                <a:latin typeface="Georgia" pitchFamily="18" charset="0"/>
                <a:cs typeface="+mn-cs"/>
              </a:rPr>
              <a:t>ассистент</a:t>
            </a:r>
            <a:r>
              <a:rPr lang="ru-RU" dirty="0">
                <a:latin typeface="Georgia" pitchFamily="18" charset="0"/>
                <a:cs typeface="+mn-cs"/>
              </a:rPr>
              <a:t>, оказывающий выпускникам с ОВЗ необходимую техническую помощь с учетом их индивидуальных особенностей;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 выпускники с ОВЗ могут в процессе сдачи государственного выпускного экзамена пользоваться необходимыми им техническими средствами;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Georgia" pitchFamily="18" charset="0"/>
                <a:cs typeface="+mn-cs"/>
              </a:rPr>
              <a:t> материально-технические условия должны обеспечивать возможность беспрепятственного доступа выпускников с ограниченными возможностями здоровья в аудитории, туалетные и иные помещения, а также их пребывания в указанных помещениях (наличие пандусов, поручней, расширенных дверных проемов, лифтов, при отсутствии лифтов аудитория должна располагаться на первом этаже; наличие специальных кресел и других приспособлений).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857232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u="sng" dirty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Дополнительно при проведении государственного выпускного экзамена обеспечивается соблюдение следующих требований в зависимости от категорий выпускников с ограниченными возможностями здоровья:</a:t>
            </a:r>
            <a:endParaRPr lang="ru-RU" b="1" u="sng" dirty="0">
              <a:solidFill>
                <a:schemeClr val="tx2"/>
              </a:solidFill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Georgia" pitchFamily="18" charset="0"/>
                <a:cs typeface="Times New Roman" pitchFamily="18" charset="0"/>
              </a:rPr>
              <a:t>а) для слепых</a:t>
            </a:r>
            <a:r>
              <a:rPr lang="ru-RU" b="1" u="sng" dirty="0" smtClean="0">
                <a:latin typeface="Georgia" pitchFamily="18" charset="0"/>
                <a:cs typeface="Times New Roman" pitchFamily="18" charset="0"/>
              </a:rPr>
              <a:t>:</a:t>
            </a:r>
            <a:endParaRPr lang="ru-RU" b="1" u="sng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- задания для выполнения на экзамене оформляются рельефно-точечным шрифтом Брайля;</a:t>
            </a:r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Georgia" pitchFamily="18" charset="0"/>
                <a:cs typeface="Times New Roman" pitchFamily="18" charset="0"/>
              </a:rPr>
              <a:t>письменные задания выполняются на бумаге рельефно-точечным шрифтом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Брайля;</a:t>
            </a:r>
            <a:endParaRPr lang="ru-RU" dirty="0"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Georgia" pitchFamily="18" charset="0"/>
                <a:cs typeface="Times New Roman" pitchFamily="18" charset="0"/>
              </a:rPr>
              <a:t>при необходимости для выполнения задания предоставляется комплект письменных принадлежностей и бумага для письма рельефно-точечным шрифтом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Брайля;</a:t>
            </a:r>
          </a:p>
          <a:p>
            <a:pPr>
              <a:buFontTx/>
              <a:buChar char="-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при необходимости присутствует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ассистент-тифлопереводчик</a:t>
            </a: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по их желанию государственный выпускной экзамен по всем общеобразовательным предметам может проводиться в устной форме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  <a:r>
              <a:rPr lang="ru-RU" b="1" u="sng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r>
              <a:rPr lang="ru-RU" b="1" u="sng" dirty="0" smtClean="0">
                <a:latin typeface="Georgia" pitchFamily="18" charset="0"/>
                <a:cs typeface="Times New Roman" pitchFamily="18" charset="0"/>
              </a:rPr>
              <a:t>б) для слабовидящих:</a:t>
            </a:r>
            <a:endParaRPr lang="ru-RU" b="1" u="sng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  <a:cs typeface="Times New Roman" pitchFamily="18" charset="0"/>
              </a:rPr>
              <a:t> - обеспечивается индивидуальное равномерное освещение не менее 300 люкс;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  <a:cs typeface="Times New Roman" pitchFamily="18" charset="0"/>
              </a:rPr>
              <a:t> - при необходимости для выполнения задания предоставляется увеличивающее устройство;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  <a:cs typeface="Times New Roman" pitchFamily="18" charset="0"/>
              </a:rPr>
              <a:t> - задания для выполнения оформляются увеличенным шрифтом (16-20 пунктов);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671691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в</a:t>
            </a:r>
            <a:r>
              <a:rPr lang="ru-RU" b="1" dirty="0">
                <a:latin typeface="Georgia" pitchFamily="18" charset="0"/>
                <a:cs typeface="Times New Roman" pitchFamily="18" charset="0"/>
              </a:rPr>
              <a:t>) для глухих и слабослышащих:</a:t>
            </a:r>
            <a:endParaRPr lang="ru-RU" b="1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  <a:cs typeface="Times New Roman" pitchFamily="18" charset="0"/>
              </a:rPr>
              <a:t> - обеспечивается наличие звукоусиливающей аппаратуры коллективного пользования, при необходимости выпускникам предоставляется звукоусиливающая аппаратура индивидуального пользования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текстовая форма инструкции по заполнению бланков,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 при необходимости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ассистент-сурдопереводчик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i="1" dirty="0" smtClean="0">
                <a:latin typeface="Georgia" pitchFamily="18" charset="0"/>
                <a:cs typeface="Times New Roman" pitchFamily="18" charset="0"/>
              </a:rPr>
              <a:t>для глухих и слабослышащих обучающихся, детей с тяжелыми нарушениями речи ГВЭ по всем предметам могут проводиться в письменной форме</a:t>
            </a:r>
            <a:endParaRPr lang="ru-RU" b="1" i="1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Georgia" pitchFamily="18" charset="0"/>
                <a:cs typeface="Times New Roman" pitchFamily="18" charset="0"/>
              </a:rPr>
              <a:t>г) для лиц с нарушениями опорно-двигательного аппарата </a:t>
            </a:r>
            <a:r>
              <a:rPr lang="ru-RU" dirty="0">
                <a:latin typeface="Georgia" pitchFamily="18" charset="0"/>
              </a:rPr>
              <a:t>(с тяжелыми нарушениями двигательных функций верхних конечностей или отсутствием верхних конечностей):</a:t>
            </a:r>
            <a:endParaRPr lang="ru-RU" b="1" u="sng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  <a:cs typeface="Times New Roman" pitchFamily="18" charset="0"/>
              </a:rPr>
              <a:t> - письменные задания выполняются на компьютере со специализированным программным 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обеспечением;</a:t>
            </a:r>
          </a:p>
          <a:p>
            <a:r>
              <a:rPr lang="ru-RU" dirty="0" smtClean="0">
                <a:latin typeface="Georgia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асстистент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, оказывающий помощь в передвижении, фиксации положения в кресле и т.п.</a:t>
            </a:r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  <a:cs typeface="Times New Roman" pitchFamily="18" charset="0"/>
              </a:rPr>
              <a:t> - </a:t>
            </a:r>
            <a:r>
              <a:rPr lang="ru-RU" b="1" i="1" dirty="0">
                <a:latin typeface="Georgia" pitchFamily="18" charset="0"/>
                <a:cs typeface="Times New Roman" pitchFamily="18" charset="0"/>
              </a:rPr>
              <a:t>по их желанию государственный выпускной экзамен по всем общеобразовательным предметам может проводиться в устной форме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При проведении ГВЭ в устной форме устные ответы участников экзамена записываются на </a:t>
            </a:r>
            <a:r>
              <a:rPr lang="ru-RU" b="1" dirty="0" err="1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аудионоситель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или протоколируются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Организация государственного выпускного экзамена</a:t>
            </a:r>
            <a:b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обучающихся с ограниченными возможностями здоровья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Апелляция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Апелляция - это аргументированное письменное заявление: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нарушении процедуры проведения экзамена по общеобразовательному предмету в ППЭ; под нарушением процедуры понимаются любые отступления от установленных требований к процедуре проведения экзаменов в ППЭ, которые могли оказать существенное негативное влияние на качество выполнения экзаменационных работ обучающимися;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несогласии с выставленными баллами (отметкой).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786182" y="3357562"/>
            <a:ext cx="1643074" cy="5715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572264" y="3500438"/>
            <a:ext cx="2000264" cy="57150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принимается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57224" y="3500438"/>
            <a:ext cx="1857388" cy="571504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принимается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282" y="4500570"/>
            <a:ext cx="2000264" cy="114300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результатам экзамена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(принимается в ОУ)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285984" y="5000636"/>
            <a:ext cx="2428892" cy="1500198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процедуре проведения экзамена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(принимается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14876" y="5000636"/>
            <a:ext cx="2143140" cy="150019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нарушения инструкции заполнения бланков ответов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929454" y="4429132"/>
            <a:ext cx="2071702" cy="114300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содержанию экзаменационных заданий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714625" y="3643313"/>
            <a:ext cx="1071563" cy="142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9250" y="3643313"/>
            <a:ext cx="1143000" cy="1428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285875" y="4000501"/>
            <a:ext cx="428625" cy="5715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85938" y="4071938"/>
            <a:ext cx="1714500" cy="9286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7590631" y="4053682"/>
            <a:ext cx="357187" cy="3937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179344" y="3607594"/>
            <a:ext cx="928687" cy="18573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Апелляция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285860"/>
            <a:ext cx="3786214" cy="928694"/>
          </a:xfrm>
          <a:prstGeom prst="round2Diag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 о  нарушении процедуры  экзамена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ОУ-ППЭ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2357430"/>
            <a:ext cx="3786214" cy="78581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Подается в день проведения экзамена до выхода из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3143248"/>
            <a:ext cx="3786214" cy="2428892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Уполномоченным представителем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ГЭК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организуется комиссия, обеспечивающая проведение служебного расследования. Результат расследования передается для рассмотрения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территориальную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конфликтную комиссию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5720" y="5572140"/>
            <a:ext cx="3786214" cy="107157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удовлетворения апелляции результат экзамена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отменяется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72066" y="1285860"/>
            <a:ext cx="3786214" cy="1000132"/>
          </a:xfrm>
          <a:prstGeom prst="round2Diag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Апелляция о  несогласии с выставленными баллами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72066" y="2428868"/>
            <a:ext cx="3786214" cy="928694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Подается в конфликтную комиссию в течение 2 рабочих дней после объявления результатов экзамена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072066" y="3429000"/>
            <a:ext cx="3786214" cy="1285884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Экзаменационная работа запрашивается в конфликтную комиссию для определения правильности ее оценивания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072066" y="4786322"/>
            <a:ext cx="3786214" cy="1857388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удовлетворения апелляции результат экзамена может быть изменен как с повышением, так и с понижением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баллов (отметки)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428595" y="214291"/>
            <a:ext cx="832967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Основные нарушения процедуры проведения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экзаменов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организаторами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428596" y="3571876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Выход из аудитории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428596" y="2000240"/>
            <a:ext cx="8501093" cy="42863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Несоблюдение временных рамок экзамена</a:t>
            </a:r>
            <a:endParaRPr lang="en-US" sz="20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428596" y="1142984"/>
            <a:ext cx="8501093" cy="6429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Отсутствие контроля за заполнением участниками регистрационных полей бланков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428596" y="2643182"/>
            <a:ext cx="8501093" cy="7143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Нечеткий инструктаж и недостаточная проверка правильности заполнения бланков в области замены ошибочных ответов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428596" y="4714884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Нарушение инструкции 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при упаковке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бланков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>
            <a:off x="428596" y="4143380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Действия, не предписанные инструкциями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428596" y="5286388"/>
            <a:ext cx="8501093" cy="3571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Ошибки при записи в поле «код ОУ» и «код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ППЭ»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28596" y="5929330"/>
            <a:ext cx="8501093" cy="64296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6600"/>
              </a:gs>
              <a:gs pos="50000">
                <a:srgbClr val="CC6600">
                  <a:gamma/>
                  <a:tint val="51373"/>
                  <a:invGamma/>
                </a:srgbClr>
              </a:gs>
              <a:gs pos="100000">
                <a:srgbClr val="CC6600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Нарушение инструкций при заполнении отчетных форм с экзамена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0"/>
            <a:ext cx="585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Общественное наблюдение</a:t>
            </a:r>
            <a:endParaRPr lang="ru-RU" sz="2400" b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14282" y="857232"/>
            <a:ext cx="8929718" cy="142876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объективности и прозрачности процедуры экзаменов;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стабилизация общественного отношения к экзаменам;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общественный контроль за проведением экзаменов;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противодействие нарушениям со стороны участников, организаторов экзаменов.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428604"/>
            <a:ext cx="8715436" cy="4286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j-ea"/>
                <a:cs typeface="+mj-cs"/>
              </a:rPr>
              <a:t>Задачи общественного наблюдения: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57174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п. 23 Порядка проведения ГИА по образовательным программам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основного общего образования</a:t>
            </a:r>
          </a:p>
          <a:p>
            <a:pPr algn="ctr"/>
            <a:endParaRPr lang="ru-RU" sz="1000" b="1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/>
              <a:t>В целях обеспечения соблюдения порядка проведения ГИА гражданам, аккредитованным в качестве общественных наблюдателей, предоставляется право: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при предъявлении документа, удостоверяющего личность, и удостоверения общественного наблюдателя </a:t>
            </a:r>
            <a:r>
              <a:rPr lang="ru-RU" b="1" dirty="0" smtClean="0"/>
              <a:t>присутствовать на всех этапах проведения ГИА</a:t>
            </a:r>
            <a:r>
              <a:rPr lang="ru-RU" dirty="0" smtClean="0"/>
              <a:t>, в том числе при проверке экзаменационных работ и при рассмотрении апелляций по вопросам нарушения установленного порядка проведения ГИА или несогласия с выставленными баллами;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/>
              <a:t>направлять информацию о нарушениях</a:t>
            </a:r>
            <a:r>
              <a:rPr lang="ru-RU" dirty="0" smtClean="0"/>
              <a:t>, выявленных при проведении ГИА в органы местного самоуправления, осуществляющие управление в сфере образования и департамент образования и науки Костромской области.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24" y="0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Аттестация обучающихся </a:t>
            </a:r>
          </a:p>
          <a:p>
            <a:pPr algn="r"/>
            <a:r>
              <a:rPr lang="ru-RU" sz="2000" b="1" dirty="0" smtClean="0"/>
              <a:t>по адаптированным программам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Пункт 28 ст. 2 Федерального закона № 273-ФЗ</a:t>
            </a:r>
            <a:r>
              <a:rPr lang="ru-RU" b="1" dirty="0" smtClean="0"/>
              <a:t> </a:t>
            </a:r>
          </a:p>
          <a:p>
            <a:pPr algn="just"/>
            <a:r>
              <a:rPr lang="ru-RU" i="1" dirty="0" smtClean="0"/>
              <a:t>Адаптированная образовательная программа</a:t>
            </a:r>
            <a:r>
              <a:rPr lang="ru-RU" dirty="0" smtClean="0"/>
              <a:t> – это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Часть 13 ст. 60 Федерального закона № 273-ФЗ </a:t>
            </a:r>
          </a:p>
          <a:p>
            <a:pPr algn="just"/>
            <a:r>
              <a:rPr lang="ru-RU" dirty="0" smtClean="0"/>
              <a:t>Лицам с ограниченными возможностями здоровья (с различными формами умственной отсталости), </a:t>
            </a:r>
            <a:r>
              <a:rPr lang="ru-RU" b="1" dirty="0" smtClean="0"/>
              <a:t>обучавшимся по адаптированным основным общеобразовательным программам</a:t>
            </a:r>
            <a:r>
              <a:rPr lang="ru-RU" dirty="0" smtClean="0"/>
              <a:t>, </a:t>
            </a:r>
            <a:r>
              <a:rPr lang="ru-RU" i="1" dirty="0" smtClean="0"/>
              <a:t>выдается свидетельство об обучении</a:t>
            </a:r>
            <a:r>
              <a:rPr lang="ru-RU" dirty="0" smtClean="0"/>
              <a:t> по образцу и в порядке, которые устанавливаются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образования.</a:t>
            </a:r>
            <a:r>
              <a:rPr lang="ru-RU" dirty="0" smtClean="0">
                <a:hlinkClick r:id="rId2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Часть 1 ст. 60 Федерального закона № 273-ФЗ </a:t>
            </a:r>
          </a:p>
          <a:p>
            <a:pPr algn="just"/>
            <a:r>
              <a:rPr lang="ru-RU" dirty="0" smtClean="0"/>
              <a:t>Обучающиеся с умственной отсталостью по адаптированным основным общеобразовательным программам </a:t>
            </a:r>
            <a:r>
              <a:rPr lang="ru-RU" b="1" dirty="0" smtClean="0"/>
              <a:t>не проходят государственной итоговой аттестации</a:t>
            </a:r>
            <a:r>
              <a:rPr lang="ru-RU" dirty="0" smtClean="0"/>
              <a:t>, следовательно, </a:t>
            </a:r>
            <a:r>
              <a:rPr lang="ru-RU" b="1" dirty="0" smtClean="0"/>
              <a:t>выдаваемые им </a:t>
            </a:r>
            <a:r>
              <a:rPr lang="ru-RU" dirty="0" smtClean="0"/>
              <a:t>по окончании обучения по таким программам </a:t>
            </a:r>
            <a:r>
              <a:rPr lang="ru-RU" b="1" dirty="0" smtClean="0"/>
              <a:t>документы не являются документами об образовании, а являются документами об обучении</a:t>
            </a:r>
            <a:r>
              <a:rPr lang="en-US" b="1" dirty="0" smtClean="0"/>
              <a:t> </a:t>
            </a:r>
            <a:endParaRPr lang="ru-RU" b="1" dirty="0" smtClean="0"/>
          </a:p>
          <a:p>
            <a:pPr algn="just"/>
            <a:r>
              <a:rPr lang="ru-RU" sz="1600" i="1" dirty="0" smtClean="0">
                <a:solidFill>
                  <a:schemeClr val="tx2"/>
                </a:solidFill>
              </a:rPr>
              <a:t>Комментарии размещены </a:t>
            </a:r>
            <a:r>
              <a:rPr lang="ru-RU" sz="1600" b="1" i="1" dirty="0" smtClean="0">
                <a:solidFill>
                  <a:schemeClr val="tx2"/>
                </a:solidFill>
              </a:rPr>
              <a:t>на официальном информационном портале</a:t>
            </a:r>
            <a:r>
              <a:rPr lang="ru-RU" sz="1600" i="1" dirty="0" smtClean="0">
                <a:solidFill>
                  <a:schemeClr val="tx2"/>
                </a:solidFill>
              </a:rPr>
              <a:t>, разработанном для оказания экспертно-консультационной помощи </a:t>
            </a:r>
            <a:r>
              <a:rPr lang="ru-RU" sz="1600" b="1" i="1" dirty="0" smtClean="0">
                <a:solidFill>
                  <a:schemeClr val="tx2"/>
                </a:solidFill>
              </a:rPr>
              <a:t>по вопросам реализации нового Федерального закона «Об образовании в Российской Федерации»</a:t>
            </a:r>
            <a:r>
              <a:rPr lang="ru-RU" sz="1600" i="1" dirty="0" smtClean="0">
                <a:solidFill>
                  <a:schemeClr val="tx2"/>
                </a:solidFill>
              </a:rPr>
              <a:t> (</a:t>
            </a:r>
            <a:r>
              <a:rPr lang="en-US" sz="1600" b="1" i="1" dirty="0" smtClean="0">
                <a:solidFill>
                  <a:schemeClr val="tx2"/>
                </a:solidFill>
              </a:rPr>
              <a:t>http://273-</a:t>
            </a:r>
            <a:r>
              <a:rPr lang="ru-RU" sz="1600" b="1" i="1" dirty="0" err="1" smtClean="0">
                <a:solidFill>
                  <a:schemeClr val="tx2"/>
                </a:solidFill>
              </a:rPr>
              <a:t>фз.рф</a:t>
            </a:r>
            <a:r>
              <a:rPr lang="ru-RU" sz="1600" b="1" i="1" dirty="0" smtClean="0">
                <a:solidFill>
                  <a:schemeClr val="tx2"/>
                </a:solidFill>
              </a:rPr>
              <a:t>)</a:t>
            </a:r>
          </a:p>
          <a:p>
            <a:pPr algn="just"/>
            <a:endParaRPr lang="ru-RU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429684" cy="10001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chemeClr val="tx2">
                    <a:lumMod val="1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КОНТАКТНАЯ ИНФОРМАЦИЯ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28625" y="3714750"/>
            <a:ext cx="6286500" cy="192881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Специалисты отдела оценки качества образования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Королёва Светлана Львовна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Подъячева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Ольга Игоревна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err="1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Дувакина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 Александра Александровна</a:t>
            </a:r>
            <a:endParaRPr lang="ru-RU" sz="1600" b="1" dirty="0" smtClean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Georgia" pitchFamily="18" charset="0"/>
              </a:rPr>
              <a:t>Семенова Ольга Николаевна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Georgia" pitchFamily="18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500688" y="3071813"/>
            <a:ext cx="3500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(4942) 31-73-01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31-65-41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428625" y="3071813"/>
            <a:ext cx="535781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Сельнихина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 Елена Евгеньевна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начальник отдела оценки качества образования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63" y="6000750"/>
            <a:ext cx="8143875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1857364"/>
            <a:ext cx="9144000" cy="1143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0" y="6072188"/>
            <a:ext cx="9144000" cy="500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www.ege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kostroma.ru	</a:t>
            </a:r>
            <a:r>
              <a:rPr lang="en-US" sz="24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info@ege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-</a:t>
            </a:r>
            <a:r>
              <a:rPr lang="en-US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kostroma.ru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00034" y="2000240"/>
            <a:ext cx="3500438" cy="50006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Фоминых Сергей Александрович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Директор ГАУ КО РЦ ОКО «Эксперт»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500688" y="2071688"/>
            <a:ext cx="3500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Georgia" pitchFamily="18" charset="0"/>
                <a:cs typeface="+mn-cs"/>
              </a:rPr>
              <a:t>(4942) 300-900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714356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Формы ГиА-9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3357586" cy="1200329"/>
          </a:xfrm>
          <a:prstGeom prst="rect">
            <a:avLst/>
          </a:prstGeom>
          <a:noFill/>
          <a:ln w="412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Основной государственный экзамен (ОГЭ)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86380" y="2000240"/>
            <a:ext cx="3500462" cy="1200329"/>
          </a:xfrm>
          <a:prstGeom prst="rect">
            <a:avLst/>
          </a:prstGeom>
          <a:noFill/>
          <a:ln w="412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Государственный выпускной экзамен (ГВЭ)</a:t>
            </a:r>
            <a:endParaRPr lang="ru-RU" sz="2400" dirty="0"/>
          </a:p>
        </p:txBody>
      </p:sp>
      <p:cxnSp>
        <p:nvCxnSpPr>
          <p:cNvPr id="7" name="Прямая со стрелкой 6"/>
          <p:cNvCxnSpPr>
            <a:stCxn id="3" idx="2"/>
            <a:endCxn id="4" idx="0"/>
          </p:cNvCxnSpPr>
          <p:nvPr/>
        </p:nvCxnSpPr>
        <p:spPr>
          <a:xfrm rot="5400000">
            <a:off x="3130111" y="594069"/>
            <a:ext cx="454887" cy="23574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rot="16200000" flipH="1">
            <a:off x="5559003" y="522631"/>
            <a:ext cx="454887" cy="250033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34" y="3286124"/>
            <a:ext cx="3714776" cy="313932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сдается в письменной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экзаменационные материалы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формируются на региональном уровне из открытого банка заданий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проверка экзаменационных работ осуществляется региональной экзаменационной комиссией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214686"/>
            <a:ext cx="3929090" cy="341632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сдается в письменной или устной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экзаменационные материалы (тексты заданий, билеты) разрабатываются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Рособрнадзором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проверка экзаменационных работ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решению ГЭК осуществляется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региональной экзаменационной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комиссией или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территориальными комиссиями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78579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Подготовительные 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428868"/>
          <a:ext cx="8858312" cy="293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834624"/>
                <a:gridCol w="6023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31 декабря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 и местах подачи</a:t>
                      </a:r>
                      <a:r>
                        <a:rPr lang="ru-RU" baseline="0" dirty="0" smtClean="0"/>
                        <a:t> заявления на прохождение ГИА по учебным предметам, не включенным в список обязательных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1 апреля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 проведения ГИА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20 апреля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сроках,</a:t>
                      </a:r>
                      <a:r>
                        <a:rPr lang="ru-RU" baseline="0" dirty="0" smtClean="0"/>
                        <a:t> местах и порядке подачи и рассмотрения апелляций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До 20 апреля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 сроках, местах и порядке</a:t>
                      </a:r>
                      <a:r>
                        <a:rPr lang="ru-RU" baseline="0" dirty="0" smtClean="0"/>
                        <a:t> информирования о результатах ГИА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21442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Размещение официальной информации на сайтах </a:t>
            </a:r>
          </a:p>
          <a:p>
            <a:r>
              <a:rPr lang="ru-RU" sz="2400" b="1" i="1" dirty="0" smtClean="0"/>
              <a:t>муниципальных органов управления образованием </a:t>
            </a:r>
          </a:p>
          <a:p>
            <a:r>
              <a:rPr lang="ru-RU" sz="2400" b="1" i="1" dirty="0" smtClean="0"/>
              <a:t>и образовательных организаций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78579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Подготовительные 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1442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Предоставление информации</a:t>
            </a:r>
          </a:p>
          <a:p>
            <a:pPr>
              <a:buFontTx/>
              <a:buChar char="-"/>
            </a:pPr>
            <a:r>
              <a:rPr lang="ru-RU" sz="2400" i="1" dirty="0" smtClean="0"/>
              <a:t>О муниципальных координаторах;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территориальных экзаменационных комиссий, уполномоченных представителей ГЭК;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территориальных конфликтных комиссий;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региональных предметных комиссий;</a:t>
            </a:r>
          </a:p>
          <a:p>
            <a:pPr>
              <a:buFontTx/>
              <a:buChar char="-"/>
            </a:pPr>
            <a:endParaRPr lang="ru-RU" sz="1000" i="1" dirty="0" smtClean="0"/>
          </a:p>
          <a:p>
            <a:pPr>
              <a:buFontTx/>
              <a:buChar char="-"/>
            </a:pPr>
            <a:r>
              <a:rPr lang="ru-RU" sz="2400" i="1" dirty="0" smtClean="0"/>
              <a:t> О кандидатурах в состав общественных наблюдателей.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64357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Персональный состав уполномоченных представителей ГЭК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 составы экспертов предметных комиссий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 публикуются.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50004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Подготовительные мероприятия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П. 22 Порядка</a:t>
            </a:r>
          </a:p>
          <a:p>
            <a:pPr algn="ctr"/>
            <a:r>
              <a:rPr lang="ru-RU" sz="2400" b="1" i="1" dirty="0" smtClean="0"/>
              <a:t>Образовательные организации, </a:t>
            </a:r>
          </a:p>
          <a:p>
            <a:pPr algn="ctr"/>
            <a:r>
              <a:rPr lang="ru-RU" sz="2400" b="1" i="1" dirty="0" smtClean="0"/>
              <a:t>органы местного самоуправления, осуществляющие управление в сфере образования</a:t>
            </a:r>
            <a:endParaRPr lang="ru-RU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1455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Под роспись информируют обучающихся и их родителей (законных представителей) </a:t>
            </a:r>
          </a:p>
          <a:p>
            <a:pPr>
              <a:buFontTx/>
              <a:buChar char="-"/>
            </a:pPr>
            <a:r>
              <a:rPr lang="ru-RU" sz="2000" i="1" dirty="0" smtClean="0"/>
              <a:t>о сроках, местах и порядке подачи заявлений на прохождение ГИА,</a:t>
            </a:r>
          </a:p>
          <a:p>
            <a:pPr>
              <a:buFontTx/>
              <a:buChar char="-"/>
            </a:pPr>
            <a:r>
              <a:rPr lang="ru-RU" sz="2000" i="1" dirty="0" smtClean="0"/>
              <a:t>о порядке проведения ГИА, в том числе об основаниях для удаления с экзамена</a:t>
            </a:r>
          </a:p>
          <a:p>
            <a:pPr>
              <a:buFontTx/>
              <a:buChar char="-"/>
            </a:pPr>
            <a:r>
              <a:rPr lang="ru-RU" sz="2000" i="1" dirty="0" smtClean="0"/>
              <a:t>о ведении в ППЭ видеозаписи,</a:t>
            </a:r>
          </a:p>
          <a:p>
            <a:pPr>
              <a:buFontTx/>
              <a:buChar char="-"/>
            </a:pPr>
            <a:r>
              <a:rPr lang="ru-RU" sz="2000" i="1" dirty="0" smtClean="0"/>
              <a:t>о порядке подачи апелляций,</a:t>
            </a:r>
          </a:p>
          <a:p>
            <a:pPr>
              <a:buFontTx/>
              <a:buChar char="-"/>
            </a:pPr>
            <a:r>
              <a:rPr lang="ru-RU" sz="2000" i="1" dirty="0" smtClean="0"/>
              <a:t>о времени и месте ознакомления с результатами ГИА</a:t>
            </a:r>
          </a:p>
          <a:p>
            <a:pPr>
              <a:buFontTx/>
              <a:buChar char="-"/>
            </a:pPr>
            <a:r>
              <a:rPr lang="ru-RU" sz="2000" i="1" dirty="0" smtClean="0"/>
              <a:t>о результатах ГИА, полученных обучающимися;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Направляют своих работников для работы в качестве руководителей и организаторов ППЭ, членов предметных комиссий, технических специалистов, специалистов по проведению инструктажа и обеспечению лабораторных работ, экзаменаторов-собеседников, ассистентов для лиц с ОВЗ;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 Вносят сведения в региональную информационную систему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28926" y="0"/>
            <a:ext cx="621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Государственная итоговая аттестация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85794"/>
            <a:ext cx="8715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срок до 1 марта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РИС должны быть внесены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данные участников экзамена с указанием распределения их по датам проведения экзаменов в форме ОГЭ.</a:t>
            </a:r>
          </a:p>
          <a:p>
            <a:pPr algn="just">
              <a:buFont typeface="Wingdings" pitchFamily="2" charset="2"/>
              <a:buChar char="q"/>
            </a:pPr>
            <a:endParaRPr lang="ru-RU" sz="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срок до 1 апреля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РИС вносятся сведения о работниках ППЭ –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руководителях ППЭ, организаторах, ассистентах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Не позднее, чем за 2 недели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до начала экзаменов в РИС вносятся сведения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 общественных наблюдателях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 26 мая 2014 года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в РЦОИ предоставляется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информация об обучающихся, не допущенных до государственной итоговой аттестации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Запрещается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назначение участников экзаменов в форме ОГЭ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 резервный день минуя основной срок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Муниципальные координаторы</a:t>
            </a:r>
            <a:r>
              <a:rPr lang="ru-RU" sz="2000" dirty="0" smtClean="0">
                <a:solidFill>
                  <a:srgbClr val="FF0000"/>
                </a:solidFill>
              </a:rPr>
              <a:t> несут персональную ответственность </a:t>
            </a:r>
            <a:r>
              <a:rPr lang="ru-RU" sz="2000" b="1" dirty="0" smtClean="0">
                <a:solidFill>
                  <a:srgbClr val="FF0000"/>
                </a:solidFill>
              </a:rPr>
              <a:t>за предоставление информации в РИС</a:t>
            </a:r>
            <a:r>
              <a:rPr lang="ru-RU" sz="20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Материалы на экзамены в форме ОГЭ будут комплектоваться в соответствии с теми данными, которые представлены в РИС.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64" y="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Заполнение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smtClean="0"/>
              <a:t>РИС ГИА-9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00430" y="0"/>
            <a:ext cx="5643570" cy="450834"/>
          </a:xfrm>
          <a:prstGeom prst="rect">
            <a:avLst/>
          </a:prstGeo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/>
              <a:t>Подготовка аудиторий ППЭ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714356"/>
            <a:ext cx="9144000" cy="4572032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Нумерация аудиторий и мест в аудитории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Закрытие стендов со справочной информацией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Стол для организаторов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Место для личных вещей участников экзамена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Часы</a:t>
            </a:r>
          </a:p>
          <a:p>
            <a:pPr marL="274320" lvl="0" indent="-274320" algn="just">
              <a:spcBef>
                <a:spcPts val="580"/>
              </a:spcBef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Звуковоспроизводящие устройства для прослушивания аудиодисков (экзамен по русскому языку, иностранным языкам), звукозаписывающие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устройства</a:t>
            </a:r>
            <a:r>
              <a:rPr lang="ru-RU" sz="2600" dirty="0"/>
              <a:t>(экзамен по иностранным </a:t>
            </a:r>
            <a:r>
              <a:rPr lang="ru-RU" sz="2600" dirty="0" smtClean="0"/>
              <a:t>языкам, ГВЭ в устной форме)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Ножницы, скотч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Pct val="110000"/>
              <a:buFont typeface="Wingdings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2926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Помещения, не использующиеся для проведения экзамена , на время проведения экзамена запираются и опечатываются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5FB394E40D30C4580DB95CC14D6C5C4" ma:contentTypeVersion="1" ma:contentTypeDescription="Создание документа." ma:contentTypeScope="" ma:versionID="ceb39456259b9d4e2db507799da4dadb">
  <xsd:schema xmlns:xsd="http://www.w3.org/2001/XMLSchema" xmlns:xs="http://www.w3.org/2001/XMLSchema" xmlns:p="http://schemas.microsoft.com/office/2006/metadata/properties" xmlns:ns2="ee4a58e1-2f6d-43cb-900c-25332b815e2d" targetNamespace="http://schemas.microsoft.com/office/2006/metadata/properties" ma:root="true" ma:fieldsID="4a8970d4c399feb1bb26b8547a161d27" ns2:_="">
    <xsd:import namespace="ee4a58e1-2f6d-43cb-900c-25332b815e2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58e1-2f6d-43cb-900c-25332b815e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B71AB0-279C-45E1-9E99-0C2038787F9A}"/>
</file>

<file path=customXml/itemProps2.xml><?xml version="1.0" encoding="utf-8"?>
<ds:datastoreItem xmlns:ds="http://schemas.openxmlformats.org/officeDocument/2006/customXml" ds:itemID="{332A9D1D-7D76-4A89-B6CD-7203520C847E}"/>
</file>

<file path=customXml/itemProps3.xml><?xml version="1.0" encoding="utf-8"?>
<ds:datastoreItem xmlns:ds="http://schemas.openxmlformats.org/officeDocument/2006/customXml" ds:itemID="{4E7C479D-FF48-46D3-ADC2-226E7B1892A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1984</TotalTime>
  <Words>3219</Words>
  <Application>Microsoft Office PowerPoint</Application>
  <PresentationFormat>Экран (4:3)</PresentationFormat>
  <Paragraphs>479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Особенности проведения государственной итоговой аттестации обучающихся, освоивших образовательные программы основного общего образования  в 2014 году</vt:lpstr>
      <vt:lpstr>Выбор экзаменов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Участник экзамена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государственной итоговой аттестации обучающихся, освоивших образовательные программы основного общего образования в 2014 году</dc:title>
  <dc:creator>USER</dc:creator>
  <cp:lastModifiedBy>Даша</cp:lastModifiedBy>
  <cp:revision>192</cp:revision>
  <dcterms:created xsi:type="dcterms:W3CDTF">2014-01-16T10:35:08Z</dcterms:created>
  <dcterms:modified xsi:type="dcterms:W3CDTF">2014-03-05T15:46:24Z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0x01010095FB394E40D30C4580DB95CC14D6C5C4</vt:lpwstr>
  </property>
</Properties>
</file>