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07" r:id="rId1"/>
  </p:sldMasterIdLst>
  <p:sldIdLst>
    <p:sldId id="256" r:id="rId2"/>
    <p:sldId id="301" r:id="rId3"/>
    <p:sldId id="304" r:id="rId4"/>
    <p:sldId id="307" r:id="rId5"/>
    <p:sldId id="258" r:id="rId6"/>
    <p:sldId id="309" r:id="rId7"/>
    <p:sldId id="288" r:id="rId8"/>
    <p:sldId id="289" r:id="rId9"/>
    <p:sldId id="290" r:id="rId10"/>
    <p:sldId id="291" r:id="rId11"/>
    <p:sldId id="260" r:id="rId12"/>
    <p:sldId id="295" r:id="rId13"/>
    <p:sldId id="298" r:id="rId14"/>
    <p:sldId id="294" r:id="rId15"/>
    <p:sldId id="261" r:id="rId16"/>
    <p:sldId id="257" r:id="rId17"/>
    <p:sldId id="287" r:id="rId18"/>
    <p:sldId id="265" r:id="rId19"/>
    <p:sldId id="267" r:id="rId20"/>
    <p:sldId id="272" r:id="rId21"/>
    <p:sldId id="296" r:id="rId22"/>
    <p:sldId id="283" r:id="rId23"/>
    <p:sldId id="292" r:id="rId24"/>
    <p:sldId id="293" r:id="rId25"/>
    <p:sldId id="282" r:id="rId26"/>
    <p:sldId id="299" r:id="rId27"/>
    <p:sldId id="300" r:id="rId28"/>
    <p:sldId id="302" r:id="rId29"/>
    <p:sldId id="305" r:id="rId30"/>
    <p:sldId id="310" r:id="rId31"/>
    <p:sldId id="311" r:id="rId32"/>
    <p:sldId id="312" r:id="rId33"/>
    <p:sldId id="308" r:id="rId34"/>
    <p:sldId id="303"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4E1D2326-8C9E-4634-98DD-481C48ACA3EB}"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74F4027-DD15-470E-B6D4-3F0E2B30A3B2}" type="slidenum">
              <a:rPr lang="ru-RU" smtClean="0"/>
              <a:pPr>
                <a:defRPr/>
              </a:pPr>
              <a:t>‹#›</a:t>
            </a:fld>
            <a:endParaRPr lang="ru-RU"/>
          </a:p>
        </p:txBody>
      </p:sp>
    </p:spTree>
    <p:extLst>
      <p:ext uri="{BB962C8B-B14F-4D97-AF65-F5344CB8AC3E}">
        <p14:creationId xmlns="" xmlns:p14="http://schemas.microsoft.com/office/powerpoint/2010/main" val="207609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6" name="Footer Placeholder 5"/>
          <p:cNvSpPr>
            <a:spLocks noGrp="1"/>
          </p:cNvSpPr>
          <p:nvPr>
            <p:ph type="ftr" sz="quarter" idx="11"/>
          </p:nvPr>
        </p:nvSpPr>
        <p:spPr>
          <a:xfrm>
            <a:off x="917678" y="6181344"/>
            <a:ext cx="5337278" cy="365125"/>
          </a:xfrm>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419437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3101530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81698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192816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174492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176357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2167178-83EB-4E32-9A22-28E935620211}"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28C0EC3-239A-4FD5-A1D5-0E45AB979E61}" type="slidenum">
              <a:rPr lang="ru-RU" smtClean="0"/>
              <a:pPr>
                <a:defRPr/>
              </a:pPr>
              <a:t>‹#›</a:t>
            </a:fld>
            <a:endParaRPr lang="ru-RU"/>
          </a:p>
        </p:txBody>
      </p:sp>
    </p:spTree>
    <p:extLst>
      <p:ext uri="{BB962C8B-B14F-4D97-AF65-F5344CB8AC3E}">
        <p14:creationId xmlns="" xmlns:p14="http://schemas.microsoft.com/office/powerpoint/2010/main" val="2913610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AABE0FC1-6257-4E5C-A476-167FBB7DDD63}"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5818A5C-77A9-4CA4-A22E-922AE8F90AA5}" type="slidenum">
              <a:rPr lang="ru-RU" smtClean="0"/>
              <a:pPr>
                <a:defRPr/>
              </a:pPr>
              <a:t>‹#›</a:t>
            </a:fld>
            <a:endParaRPr lang="ru-RU"/>
          </a:p>
        </p:txBody>
      </p:sp>
    </p:spTree>
    <p:extLst>
      <p:ext uri="{BB962C8B-B14F-4D97-AF65-F5344CB8AC3E}">
        <p14:creationId xmlns="" xmlns:p14="http://schemas.microsoft.com/office/powerpoint/2010/main" val="124062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03A9A2AD-ADA3-430F-8355-7AC809B0EE53}"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6468867-E471-4F56-BFB7-0ED401E03D64}" type="slidenum">
              <a:rPr lang="ru-RU" smtClean="0"/>
              <a:pPr>
                <a:defRPr/>
              </a:pPr>
              <a:t>‹#›</a:t>
            </a:fld>
            <a:endParaRPr lang="ru-RU"/>
          </a:p>
        </p:txBody>
      </p:sp>
    </p:spTree>
    <p:extLst>
      <p:ext uri="{BB962C8B-B14F-4D97-AF65-F5344CB8AC3E}">
        <p14:creationId xmlns="" xmlns:p14="http://schemas.microsoft.com/office/powerpoint/2010/main" val="354219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D47B8A07-9420-4A7C-80D5-9E9402701300}" type="datetimeFigureOut">
              <a:rPr lang="ru-RU" smtClean="0"/>
              <a:pPr>
                <a:defRPr/>
              </a:pPr>
              <a:t>05.03.2014</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B4F6C9A-DC18-4923-B7C7-B0B6327F807B}" type="slidenum">
              <a:rPr lang="ru-RU" smtClean="0"/>
              <a:pPr>
                <a:defRPr/>
              </a:pPr>
              <a:t>‹#›</a:t>
            </a:fld>
            <a:endParaRPr lang="ru-RU"/>
          </a:p>
        </p:txBody>
      </p:sp>
    </p:spTree>
    <p:extLst>
      <p:ext uri="{BB962C8B-B14F-4D97-AF65-F5344CB8AC3E}">
        <p14:creationId xmlns="" xmlns:p14="http://schemas.microsoft.com/office/powerpoint/2010/main" val="70373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E904EB5E-B815-45DB-A66C-7C3D13FB1C1A}" type="datetimeFigureOut">
              <a:rPr lang="ru-RU" smtClean="0"/>
              <a:pPr>
                <a:defRPr/>
              </a:pPr>
              <a:t>05.03.2014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D28E797-660E-46C7-93DA-A12A37516E73}" type="slidenum">
              <a:rPr lang="ru-RU" smtClean="0"/>
              <a:pPr>
                <a:defRPr/>
              </a:pPr>
              <a:t>‹#›</a:t>
            </a:fld>
            <a:endParaRPr lang="ru-RU"/>
          </a:p>
        </p:txBody>
      </p:sp>
    </p:spTree>
    <p:extLst>
      <p:ext uri="{BB962C8B-B14F-4D97-AF65-F5344CB8AC3E}">
        <p14:creationId xmlns="" xmlns:p14="http://schemas.microsoft.com/office/powerpoint/2010/main" val="235252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BAC1D587-8B80-4B89-8C02-D019A0E34D91}" type="datetimeFigureOut">
              <a:rPr lang="ru-RU" smtClean="0"/>
              <a:pPr>
                <a:defRPr/>
              </a:pPr>
              <a:t>05.03.2014</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40D74F9-CAF9-4118-870C-795632889AFA}" type="slidenum">
              <a:rPr lang="ru-RU" smtClean="0"/>
              <a:pPr>
                <a:defRPr/>
              </a:pPr>
              <a:t>‹#›</a:t>
            </a:fld>
            <a:endParaRPr lang="ru-RU"/>
          </a:p>
        </p:txBody>
      </p:sp>
    </p:spTree>
    <p:extLst>
      <p:ext uri="{BB962C8B-B14F-4D97-AF65-F5344CB8AC3E}">
        <p14:creationId xmlns="" xmlns:p14="http://schemas.microsoft.com/office/powerpoint/2010/main" val="420479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218DF93-FF0A-49DB-9A08-1937A23E160E}" type="datetimeFigureOut">
              <a:rPr lang="ru-RU" smtClean="0"/>
              <a:pPr>
                <a:defRPr/>
              </a:pPr>
              <a:t>05.03.2014</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316ADA3-19AA-476C-B9AD-22C87934D469}" type="slidenum">
              <a:rPr lang="ru-RU" smtClean="0"/>
              <a:pPr>
                <a:defRPr/>
              </a:pPr>
              <a:t>‹#›</a:t>
            </a:fld>
            <a:endParaRPr lang="ru-RU"/>
          </a:p>
        </p:txBody>
      </p:sp>
    </p:spTree>
    <p:extLst>
      <p:ext uri="{BB962C8B-B14F-4D97-AF65-F5344CB8AC3E}">
        <p14:creationId xmlns="" xmlns:p14="http://schemas.microsoft.com/office/powerpoint/2010/main" val="833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2FCE3A-32FD-43E1-B552-C2D85CBDA68E}" type="datetimeFigureOut">
              <a:rPr lang="ru-RU" smtClean="0"/>
              <a:pPr>
                <a:defRPr/>
              </a:pPr>
              <a:t>05.03.2014</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4A098072-B506-44FE-BF20-6E739A83812B}" type="slidenum">
              <a:rPr lang="ru-RU" smtClean="0"/>
              <a:pPr>
                <a:defRPr/>
              </a:pPr>
              <a:t>‹#›</a:t>
            </a:fld>
            <a:endParaRPr lang="ru-RU"/>
          </a:p>
        </p:txBody>
      </p:sp>
    </p:spTree>
    <p:extLst>
      <p:ext uri="{BB962C8B-B14F-4D97-AF65-F5344CB8AC3E}">
        <p14:creationId xmlns="" xmlns:p14="http://schemas.microsoft.com/office/powerpoint/2010/main" val="187323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ru-RU" smtClean="0"/>
              <a:t>Образец заголовка</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C6A5BD3-DF7B-4EE0-A307-2015E373F570}" type="datetimeFigureOut">
              <a:rPr lang="ru-RU" smtClean="0"/>
              <a:pPr>
                <a:defRPr/>
              </a:pPr>
              <a:t>05.03.2014</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B3770CD-3E20-4AC3-9AAE-9FD29FAB1C6E}" type="slidenum">
              <a:rPr lang="ru-RU" smtClean="0"/>
              <a:pPr>
                <a:defRPr/>
              </a:pPr>
              <a:t>‹#›</a:t>
            </a:fld>
            <a:endParaRPr lang="ru-RU"/>
          </a:p>
        </p:txBody>
      </p:sp>
    </p:spTree>
    <p:extLst>
      <p:ext uri="{BB962C8B-B14F-4D97-AF65-F5344CB8AC3E}">
        <p14:creationId xmlns="" xmlns:p14="http://schemas.microsoft.com/office/powerpoint/2010/main" val="3228102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523649" y="6181344"/>
            <a:ext cx="718502" cy="365125"/>
          </a:xfrm>
        </p:spPr>
        <p:txBody>
          <a:bodyPr/>
          <a:lstStyle/>
          <a:p>
            <a:pPr>
              <a:defRPr/>
            </a:pPr>
            <a:fld id="{21929D2A-C701-495B-893A-9BF7E01DA2A0}" type="datetimeFigureOut">
              <a:rPr lang="ru-RU" smtClean="0"/>
              <a:pPr>
                <a:defRPr/>
              </a:pPr>
              <a:t>05.03.2014</a:t>
            </a:fld>
            <a:endParaRPr lang="ru-RU"/>
          </a:p>
        </p:txBody>
      </p:sp>
      <p:sp>
        <p:nvSpPr>
          <p:cNvPr id="6" name="Footer Placeholder 5"/>
          <p:cNvSpPr>
            <a:spLocks noGrp="1"/>
          </p:cNvSpPr>
          <p:nvPr>
            <p:ph type="ftr" sz="quarter" idx="11"/>
          </p:nvPr>
        </p:nvSpPr>
        <p:spPr>
          <a:xfrm>
            <a:off x="818348" y="6181344"/>
            <a:ext cx="3705300" cy="365125"/>
          </a:xfrm>
        </p:spPr>
        <p:txBody>
          <a:bodyPr/>
          <a:lstStyle/>
          <a:p>
            <a:pPr>
              <a:defRPr/>
            </a:pPr>
            <a:endParaRPr lang="ru-RU"/>
          </a:p>
        </p:txBody>
      </p:sp>
      <p:sp>
        <p:nvSpPr>
          <p:cNvPr id="7" name="Slide Number Placeholder 6"/>
          <p:cNvSpPr>
            <a:spLocks noGrp="1"/>
          </p:cNvSpPr>
          <p:nvPr>
            <p:ph type="sldNum" sz="quarter" idx="12"/>
          </p:nvPr>
        </p:nvSpPr>
        <p:spPr>
          <a:xfrm>
            <a:off x="8024262" y="6181344"/>
            <a:ext cx="305186" cy="329250"/>
          </a:xfrm>
        </p:spPr>
        <p:txBody>
          <a:bodyPr/>
          <a:lstStyle/>
          <a:p>
            <a:pPr>
              <a:defRPr/>
            </a:pPr>
            <a:fld id="{77C225FB-1175-4F01-A61F-756A98BA6DA9}" type="slidenum">
              <a:rPr lang="ru-RU" smtClean="0"/>
              <a:pPr>
                <a:defRPr/>
              </a:pPr>
              <a:t>‹#›</a:t>
            </a:fld>
            <a:endParaRPr lang="ru-RU"/>
          </a:p>
        </p:txBody>
      </p:sp>
    </p:spTree>
    <p:extLst>
      <p:ext uri="{BB962C8B-B14F-4D97-AF65-F5344CB8AC3E}">
        <p14:creationId xmlns="" xmlns:p14="http://schemas.microsoft.com/office/powerpoint/2010/main" val="189215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F4C328B3-51FD-4229-88C8-F30E0CA7E329}" type="datetimeFigureOut">
              <a:rPr lang="ru-RU" smtClean="0"/>
              <a:pPr>
                <a:defRPr/>
              </a:pPr>
              <a:t>05.03.2014</a:t>
            </a:fld>
            <a:endParaRPr lang="ru-RU"/>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ru-RU"/>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7AA52C4E-07E4-4565-ABF6-C0919BA3EF43}" type="slidenum">
              <a:rPr lang="ru-RU" smtClean="0"/>
              <a:pPr>
                <a:defRPr/>
              </a:pPr>
              <a:t>‹#›</a:t>
            </a:fld>
            <a:endParaRPr lang="ru-RU"/>
          </a:p>
        </p:txBody>
      </p:sp>
    </p:spTree>
    <p:extLst>
      <p:ext uri="{BB962C8B-B14F-4D97-AF65-F5344CB8AC3E}">
        <p14:creationId xmlns="" xmlns:p14="http://schemas.microsoft.com/office/powerpoint/2010/main" val="2529289756"/>
      </p:ext>
    </p:extLst>
  </p:cSld>
  <p:clrMap bg1="dk1" tx1="lt1" bg2="dk2" tx2="lt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 id="2147484022" r:id="rId15"/>
    <p:sldLayoutId id="2147484023" r:id="rId16"/>
    <p:sldLayoutId id="2147484024"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273-&#1092;&#1079;.&#1088;&#1092;/zakonodatelstvo/federalnyy-zakon-ot-29-dekabrya-2012-g-no-273-fz-ob-obrazovanii-v-r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214414" y="428604"/>
            <a:ext cx="7786742" cy="5357850"/>
          </a:xfrm>
        </p:spPr>
        <p:txBody>
          <a:bodyPr>
            <a:normAutofit fontScale="90000"/>
          </a:bodyPr>
          <a:lstStyle/>
          <a:p>
            <a:pPr algn="ctr"/>
            <a:r>
              <a:rPr lang="ru-RU" b="1" dirty="0" smtClean="0">
                <a:latin typeface="Constantia" pitchFamily="18" charset="0"/>
              </a:rPr>
              <a:t>Организация государственной итоговой аттестации обучающихся, </a:t>
            </a:r>
            <a:r>
              <a:rPr lang="ru-RU" b="1" dirty="0" smtClean="0">
                <a:solidFill>
                  <a:schemeClr val="tx2"/>
                </a:solidFill>
                <a:latin typeface="Constantia" pitchFamily="18" charset="0"/>
              </a:rPr>
              <a:t>освоивших</a:t>
            </a:r>
            <a:r>
              <a:rPr lang="ru-RU" b="1" dirty="0" smtClean="0">
                <a:latin typeface="Constantia" pitchFamily="18" charset="0"/>
              </a:rPr>
              <a:t> образовательные программы среднего общего образования,</a:t>
            </a:r>
            <a:br>
              <a:rPr lang="ru-RU" b="1" dirty="0" smtClean="0">
                <a:latin typeface="Constantia" pitchFamily="18" charset="0"/>
              </a:rPr>
            </a:br>
            <a:r>
              <a:rPr lang="ru-RU" b="1" dirty="0" smtClean="0">
                <a:latin typeface="Constantia" pitchFamily="18" charset="0"/>
              </a:rPr>
              <a:t>в 2014 году</a:t>
            </a:r>
            <a:endParaRPr lang="ru-RU" b="1"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714356"/>
            <a:ext cx="8143900" cy="5878532"/>
          </a:xfrm>
          <a:prstGeom prst="rect">
            <a:avLst/>
          </a:prstGeom>
          <a:noFill/>
        </p:spPr>
        <p:txBody>
          <a:bodyPr wrap="square" rtlCol="0">
            <a:spAutoFit/>
          </a:bodyPr>
          <a:lstStyle/>
          <a:p>
            <a:pPr algn="just">
              <a:buFont typeface="Wingdings" pitchFamily="2" charset="2"/>
              <a:buChar char="q"/>
            </a:pPr>
            <a:r>
              <a:rPr lang="ru-RU" sz="2000" dirty="0" smtClean="0">
                <a:solidFill>
                  <a:schemeClr val="tx2"/>
                </a:solidFill>
                <a:latin typeface="Constantia" pitchFamily="18" charset="0"/>
              </a:rPr>
              <a:t> </a:t>
            </a:r>
            <a:r>
              <a:rPr lang="ru-RU" sz="2200" b="1" dirty="0" smtClean="0">
                <a:solidFill>
                  <a:schemeClr val="tx2"/>
                </a:solidFill>
                <a:latin typeface="Constantia" pitchFamily="18" charset="0"/>
              </a:rPr>
              <a:t>В срок до 1 марта </a:t>
            </a:r>
            <a:r>
              <a:rPr lang="ru-RU" sz="2200" dirty="0" smtClean="0">
                <a:solidFill>
                  <a:schemeClr val="tx2"/>
                </a:solidFill>
                <a:latin typeface="Constantia" pitchFamily="18" charset="0"/>
              </a:rPr>
              <a:t>в РИС должны быть внесены </a:t>
            </a:r>
            <a:r>
              <a:rPr lang="ru-RU" sz="2200" b="1" dirty="0" smtClean="0">
                <a:solidFill>
                  <a:schemeClr val="tx2"/>
                </a:solidFill>
                <a:latin typeface="Constantia" pitchFamily="18" charset="0"/>
              </a:rPr>
              <a:t>данные участников экзамена с указанием распределения их по датам проведения экзаменов в форме ЕГЭ.</a:t>
            </a:r>
          </a:p>
          <a:p>
            <a:pPr algn="just">
              <a:buFont typeface="Wingdings" pitchFamily="2" charset="2"/>
              <a:buChar char="q"/>
            </a:pPr>
            <a:endParaRPr lang="ru-RU" sz="800" b="1" dirty="0" smtClean="0">
              <a:solidFill>
                <a:schemeClr val="tx2"/>
              </a:solidFill>
              <a:latin typeface="Constantia" pitchFamily="18" charset="0"/>
            </a:endParaRPr>
          </a:p>
          <a:p>
            <a:pPr algn="just">
              <a:buFont typeface="Wingdings" pitchFamily="2" charset="2"/>
              <a:buChar char="q"/>
            </a:pPr>
            <a:r>
              <a:rPr lang="ru-RU" sz="2200" b="1" dirty="0" smtClean="0">
                <a:solidFill>
                  <a:schemeClr val="tx2"/>
                </a:solidFill>
                <a:latin typeface="Constantia" pitchFamily="18" charset="0"/>
              </a:rPr>
              <a:t>В срок до 1 апреля </a:t>
            </a:r>
            <a:r>
              <a:rPr lang="ru-RU" sz="2200" dirty="0" smtClean="0">
                <a:solidFill>
                  <a:schemeClr val="tx2"/>
                </a:solidFill>
                <a:latin typeface="Constantia" pitchFamily="18" charset="0"/>
              </a:rPr>
              <a:t>в РИС вносятся сведения о работниках ППЭ – </a:t>
            </a:r>
            <a:r>
              <a:rPr lang="ru-RU" sz="2200" b="1" dirty="0" smtClean="0">
                <a:solidFill>
                  <a:schemeClr val="tx2"/>
                </a:solidFill>
                <a:latin typeface="Constantia" pitchFamily="18" charset="0"/>
              </a:rPr>
              <a:t>руководителях ППЭ, организаторах, ассистентах</a:t>
            </a:r>
            <a:r>
              <a:rPr lang="ru-RU" sz="2200" dirty="0" smtClean="0">
                <a:solidFill>
                  <a:schemeClr val="tx2"/>
                </a:solidFill>
                <a:latin typeface="Constantia" pitchFamily="18" charset="0"/>
              </a:rPr>
              <a:t>.</a:t>
            </a:r>
          </a:p>
          <a:p>
            <a:pPr algn="just">
              <a:buFont typeface="Wingdings" pitchFamily="2" charset="2"/>
              <a:buChar char="q"/>
            </a:pPr>
            <a:endParaRPr lang="ru-RU" sz="800" dirty="0" smtClean="0">
              <a:solidFill>
                <a:schemeClr val="tx2"/>
              </a:solidFill>
              <a:latin typeface="Constantia" pitchFamily="18" charset="0"/>
            </a:endParaRPr>
          </a:p>
          <a:p>
            <a:pPr algn="just">
              <a:buFont typeface="Wingdings" pitchFamily="2" charset="2"/>
              <a:buChar char="q"/>
            </a:pPr>
            <a:r>
              <a:rPr lang="ru-RU" sz="2200" b="1" dirty="0" smtClean="0">
                <a:solidFill>
                  <a:schemeClr val="tx2"/>
                </a:solidFill>
                <a:latin typeface="Constantia" pitchFamily="18" charset="0"/>
              </a:rPr>
              <a:t>Не позднее, чем за 2 недели</a:t>
            </a:r>
            <a:r>
              <a:rPr lang="ru-RU" sz="2200" dirty="0" smtClean="0">
                <a:solidFill>
                  <a:schemeClr val="tx2"/>
                </a:solidFill>
                <a:latin typeface="Constantia" pitchFamily="18" charset="0"/>
              </a:rPr>
              <a:t> до начала экзаменов в РИС вносятся сведения </a:t>
            </a:r>
            <a:r>
              <a:rPr lang="ru-RU" sz="2200" b="1" dirty="0" smtClean="0">
                <a:solidFill>
                  <a:schemeClr val="tx2"/>
                </a:solidFill>
                <a:latin typeface="Constantia" pitchFamily="18" charset="0"/>
              </a:rPr>
              <a:t>об общественных наблюдателях</a:t>
            </a:r>
            <a:r>
              <a:rPr lang="ru-RU" sz="2200" dirty="0" smtClean="0">
                <a:solidFill>
                  <a:schemeClr val="tx2"/>
                </a:solidFill>
                <a:latin typeface="Constantia" pitchFamily="18" charset="0"/>
              </a:rPr>
              <a:t>.</a:t>
            </a:r>
          </a:p>
          <a:p>
            <a:pPr algn="just">
              <a:buFont typeface="Wingdings" pitchFamily="2" charset="2"/>
              <a:buChar char="q"/>
            </a:pPr>
            <a:endParaRPr lang="ru-RU" sz="800" dirty="0" smtClean="0">
              <a:solidFill>
                <a:schemeClr val="tx2"/>
              </a:solidFill>
              <a:latin typeface="Constantia" pitchFamily="18" charset="0"/>
            </a:endParaRPr>
          </a:p>
          <a:p>
            <a:pPr algn="just">
              <a:buFont typeface="Wingdings" pitchFamily="2" charset="2"/>
              <a:buChar char="q"/>
            </a:pPr>
            <a:r>
              <a:rPr lang="ru-RU" sz="2200" b="1" dirty="0" smtClean="0">
                <a:solidFill>
                  <a:schemeClr val="tx2"/>
                </a:solidFill>
                <a:latin typeface="Constantia" pitchFamily="18" charset="0"/>
              </a:rPr>
              <a:t>До 26 мая 2014 года </a:t>
            </a:r>
            <a:r>
              <a:rPr lang="ru-RU" sz="2200" dirty="0" smtClean="0">
                <a:solidFill>
                  <a:schemeClr val="tx2"/>
                </a:solidFill>
                <a:latin typeface="Constantia" pitchFamily="18" charset="0"/>
              </a:rPr>
              <a:t>в РЦОИ предоставляется </a:t>
            </a:r>
            <a:r>
              <a:rPr lang="ru-RU" sz="2200" b="1" dirty="0" smtClean="0">
                <a:solidFill>
                  <a:schemeClr val="tx2"/>
                </a:solidFill>
                <a:latin typeface="Constantia" pitchFamily="18" charset="0"/>
              </a:rPr>
              <a:t>информация об обучающихся, не допущенных до государственной итоговой аттестации</a:t>
            </a:r>
            <a:r>
              <a:rPr lang="ru-RU" sz="2200" dirty="0" smtClean="0">
                <a:solidFill>
                  <a:schemeClr val="tx2"/>
                </a:solidFill>
                <a:latin typeface="Constantia" pitchFamily="18" charset="0"/>
              </a:rPr>
              <a:t>.</a:t>
            </a:r>
          </a:p>
          <a:p>
            <a:pPr algn="just">
              <a:buFont typeface="Wingdings" pitchFamily="2" charset="2"/>
              <a:buChar char="q"/>
            </a:pPr>
            <a:endParaRPr lang="ru-RU" sz="800" dirty="0" smtClean="0">
              <a:solidFill>
                <a:schemeClr val="tx2"/>
              </a:solidFill>
              <a:latin typeface="Constantia" pitchFamily="18" charset="0"/>
            </a:endParaRPr>
          </a:p>
          <a:p>
            <a:pPr algn="just">
              <a:buFont typeface="Wingdings" pitchFamily="2" charset="2"/>
              <a:buChar char="q"/>
            </a:pPr>
            <a:r>
              <a:rPr lang="ru-RU" sz="2000" dirty="0" smtClean="0">
                <a:solidFill>
                  <a:schemeClr val="tx2"/>
                </a:solidFill>
                <a:latin typeface="Constantia" pitchFamily="18" charset="0"/>
              </a:rPr>
              <a:t> </a:t>
            </a:r>
            <a:r>
              <a:rPr lang="ru-RU" sz="2200" b="1" dirty="0" smtClean="0">
                <a:solidFill>
                  <a:schemeClr val="tx2"/>
                </a:solidFill>
                <a:latin typeface="Constantia" pitchFamily="18" charset="0"/>
              </a:rPr>
              <a:t>Запрещается</a:t>
            </a:r>
            <a:r>
              <a:rPr lang="ru-RU" sz="2200" dirty="0" smtClean="0">
                <a:solidFill>
                  <a:schemeClr val="tx2"/>
                </a:solidFill>
                <a:latin typeface="Constantia" pitchFamily="18" charset="0"/>
              </a:rPr>
              <a:t> назначение участников экзаменов в форме ЕГЭ </a:t>
            </a:r>
            <a:r>
              <a:rPr lang="ru-RU" sz="2200" b="1" dirty="0" smtClean="0">
                <a:solidFill>
                  <a:schemeClr val="tx2"/>
                </a:solidFill>
                <a:latin typeface="Constantia" pitchFamily="18" charset="0"/>
              </a:rPr>
              <a:t>на резервный день минуя основной срок</a:t>
            </a:r>
            <a:r>
              <a:rPr lang="ru-RU" sz="2200" dirty="0" smtClean="0">
                <a:solidFill>
                  <a:schemeClr val="tx2"/>
                </a:solidFill>
                <a:latin typeface="Constantia" pitchFamily="18" charset="0"/>
              </a:rPr>
              <a:t>.</a:t>
            </a:r>
          </a:p>
          <a:p>
            <a:pPr algn="just">
              <a:buFont typeface="Wingdings" pitchFamily="2" charset="2"/>
              <a:buChar char="q"/>
            </a:pPr>
            <a:endParaRPr lang="ru-RU" sz="800" dirty="0" smtClean="0">
              <a:solidFill>
                <a:schemeClr val="tx2"/>
              </a:solidFill>
              <a:latin typeface="Constantia" pitchFamily="18" charset="0"/>
            </a:endParaRPr>
          </a:p>
          <a:p>
            <a:pPr algn="ctr"/>
            <a:r>
              <a:rPr lang="ru-RU" sz="2400" b="1" dirty="0" smtClean="0">
                <a:solidFill>
                  <a:srgbClr val="FF0000"/>
                </a:solidFill>
                <a:latin typeface="Constantia" pitchFamily="18" charset="0"/>
              </a:rPr>
              <a:t>Муниципальные координаторы</a:t>
            </a:r>
            <a:r>
              <a:rPr lang="ru-RU" sz="2400" dirty="0" smtClean="0">
                <a:solidFill>
                  <a:srgbClr val="FF0000"/>
                </a:solidFill>
                <a:latin typeface="Constantia" pitchFamily="18" charset="0"/>
              </a:rPr>
              <a:t> </a:t>
            </a:r>
          </a:p>
          <a:p>
            <a:pPr algn="ctr"/>
            <a:r>
              <a:rPr lang="ru-RU" sz="2400" dirty="0" smtClean="0">
                <a:solidFill>
                  <a:srgbClr val="FF0000"/>
                </a:solidFill>
                <a:latin typeface="Constantia" pitchFamily="18" charset="0"/>
              </a:rPr>
              <a:t>несут персональную ответственность </a:t>
            </a:r>
          </a:p>
          <a:p>
            <a:pPr algn="ctr"/>
            <a:r>
              <a:rPr lang="ru-RU" sz="2400" b="1" dirty="0" smtClean="0">
                <a:solidFill>
                  <a:srgbClr val="FF0000"/>
                </a:solidFill>
                <a:latin typeface="Constantia" pitchFamily="18" charset="0"/>
              </a:rPr>
              <a:t>за предоставление информации в РИС</a:t>
            </a:r>
            <a:r>
              <a:rPr lang="ru-RU" sz="2400" dirty="0" smtClean="0">
                <a:solidFill>
                  <a:srgbClr val="FF0000"/>
                </a:solidFill>
                <a:latin typeface="Constantia" pitchFamily="18" charset="0"/>
              </a:rPr>
              <a:t>. </a:t>
            </a:r>
          </a:p>
        </p:txBody>
      </p:sp>
      <p:sp>
        <p:nvSpPr>
          <p:cNvPr id="3" name="TextBox 2"/>
          <p:cNvSpPr txBox="1"/>
          <p:nvPr/>
        </p:nvSpPr>
        <p:spPr>
          <a:xfrm>
            <a:off x="5143504" y="0"/>
            <a:ext cx="4000496" cy="400110"/>
          </a:xfrm>
          <a:prstGeom prst="rect">
            <a:avLst/>
          </a:prstGeom>
          <a:noFill/>
        </p:spPr>
        <p:txBody>
          <a:bodyPr wrap="square" rtlCol="0">
            <a:spAutoFit/>
          </a:bodyPr>
          <a:lstStyle/>
          <a:p>
            <a:pPr algn="r"/>
            <a:r>
              <a:rPr lang="ru-RU" sz="2000" b="1" dirty="0" smtClean="0">
                <a:solidFill>
                  <a:schemeClr val="tx2"/>
                </a:solidFill>
                <a:effectLst>
                  <a:outerShdw blurRad="38100" dist="38100" dir="2700000" algn="tl">
                    <a:srgbClr val="000000">
                      <a:alpha val="43137"/>
                    </a:srgbClr>
                  </a:outerShdw>
                </a:effectLst>
                <a:latin typeface="Constantia" pitchFamily="18" charset="0"/>
              </a:rPr>
              <a:t>Заполнение</a:t>
            </a:r>
            <a:r>
              <a:rPr lang="ru-RU" sz="2000" dirty="0" smtClean="0">
                <a:solidFill>
                  <a:schemeClr val="tx2"/>
                </a:solidFill>
                <a:effectLst>
                  <a:outerShdw blurRad="38100" dist="38100" dir="2700000" algn="tl">
                    <a:srgbClr val="000000">
                      <a:alpha val="43137"/>
                    </a:srgbClr>
                  </a:outerShdw>
                </a:effectLst>
                <a:latin typeface="Constantia" pitchFamily="18" charset="0"/>
              </a:rPr>
              <a:t> </a:t>
            </a:r>
            <a:r>
              <a:rPr lang="ru-RU" sz="2000" b="1" dirty="0" smtClean="0">
                <a:solidFill>
                  <a:schemeClr val="tx2"/>
                </a:solidFill>
                <a:effectLst>
                  <a:outerShdw blurRad="38100" dist="38100" dir="2700000" algn="tl">
                    <a:srgbClr val="000000">
                      <a:alpha val="43137"/>
                    </a:srgbClr>
                  </a:outerShdw>
                </a:effectLst>
                <a:latin typeface="Constantia" pitchFamily="18" charset="0"/>
              </a:rPr>
              <a:t>РИС ГИА-11 </a:t>
            </a:r>
            <a:endParaRPr lang="ru-RU" sz="2000" b="1" dirty="0">
              <a:solidFill>
                <a:schemeClr val="tx2"/>
              </a:solidFill>
              <a:effectLst>
                <a:outerShdw blurRad="38100" dist="38100" dir="2700000" algn="tl">
                  <a:srgbClr val="000000">
                    <a:alpha val="43137"/>
                  </a:srgbClr>
                </a:outerShdw>
              </a:effectLst>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28688" y="357166"/>
            <a:ext cx="8215312" cy="5570756"/>
          </a:xfrm>
          <a:prstGeom prst="rect">
            <a:avLst/>
          </a:prstGeom>
          <a:noFill/>
          <a:ln w="9525">
            <a:noFill/>
            <a:miter lim="800000"/>
            <a:headEnd/>
            <a:tailEnd/>
          </a:ln>
        </p:spPr>
        <p:txBody>
          <a:bodyPr anchor="ctr">
            <a:spAutoFit/>
          </a:bodyPr>
          <a:lstStyle/>
          <a:p>
            <a:pPr lvl="1" algn="ctr">
              <a:tabLst>
                <a:tab pos="685800" algn="l"/>
              </a:tabLst>
              <a:defRPr/>
            </a:pPr>
            <a:r>
              <a:rPr lang="ru-RU" sz="2000" b="1" i="1" dirty="0">
                <a:solidFill>
                  <a:schemeClr val="tx2"/>
                </a:solidFill>
                <a:latin typeface="Times New Roman" pitchFamily="18" charset="0"/>
                <a:cs typeface="Times New Roman" pitchFamily="18" charset="0"/>
              </a:rPr>
              <a:t>Руководитель учреждения, на базе которого организуется ППЭ, </a:t>
            </a:r>
          </a:p>
          <a:p>
            <a:pPr lvl="1" algn="ctr">
              <a:tabLst>
                <a:tab pos="685800" algn="l"/>
              </a:tabLst>
              <a:defRPr/>
            </a:pPr>
            <a:r>
              <a:rPr lang="ru-RU" sz="2000" b="1" i="1" dirty="0">
                <a:solidFill>
                  <a:schemeClr val="tx2"/>
                </a:solidFill>
                <a:latin typeface="Times New Roman" pitchFamily="18" charset="0"/>
                <a:cs typeface="Times New Roman" pitchFamily="18" charset="0"/>
              </a:rPr>
              <a:t>обязан заблаговременно подготовить ППЭ к проведению экзамена:</a:t>
            </a:r>
          </a:p>
          <a:p>
            <a:pPr marL="0" lvl="1">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обеспечить </a:t>
            </a:r>
            <a:r>
              <a:rPr lang="ru-RU" sz="1600" b="1" dirty="0">
                <a:solidFill>
                  <a:schemeClr val="tx2"/>
                </a:solidFill>
                <a:latin typeface="Times New Roman" pitchFamily="18" charset="0"/>
                <a:cs typeface="Times New Roman" pitchFamily="18" charset="0"/>
              </a:rPr>
              <a:t>соответствие требованиям</a:t>
            </a:r>
            <a:r>
              <a:rPr lang="ru-RU" sz="1600" dirty="0">
                <a:solidFill>
                  <a:schemeClr val="tx2"/>
                </a:solidFill>
                <a:latin typeface="Times New Roman" pitchFamily="18" charset="0"/>
                <a:cs typeface="Times New Roman" pitchFamily="18" charset="0"/>
              </a:rPr>
              <a:t> всех помещений, выделяемых для проведения ЕГЭ;</a:t>
            </a:r>
          </a:p>
          <a:p>
            <a:pPr indent="179388" eaLnBrk="0" hangingPunct="0">
              <a:buFont typeface="Wingdings" pitchFamily="2" charset="2"/>
              <a:buChar char="ü"/>
              <a:tabLst>
                <a:tab pos="685800" algn="l"/>
              </a:tabLst>
              <a:defRPr/>
            </a:pPr>
            <a:r>
              <a:rPr lang="ru-RU" sz="1600" b="1" dirty="0">
                <a:solidFill>
                  <a:schemeClr val="tx2"/>
                </a:solidFill>
                <a:latin typeface="Times New Roman" pitchFamily="18" charset="0"/>
                <a:cs typeface="Times New Roman" pitchFamily="18" charset="0"/>
              </a:rPr>
              <a:t>подготовить аудитории проведения</a:t>
            </a:r>
            <a:r>
              <a:rPr lang="ru-RU" sz="1600" dirty="0">
                <a:solidFill>
                  <a:schemeClr val="tx2"/>
                </a:solidFill>
                <a:latin typeface="Times New Roman" pitchFamily="18" charset="0"/>
                <a:cs typeface="Times New Roman" pitchFamily="18" charset="0"/>
              </a:rPr>
              <a:t> </a:t>
            </a:r>
            <a:r>
              <a:rPr lang="ru-RU" sz="1600" b="1" dirty="0">
                <a:solidFill>
                  <a:schemeClr val="tx2"/>
                </a:solidFill>
                <a:latin typeface="Times New Roman" pitchFamily="18" charset="0"/>
                <a:cs typeface="Times New Roman" pitchFamily="18" charset="0"/>
              </a:rPr>
              <a:t>ЕГЭ</a:t>
            </a:r>
            <a:r>
              <a:rPr lang="ru-RU" sz="1600" dirty="0">
                <a:solidFill>
                  <a:schemeClr val="tx2"/>
                </a:solidFill>
                <a:latin typeface="Times New Roman" pitchFamily="18" charset="0"/>
                <a:cs typeface="Times New Roman" pitchFamily="18" charset="0"/>
              </a:rPr>
              <a:t>, обеспечив заметное обозначение их номеров; </a:t>
            </a:r>
          </a:p>
          <a:p>
            <a:pPr indent="179388" eaLnBrk="0" hangingPunct="0">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обеспечить каждое рабочее место в аудитории заметным обозначением его номера;</a:t>
            </a:r>
          </a:p>
          <a:p>
            <a:pPr indent="179388" eaLnBrk="0" hangingPunct="0">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в </a:t>
            </a:r>
            <a:r>
              <a:rPr lang="ru-RU" sz="1600" b="1" dirty="0">
                <a:solidFill>
                  <a:schemeClr val="tx2"/>
                </a:solidFill>
                <a:latin typeface="Times New Roman" pitchFamily="18" charset="0"/>
                <a:cs typeface="Times New Roman" pitchFamily="18" charset="0"/>
              </a:rPr>
              <a:t>аудиториях  убрать (закрыть) стенды</a:t>
            </a:r>
            <a:r>
              <a:rPr lang="ru-RU" sz="1600" dirty="0">
                <a:solidFill>
                  <a:schemeClr val="tx2"/>
                </a:solidFill>
                <a:latin typeface="Times New Roman" pitchFamily="18" charset="0"/>
                <a:cs typeface="Times New Roman" pitchFamily="18" charset="0"/>
              </a:rPr>
              <a:t>, плакаты и иные материалы со справочно-познавательной информацией по соответствующим общеобразовательным предметам;</a:t>
            </a:r>
          </a:p>
          <a:p>
            <a:pPr indent="179388" eaLnBrk="0" hangingPunct="0">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подготовить </a:t>
            </a:r>
            <a:r>
              <a:rPr lang="ru-RU" sz="1600" b="1" dirty="0">
                <a:solidFill>
                  <a:schemeClr val="tx2"/>
                </a:solidFill>
                <a:latin typeface="Times New Roman" pitchFamily="18" charset="0"/>
                <a:cs typeface="Times New Roman" pitchFamily="18" charset="0"/>
              </a:rPr>
              <a:t>аудитории для лиц,  сопровождающих участников ЕГЭ</a:t>
            </a:r>
            <a:r>
              <a:rPr lang="ru-RU" sz="1600" dirty="0">
                <a:solidFill>
                  <a:schemeClr val="tx2"/>
                </a:solidFill>
                <a:latin typeface="Times New Roman" pitchFamily="18" charset="0"/>
                <a:cs typeface="Times New Roman" pitchFamily="18" charset="0"/>
              </a:rPr>
              <a:t> и других лиц, имеющих право присутствовать в ППЭ в день проведения ЕГЭ;</a:t>
            </a:r>
          </a:p>
          <a:p>
            <a:pPr indent="179388" eaLnBrk="0" hangingPunct="0">
              <a:buFont typeface="Wingdings" pitchFamily="2" charset="2"/>
              <a:buChar char="ü"/>
              <a:tabLst>
                <a:tab pos="685800" algn="l"/>
              </a:tabLst>
              <a:defRPr/>
            </a:pPr>
            <a:r>
              <a:rPr lang="ru-RU" sz="1600" b="1" dirty="0">
                <a:solidFill>
                  <a:schemeClr val="tx2"/>
                </a:solidFill>
                <a:latin typeface="Times New Roman" pitchFamily="18" charset="0"/>
                <a:cs typeface="Times New Roman" pitchFamily="18" charset="0"/>
              </a:rPr>
              <a:t>обеспечить</a:t>
            </a:r>
            <a:r>
              <a:rPr lang="ru-RU" sz="1600" dirty="0">
                <a:solidFill>
                  <a:schemeClr val="tx2"/>
                </a:solidFill>
                <a:latin typeface="Times New Roman" pitchFamily="18" charset="0"/>
                <a:cs typeface="Times New Roman" pitchFamily="18" charset="0"/>
              </a:rPr>
              <a:t> надежную </a:t>
            </a:r>
            <a:r>
              <a:rPr lang="ru-RU" sz="1600" b="1" dirty="0">
                <a:solidFill>
                  <a:schemeClr val="tx2"/>
                </a:solidFill>
                <a:latin typeface="Times New Roman" pitchFamily="18" charset="0"/>
                <a:cs typeface="Times New Roman" pitchFamily="18" charset="0"/>
              </a:rPr>
              <a:t>изоляцию аудиторий</a:t>
            </a:r>
            <a:r>
              <a:rPr lang="ru-RU" sz="1600" dirty="0">
                <a:solidFill>
                  <a:schemeClr val="tx2"/>
                </a:solidFill>
                <a:latin typeface="Times New Roman" pitchFamily="18" charset="0"/>
                <a:cs typeface="Times New Roman" pitchFamily="18" charset="0"/>
              </a:rPr>
              <a:t>, в которых будет проходить ЕГЭ, от помещений и аудиторий, не используемых для ЕГЭ;</a:t>
            </a:r>
          </a:p>
          <a:p>
            <a:pPr indent="179388" eaLnBrk="0" hangingPunct="0">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заблаговременно </a:t>
            </a:r>
            <a:r>
              <a:rPr lang="ru-RU" sz="1600" b="1" dirty="0">
                <a:solidFill>
                  <a:schemeClr val="tx2"/>
                </a:solidFill>
                <a:latin typeface="Times New Roman" pitchFamily="18" charset="0"/>
                <a:cs typeface="Times New Roman" pitchFamily="18" charset="0"/>
              </a:rPr>
              <a:t>подготовить:</a:t>
            </a:r>
            <a:r>
              <a:rPr lang="ru-RU" sz="1600" dirty="0">
                <a:solidFill>
                  <a:schemeClr val="tx2"/>
                </a:solidFill>
                <a:latin typeface="Times New Roman" pitchFamily="18" charset="0"/>
                <a:cs typeface="Times New Roman" pitchFamily="18" charset="0"/>
              </a:rPr>
              <a:t> </a:t>
            </a:r>
          </a:p>
          <a:p>
            <a:pPr indent="179388" algn="just" eaLnBrk="0" hangingPunct="0">
              <a:buSzPct val="70000"/>
              <a:buFont typeface="Wingdings" pitchFamily="2" charset="2"/>
              <a:buChar char="q"/>
              <a:tabLst>
                <a:tab pos="685800" algn="l"/>
              </a:tabLst>
              <a:defRPr/>
            </a:pPr>
            <a:r>
              <a:rPr lang="ru-RU" sz="1600" dirty="0">
                <a:solidFill>
                  <a:schemeClr val="tx2"/>
                </a:solidFill>
                <a:latin typeface="Times New Roman" pitchFamily="18" charset="0"/>
                <a:cs typeface="Times New Roman" pitchFamily="18" charset="0"/>
              </a:rPr>
              <a:t>таблички с надписями тех аудиторий, в которых будет проходить экзамен, </a:t>
            </a:r>
          </a:p>
          <a:p>
            <a:pPr indent="179388" algn="just" eaLnBrk="0" hangingPunct="0">
              <a:buSzPct val="70000"/>
              <a:buFont typeface="Wingdings" pitchFamily="2" charset="2"/>
              <a:buChar char="q"/>
              <a:tabLst>
                <a:tab pos="685800" algn="l"/>
              </a:tabLst>
              <a:defRPr/>
            </a:pPr>
            <a:r>
              <a:rPr lang="ru-RU" sz="1600" dirty="0">
                <a:solidFill>
                  <a:schemeClr val="tx2"/>
                </a:solidFill>
                <a:latin typeface="Times New Roman" pitchFamily="18" charset="0"/>
                <a:cs typeface="Times New Roman" pitchFamily="18" charset="0"/>
              </a:rPr>
              <a:t>ножницы для вскрытия </a:t>
            </a:r>
            <a:r>
              <a:rPr lang="ru-RU" sz="1600" dirty="0" err="1">
                <a:solidFill>
                  <a:schemeClr val="tx2"/>
                </a:solidFill>
                <a:latin typeface="Times New Roman" pitchFamily="18" charset="0"/>
                <a:cs typeface="Times New Roman" pitchFamily="18" charset="0"/>
              </a:rPr>
              <a:t>спецпакетов</a:t>
            </a:r>
            <a:r>
              <a:rPr lang="ru-RU" sz="1600" dirty="0">
                <a:solidFill>
                  <a:schemeClr val="tx2"/>
                </a:solidFill>
                <a:latin typeface="Times New Roman" pitchFamily="18" charset="0"/>
                <a:cs typeface="Times New Roman" pitchFamily="18" charset="0"/>
              </a:rPr>
              <a:t>, </a:t>
            </a:r>
          </a:p>
          <a:p>
            <a:pPr indent="179388" eaLnBrk="0" hangingPunct="0">
              <a:buFont typeface="Wingdings" pitchFamily="2" charset="2"/>
              <a:buChar char="ü"/>
              <a:tabLst>
                <a:tab pos="685800" algn="l"/>
              </a:tabLst>
              <a:defRPr/>
            </a:pPr>
            <a:r>
              <a:rPr lang="ru-RU" sz="1600" b="1" dirty="0" smtClean="0">
                <a:solidFill>
                  <a:schemeClr val="tx2"/>
                </a:solidFill>
                <a:latin typeface="Times New Roman" pitchFamily="18" charset="0"/>
                <a:cs typeface="Times New Roman" pitchFamily="18" charset="0"/>
              </a:rPr>
              <a:t>выделить </a:t>
            </a:r>
            <a:r>
              <a:rPr lang="ru-RU" sz="1600" b="1" dirty="0">
                <a:solidFill>
                  <a:schemeClr val="tx2"/>
                </a:solidFill>
                <a:latin typeface="Times New Roman" pitchFamily="18" charset="0"/>
                <a:cs typeface="Times New Roman" pitchFamily="18" charset="0"/>
              </a:rPr>
              <a:t>в распоряжение руководителя ППЭ </a:t>
            </a:r>
            <a:r>
              <a:rPr lang="ru-RU" sz="1600" dirty="0">
                <a:solidFill>
                  <a:schemeClr val="tx2"/>
                </a:solidFill>
                <a:latin typeface="Times New Roman" pitchFamily="18" charset="0"/>
                <a:cs typeface="Times New Roman" pitchFamily="18" charset="0"/>
              </a:rPr>
              <a:t>рабочее помещение ;</a:t>
            </a:r>
          </a:p>
          <a:p>
            <a:pPr indent="179388" eaLnBrk="0" hangingPunct="0">
              <a:buFont typeface="Wingdings" pitchFamily="2" charset="2"/>
              <a:buChar char="ü"/>
              <a:tabLst>
                <a:tab pos="685800" algn="l"/>
              </a:tabLst>
              <a:defRPr/>
            </a:pPr>
            <a:r>
              <a:rPr lang="ru-RU" sz="1600" dirty="0">
                <a:solidFill>
                  <a:schemeClr val="tx2"/>
                </a:solidFill>
                <a:latin typeface="Times New Roman" pitchFamily="18" charset="0"/>
                <a:cs typeface="Times New Roman" pitchFamily="18" charset="0"/>
              </a:rPr>
              <a:t>обеспечить размещение в ППЭ и функционирование в день экзамена </a:t>
            </a:r>
            <a:r>
              <a:rPr lang="ru-RU" sz="1600" b="1" dirty="0">
                <a:solidFill>
                  <a:schemeClr val="tx2"/>
                </a:solidFill>
                <a:latin typeface="Times New Roman" pitchFamily="18" charset="0"/>
                <a:cs typeface="Times New Roman" pitchFamily="18" charset="0"/>
              </a:rPr>
              <a:t>пунктов медицинской помощи и охраны правопорядка</a:t>
            </a:r>
            <a:r>
              <a:rPr lang="ru-RU" sz="1600" dirty="0">
                <a:solidFill>
                  <a:schemeClr val="tx2"/>
                </a:solidFill>
                <a:latin typeface="Times New Roman" pitchFamily="18" charset="0"/>
                <a:cs typeface="Times New Roman" pitchFamily="18" charset="0"/>
              </a:rPr>
              <a:t>;</a:t>
            </a:r>
          </a:p>
          <a:p>
            <a:pPr indent="179388" eaLnBrk="0" hangingPunct="0">
              <a:tabLst>
                <a:tab pos="685800" algn="l"/>
              </a:tabLst>
              <a:defRPr/>
            </a:pPr>
            <a:endParaRPr lang="ru-RU" sz="800" dirty="0">
              <a:solidFill>
                <a:schemeClr val="tx2"/>
              </a:solidFill>
              <a:latin typeface="Times New Roman" pitchFamily="18" charset="0"/>
              <a:cs typeface="Times New Roman" pitchFamily="18" charset="0"/>
            </a:endParaRPr>
          </a:p>
          <a:p>
            <a:pPr indent="179388" algn="ctr" eaLnBrk="0" hangingPunct="0">
              <a:tabLst>
                <a:tab pos="685800" algn="l"/>
              </a:tabLst>
              <a:defRPr/>
            </a:pPr>
            <a:r>
              <a:rPr lang="ru-RU" sz="1600" b="1" dirty="0">
                <a:solidFill>
                  <a:schemeClr val="tx2"/>
                </a:solidFill>
                <a:latin typeface="Times New Roman" pitchFamily="18" charset="0"/>
                <a:cs typeface="Times New Roman" pitchFamily="18" charset="0"/>
              </a:rPr>
              <a:t>Все ключи должны находиться у руководителя </a:t>
            </a:r>
            <a:r>
              <a:rPr lang="ru-RU" sz="1600" b="1" dirty="0" smtClean="0">
                <a:solidFill>
                  <a:schemeClr val="tx2"/>
                </a:solidFill>
                <a:latin typeface="Times New Roman" pitchFamily="18" charset="0"/>
                <a:cs typeface="Times New Roman" pitchFamily="18" charset="0"/>
              </a:rPr>
              <a:t>образовательной организации, </a:t>
            </a:r>
            <a:r>
              <a:rPr lang="ru-RU" sz="1600" b="1" dirty="0">
                <a:solidFill>
                  <a:schemeClr val="tx2"/>
                </a:solidFill>
                <a:latin typeface="Times New Roman" pitchFamily="18" charset="0"/>
                <a:cs typeface="Times New Roman" pitchFamily="18" charset="0"/>
              </a:rPr>
              <a:t>на базе </a:t>
            </a:r>
            <a:r>
              <a:rPr lang="ru-RU" sz="1600" b="1" dirty="0" smtClean="0">
                <a:solidFill>
                  <a:schemeClr val="tx2"/>
                </a:solidFill>
                <a:latin typeface="Times New Roman" pitchFamily="18" charset="0"/>
                <a:cs typeface="Times New Roman" pitchFamily="18" charset="0"/>
              </a:rPr>
              <a:t>которой </a:t>
            </a:r>
            <a:r>
              <a:rPr lang="ru-RU" sz="1600" b="1" dirty="0">
                <a:solidFill>
                  <a:schemeClr val="tx2"/>
                </a:solidFill>
                <a:latin typeface="Times New Roman" pitchFamily="18" charset="0"/>
                <a:cs typeface="Times New Roman" pitchFamily="18" charset="0"/>
              </a:rPr>
              <a:t>размещен ППЭ, или у уполномоченного им лица.</a:t>
            </a:r>
          </a:p>
        </p:txBody>
      </p:sp>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1000100" y="357166"/>
            <a:ext cx="8143900" cy="3231654"/>
          </a:xfrm>
          <a:prstGeom prst="rect">
            <a:avLst/>
          </a:prstGeom>
          <a:noFill/>
        </p:spPr>
        <p:txBody>
          <a:bodyPr wrap="square" rtlCol="0">
            <a:spAutoFit/>
          </a:bodyPr>
          <a:lstStyle/>
          <a:p>
            <a:pPr algn="ctr"/>
            <a:r>
              <a:rPr lang="ru-RU" sz="2400" dirty="0" smtClean="0">
                <a:solidFill>
                  <a:schemeClr val="tx2"/>
                </a:solidFill>
                <a:latin typeface="Constantia" pitchFamily="18" charset="0"/>
              </a:rPr>
              <a:t>Подготовка ППЭ</a:t>
            </a:r>
          </a:p>
          <a:p>
            <a:pPr algn="just">
              <a:buFont typeface="Wingdings" pitchFamily="2" charset="2"/>
              <a:buChar char="q"/>
            </a:pPr>
            <a:r>
              <a:rPr lang="ru-RU" sz="2000" dirty="0" smtClean="0">
                <a:solidFill>
                  <a:schemeClr val="tx2"/>
                </a:solidFill>
                <a:latin typeface="Constantia" pitchFamily="18" charset="0"/>
              </a:rPr>
              <a:t> </a:t>
            </a:r>
            <a:r>
              <a:rPr lang="ru-RU" sz="2000" b="1" dirty="0" smtClean="0">
                <a:solidFill>
                  <a:schemeClr val="tx2"/>
                </a:solidFill>
                <a:latin typeface="Constantia" pitchFamily="18" charset="0"/>
              </a:rPr>
              <a:t>ШТАБ ППЭ </a:t>
            </a:r>
            <a:r>
              <a:rPr lang="ru-RU" sz="2000" dirty="0" smtClean="0">
                <a:solidFill>
                  <a:schemeClr val="tx2"/>
                </a:solidFill>
                <a:latin typeface="Constantia" pitchFamily="18" charset="0"/>
              </a:rPr>
              <a:t>(оборудованный телефонной связью, компьютером со специализированным программным обеспечением и принтером (по необходимости), местом для хранения КИМ;</a:t>
            </a:r>
          </a:p>
          <a:p>
            <a:pPr algn="just">
              <a:buFont typeface="Wingdings" pitchFamily="2" charset="2"/>
              <a:buChar char="q"/>
            </a:pPr>
            <a:r>
              <a:rPr lang="ru-RU" sz="2000" dirty="0" smtClean="0">
                <a:solidFill>
                  <a:schemeClr val="tx2"/>
                </a:solidFill>
                <a:latin typeface="Constantia" pitchFamily="18" charset="0"/>
              </a:rPr>
              <a:t> </a:t>
            </a:r>
            <a:r>
              <a:rPr lang="ru-RU" sz="2000" b="1" dirty="0" smtClean="0">
                <a:solidFill>
                  <a:schemeClr val="tx2"/>
                </a:solidFill>
                <a:latin typeface="Constantia" pitchFamily="18" charset="0"/>
              </a:rPr>
              <a:t>ПОМЕЩЕНИЯ</a:t>
            </a:r>
            <a:r>
              <a:rPr lang="ru-RU" sz="2000" dirty="0" smtClean="0">
                <a:solidFill>
                  <a:schemeClr val="tx2"/>
                </a:solidFill>
                <a:latin typeface="Constantia" pitchFamily="18" charset="0"/>
              </a:rPr>
              <a:t> </a:t>
            </a:r>
          </a:p>
          <a:p>
            <a:pPr algn="just">
              <a:buFontTx/>
              <a:buChar char="-"/>
            </a:pPr>
            <a:r>
              <a:rPr lang="ru-RU" sz="2000" dirty="0" smtClean="0">
                <a:solidFill>
                  <a:schemeClr val="tx2"/>
                </a:solidFill>
                <a:latin typeface="Constantia" pitchFamily="18" charset="0"/>
              </a:rPr>
              <a:t>для сопровождающих, </a:t>
            </a:r>
          </a:p>
          <a:p>
            <a:pPr algn="just">
              <a:buFontTx/>
              <a:buChar char="-"/>
            </a:pPr>
            <a:r>
              <a:rPr lang="ru-RU" sz="2000" dirty="0" smtClean="0">
                <a:solidFill>
                  <a:schemeClr val="tx2"/>
                </a:solidFill>
                <a:latin typeface="Constantia" pitchFamily="18" charset="0"/>
              </a:rPr>
              <a:t>для представителей средств массовой информации, </a:t>
            </a:r>
          </a:p>
          <a:p>
            <a:pPr algn="just">
              <a:buFontTx/>
              <a:buChar char="-"/>
            </a:pPr>
            <a:r>
              <a:rPr lang="ru-RU" sz="2000" dirty="0" smtClean="0">
                <a:solidFill>
                  <a:schemeClr val="tx2"/>
                </a:solidFill>
                <a:latin typeface="Constantia" pitchFamily="18" charset="0"/>
              </a:rPr>
              <a:t>для общественных наблюдателей, </a:t>
            </a:r>
          </a:p>
          <a:p>
            <a:pPr algn="just">
              <a:buFontTx/>
              <a:buChar char="-"/>
            </a:pPr>
            <a:r>
              <a:rPr lang="ru-RU" sz="2000" dirty="0" smtClean="0">
                <a:solidFill>
                  <a:schemeClr val="tx2"/>
                </a:solidFill>
                <a:latin typeface="Constantia" pitchFamily="18" charset="0"/>
              </a:rPr>
              <a:t>иных лиц </a:t>
            </a:r>
          </a:p>
          <a:p>
            <a:pPr algn="just"/>
            <a:r>
              <a:rPr lang="ru-RU" sz="2000" dirty="0" smtClean="0">
                <a:solidFill>
                  <a:schemeClr val="tx2"/>
                </a:solidFill>
                <a:latin typeface="Constantia" pitchFamily="18" charset="0"/>
              </a:rPr>
              <a:t>(</a:t>
            </a:r>
            <a:r>
              <a:rPr lang="ru-RU" sz="2000" i="1" dirty="0" smtClean="0">
                <a:solidFill>
                  <a:schemeClr val="tx2"/>
                </a:solidFill>
                <a:latin typeface="Constantia" pitchFamily="18" charset="0"/>
              </a:rPr>
              <a:t>данные помещения изолируются от аудиторий проведения ЕГЭ</a:t>
            </a:r>
            <a:r>
              <a:rPr lang="ru-RU" sz="2000" dirty="0" smtClean="0">
                <a:solidFill>
                  <a:schemeClr val="tx2"/>
                </a:solidFill>
                <a:latin typeface="Constantia" pitchFamily="18" charset="0"/>
              </a:rPr>
              <a:t>); </a:t>
            </a:r>
            <a:endParaRPr lang="ru-RU" sz="2000" dirty="0">
              <a:solidFill>
                <a:schemeClr val="tx2"/>
              </a:solidFill>
              <a:latin typeface="Constantia" pitchFamily="18" charset="0"/>
            </a:endParaRPr>
          </a:p>
        </p:txBody>
      </p:sp>
      <p:sp>
        <p:nvSpPr>
          <p:cNvPr id="6" name="TextBox 5"/>
          <p:cNvSpPr txBox="1"/>
          <p:nvPr/>
        </p:nvSpPr>
        <p:spPr>
          <a:xfrm>
            <a:off x="1000100" y="3714752"/>
            <a:ext cx="8143900" cy="1631216"/>
          </a:xfrm>
          <a:prstGeom prst="rect">
            <a:avLst/>
          </a:prstGeom>
          <a:noFill/>
        </p:spPr>
        <p:txBody>
          <a:bodyPr wrap="square" rtlCol="0">
            <a:spAutoFit/>
          </a:bodyPr>
          <a:lstStyle/>
          <a:p>
            <a:pPr algn="ctr"/>
            <a:r>
              <a:rPr lang="ru-RU" sz="2000" dirty="0" smtClean="0">
                <a:solidFill>
                  <a:srgbClr val="FF0000"/>
                </a:solidFill>
                <a:latin typeface="Constantia" pitchFamily="18" charset="0"/>
              </a:rPr>
              <a:t>Руководители и организаторы ППЭ, члены ГЭК </a:t>
            </a:r>
          </a:p>
          <a:p>
            <a:pPr algn="ctr"/>
            <a:r>
              <a:rPr lang="ru-RU" sz="2000" dirty="0" smtClean="0">
                <a:solidFill>
                  <a:srgbClr val="FF0000"/>
                </a:solidFill>
                <a:latin typeface="Constantia" pitchFamily="18" charset="0"/>
              </a:rPr>
              <a:t>информируются о месте расположения ППЭ, </a:t>
            </a:r>
          </a:p>
          <a:p>
            <a:pPr algn="ctr"/>
            <a:r>
              <a:rPr lang="ru-RU" sz="2000" dirty="0" smtClean="0">
                <a:solidFill>
                  <a:srgbClr val="FF0000"/>
                </a:solidFill>
                <a:latin typeface="Constantia" pitchFamily="18" charset="0"/>
              </a:rPr>
              <a:t>в который они направляются, </a:t>
            </a:r>
          </a:p>
          <a:p>
            <a:pPr algn="ctr"/>
            <a:r>
              <a:rPr lang="ru-RU" sz="2000" dirty="0" smtClean="0">
                <a:solidFill>
                  <a:srgbClr val="FF0000"/>
                </a:solidFill>
                <a:latin typeface="Constantia" pitchFamily="18" charset="0"/>
              </a:rPr>
              <a:t>не ранее чем за 3 рабочих дня</a:t>
            </a:r>
          </a:p>
          <a:p>
            <a:pPr algn="ctr"/>
            <a:r>
              <a:rPr lang="ru-RU" sz="2000" dirty="0" smtClean="0">
                <a:solidFill>
                  <a:srgbClr val="FF0000"/>
                </a:solidFill>
                <a:latin typeface="Constantia" pitchFamily="18" charset="0"/>
              </a:rPr>
              <a:t> до проведения экзамена.</a:t>
            </a:r>
            <a:endParaRPr lang="ru-RU" sz="2000" dirty="0">
              <a:solidFill>
                <a:srgbClr val="FF0000"/>
              </a:solidFill>
              <a:latin typeface="Constant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0" y="0"/>
            <a:ext cx="2357454" cy="2304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a:xfrm>
            <a:off x="5243514" y="61555"/>
            <a:ext cx="3900486" cy="830997"/>
          </a:xfrm>
        </p:spPr>
        <p:txBody>
          <a:bodyPr wrap="square">
            <a:spAutoFit/>
          </a:bodyPr>
          <a:lstStyle/>
          <a:p>
            <a:r>
              <a:rPr lang="ru-RU" sz="2400" b="1" kern="1200" dirty="0">
                <a:solidFill>
                  <a:srgbClr val="FF0000"/>
                </a:solidFill>
                <a:effectLst>
                  <a:outerShdw blurRad="38100" dist="38100" dir="2700000" algn="tl">
                    <a:srgbClr val="000000">
                      <a:alpha val="43137"/>
                    </a:srgbClr>
                  </a:outerShdw>
                </a:effectLst>
                <a:latin typeface="Constantia" pitchFamily="18" charset="0"/>
                <a:ea typeface="+mn-ea"/>
                <a:cs typeface="+mn-cs"/>
              </a:rPr>
              <a:t>Требования к </a:t>
            </a:r>
            <a:r>
              <a:rPr lang="ru-RU" sz="2400" b="1" kern="1200" dirty="0" smtClean="0">
                <a:solidFill>
                  <a:srgbClr val="FF0000"/>
                </a:solidFill>
                <a:effectLst>
                  <a:outerShdw blurRad="38100" dist="38100" dir="2700000" algn="tl">
                    <a:srgbClr val="000000">
                      <a:alpha val="43137"/>
                    </a:srgbClr>
                  </a:outerShdw>
                </a:effectLst>
                <a:latin typeface="Constantia" pitchFamily="18" charset="0"/>
                <a:ea typeface="+mn-ea"/>
                <a:cs typeface="+mn-cs"/>
              </a:rPr>
              <a:t>ППЭ</a:t>
            </a:r>
            <a:br>
              <a:rPr lang="ru-RU" sz="2400" b="1" kern="1200" dirty="0" smtClean="0">
                <a:solidFill>
                  <a:srgbClr val="FF0000"/>
                </a:solidFill>
                <a:effectLst>
                  <a:outerShdw blurRad="38100" dist="38100" dir="2700000" algn="tl">
                    <a:srgbClr val="000000">
                      <a:alpha val="43137"/>
                    </a:srgbClr>
                  </a:outerShdw>
                </a:effectLst>
                <a:latin typeface="Constantia" pitchFamily="18" charset="0"/>
                <a:ea typeface="+mn-ea"/>
                <a:cs typeface="+mn-cs"/>
              </a:rPr>
            </a:br>
            <a:r>
              <a:rPr lang="ru-RU" sz="2400" b="1" kern="1200" dirty="0" smtClean="0">
                <a:solidFill>
                  <a:srgbClr val="FF0000"/>
                </a:solidFill>
                <a:effectLst>
                  <a:outerShdw blurRad="38100" dist="38100" dir="2700000" algn="tl">
                    <a:srgbClr val="000000">
                      <a:alpha val="43137"/>
                    </a:srgbClr>
                  </a:outerShdw>
                </a:effectLst>
                <a:latin typeface="Constantia" pitchFamily="18" charset="0"/>
                <a:ea typeface="+mn-ea"/>
                <a:cs typeface="+mn-cs"/>
              </a:rPr>
              <a:t>ОБОРУДОВАНИЕ</a:t>
            </a:r>
            <a:endParaRPr lang="ru-RU" sz="2400" b="1" kern="1200" dirty="0">
              <a:solidFill>
                <a:srgbClr val="FF0000"/>
              </a:solidFill>
              <a:effectLst>
                <a:outerShdw blurRad="38100" dist="38100" dir="2700000" algn="tl">
                  <a:srgbClr val="000000">
                    <a:alpha val="43137"/>
                  </a:srgbClr>
                </a:outerShdw>
              </a:effectLst>
              <a:latin typeface="Constantia" pitchFamily="18" charset="0"/>
              <a:ea typeface="+mn-ea"/>
              <a:cs typeface="+mn-cs"/>
            </a:endParaRPr>
          </a:p>
        </p:txBody>
      </p:sp>
      <p:sp>
        <p:nvSpPr>
          <p:cNvPr id="5" name="Объект 4"/>
          <p:cNvSpPr>
            <a:spLocks noGrp="1"/>
          </p:cNvSpPr>
          <p:nvPr>
            <p:ph idx="1"/>
          </p:nvPr>
        </p:nvSpPr>
        <p:spPr>
          <a:xfrm>
            <a:off x="1030560" y="3714752"/>
            <a:ext cx="8113440" cy="1285884"/>
          </a:xfrm>
        </p:spPr>
        <p:txBody>
          <a:bodyPr/>
          <a:lstStyle/>
          <a:p>
            <a:pPr marL="0" indent="0">
              <a:buNone/>
            </a:pPr>
            <a:r>
              <a:rPr lang="ru-RU" sz="2400" b="1" dirty="0" smtClean="0">
                <a:solidFill>
                  <a:schemeClr val="tx2"/>
                </a:solidFill>
                <a:latin typeface="Times New Roman" panose="02020603050405020304" pitchFamily="18" charset="0"/>
                <a:cs typeface="Times New Roman" panose="02020603050405020304" pitchFamily="18" charset="0"/>
              </a:rPr>
              <a:t>В </a:t>
            </a:r>
            <a:r>
              <a:rPr lang="ru-RU" sz="2400" b="1" dirty="0">
                <a:solidFill>
                  <a:schemeClr val="tx2"/>
                </a:solidFill>
                <a:latin typeface="Times New Roman" panose="02020603050405020304" pitchFamily="18" charset="0"/>
                <a:cs typeface="Times New Roman" panose="02020603050405020304" pitchFamily="18" charset="0"/>
              </a:rPr>
              <a:t>случае печати </a:t>
            </a:r>
            <a:r>
              <a:rPr lang="ru-RU" sz="2400" b="1" dirty="0" smtClean="0">
                <a:solidFill>
                  <a:schemeClr val="tx2"/>
                </a:solidFill>
                <a:latin typeface="Times New Roman" panose="02020603050405020304" pitchFamily="18" charset="0"/>
                <a:cs typeface="Times New Roman" panose="02020603050405020304" pitchFamily="18" charset="0"/>
              </a:rPr>
              <a:t>КИМ в </a:t>
            </a:r>
            <a:r>
              <a:rPr lang="ru-RU" sz="2400" b="1" dirty="0">
                <a:solidFill>
                  <a:schemeClr val="tx2"/>
                </a:solidFill>
                <a:latin typeface="Times New Roman" panose="02020603050405020304" pitchFamily="18" charset="0"/>
                <a:cs typeface="Times New Roman" panose="02020603050405020304" pitchFamily="18" charset="0"/>
              </a:rPr>
              <a:t>аудиториях ППЭ  каждая аудитория  оборудуется компьютером </a:t>
            </a:r>
            <a:r>
              <a:rPr lang="ru-RU" sz="2400" b="1" dirty="0" smtClean="0">
                <a:solidFill>
                  <a:schemeClr val="tx2"/>
                </a:solidFill>
                <a:latin typeface="Times New Roman" panose="02020603050405020304" pitchFamily="18" charset="0"/>
                <a:cs typeface="Times New Roman" panose="02020603050405020304" pitchFamily="18" charset="0"/>
              </a:rPr>
              <a:t>и </a:t>
            </a:r>
            <a:r>
              <a:rPr lang="ru-RU" sz="2400" b="1" dirty="0">
                <a:solidFill>
                  <a:schemeClr val="tx2"/>
                </a:solidFill>
                <a:latin typeface="Times New Roman" panose="02020603050405020304" pitchFamily="18" charset="0"/>
                <a:cs typeface="Times New Roman" panose="02020603050405020304" pitchFamily="18" charset="0"/>
              </a:rPr>
              <a:t>принтером для печати </a:t>
            </a:r>
            <a:r>
              <a:rPr lang="ru-RU" sz="2400" b="1" dirty="0" smtClean="0">
                <a:solidFill>
                  <a:schemeClr val="tx2"/>
                </a:solidFill>
                <a:latin typeface="Times New Roman" panose="02020603050405020304" pitchFamily="18" charset="0"/>
                <a:cs typeface="Times New Roman" panose="02020603050405020304" pitchFamily="18" charset="0"/>
              </a:rPr>
              <a:t>КИМ</a:t>
            </a:r>
            <a:endParaRPr lang="ru-RU" dirty="0">
              <a:solidFill>
                <a:schemeClr val="tx2"/>
              </a:solidFill>
            </a:endParaRPr>
          </a:p>
        </p:txBody>
      </p:sp>
      <p:pic>
        <p:nvPicPr>
          <p:cNvPr id="2051"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215206" y="1928802"/>
            <a:ext cx="1587385" cy="13379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0" y="2357430"/>
            <a:ext cx="1071570" cy="10715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1214414" y="5229200"/>
            <a:ext cx="2162188" cy="162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429388" y="5171800"/>
            <a:ext cx="2227703" cy="1686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1928794" y="1500174"/>
            <a:ext cx="7215206" cy="461665"/>
          </a:xfrm>
          <a:prstGeom prst="rect">
            <a:avLst/>
          </a:prstGeom>
          <a:noFill/>
        </p:spPr>
        <p:txBody>
          <a:bodyPr wrap="square" rtlCol="0">
            <a:spAutoFit/>
          </a:bodyPr>
          <a:lstStyle/>
          <a:p>
            <a:pPr marL="0" indent="0" algn="r">
              <a:buNone/>
            </a:pPr>
            <a:r>
              <a:rPr lang="ru-RU" sz="2400" b="1" dirty="0" smtClean="0">
                <a:solidFill>
                  <a:schemeClr val="tx2"/>
                </a:solidFill>
                <a:latin typeface="Times New Roman" panose="02020603050405020304" pitchFamily="18" charset="0"/>
                <a:cs typeface="Times New Roman" panose="02020603050405020304" pitchFamily="18" charset="0"/>
              </a:rPr>
              <a:t>стационарные и переносные металлоискатели</a:t>
            </a:r>
          </a:p>
        </p:txBody>
      </p:sp>
      <p:sp>
        <p:nvSpPr>
          <p:cNvPr id="10" name="TextBox 9"/>
          <p:cNvSpPr txBox="1"/>
          <p:nvPr/>
        </p:nvSpPr>
        <p:spPr>
          <a:xfrm>
            <a:off x="1214414" y="2285992"/>
            <a:ext cx="6286512" cy="1200329"/>
          </a:xfrm>
          <a:prstGeom prst="rect">
            <a:avLst/>
          </a:prstGeom>
          <a:noFill/>
        </p:spPr>
        <p:txBody>
          <a:bodyPr wrap="square" rtlCol="0">
            <a:spAutoFit/>
          </a:bodyPr>
          <a:lstStyle/>
          <a:p>
            <a:pPr marL="0" indent="0">
              <a:buNone/>
            </a:pPr>
            <a:r>
              <a:rPr lang="ru-RU" sz="2400" b="1" dirty="0" smtClean="0">
                <a:solidFill>
                  <a:schemeClr val="tx2"/>
                </a:solidFill>
                <a:latin typeface="Times New Roman" panose="02020603050405020304" pitchFamily="18" charset="0"/>
                <a:cs typeface="Times New Roman" panose="02020603050405020304" pitchFamily="18" charset="0"/>
              </a:rPr>
              <a:t>средства видеонаблюдения</a:t>
            </a:r>
          </a:p>
          <a:p>
            <a:pPr marL="0" indent="0">
              <a:buNone/>
            </a:pPr>
            <a:r>
              <a:rPr lang="ru-RU" sz="2400" b="1" dirty="0" smtClean="0">
                <a:solidFill>
                  <a:srgbClr val="FF0000"/>
                </a:solidFill>
                <a:latin typeface="Times New Roman" panose="02020603050405020304" pitchFamily="18" charset="0"/>
                <a:cs typeface="Times New Roman" panose="02020603050405020304" pitchFamily="18" charset="0"/>
              </a:rPr>
              <a:t>объявления (таблички),  </a:t>
            </a:r>
          </a:p>
          <a:p>
            <a:pPr marL="0" indent="0">
              <a:buNone/>
            </a:pPr>
            <a:r>
              <a:rPr lang="ru-RU" sz="2400" b="1" dirty="0" smtClean="0">
                <a:solidFill>
                  <a:srgbClr val="FF0000"/>
                </a:solidFill>
                <a:latin typeface="Times New Roman" panose="02020603050405020304" pitchFamily="18" charset="0"/>
                <a:cs typeface="Times New Roman" panose="02020603050405020304" pitchFamily="18" charset="0"/>
              </a:rPr>
              <a:t>оповещающие о ведении видеонаблюдения</a:t>
            </a:r>
          </a:p>
        </p:txBody>
      </p:sp>
      <p:sp>
        <p:nvSpPr>
          <p:cNvPr id="11" name="TextBox 10"/>
          <p:cNvSpPr txBox="1"/>
          <p:nvPr/>
        </p:nvSpPr>
        <p:spPr>
          <a:xfrm>
            <a:off x="3357554" y="1000108"/>
            <a:ext cx="3857652" cy="369332"/>
          </a:xfrm>
          <a:prstGeom prst="rect">
            <a:avLst/>
          </a:prstGeom>
          <a:noFill/>
        </p:spPr>
        <p:txBody>
          <a:bodyPr wrap="square" rtlCol="0">
            <a:spAutoFit/>
          </a:bodyPr>
          <a:lstStyle/>
          <a:p>
            <a:pPr algn="ctr"/>
            <a:r>
              <a:rPr lang="ru-RU" dirty="0" smtClean="0">
                <a:solidFill>
                  <a:schemeClr val="tx2"/>
                </a:solidFill>
                <a:latin typeface="Constantia" pitchFamily="18" charset="0"/>
              </a:rPr>
              <a:t>В соответствии с п. 36 Порядка,</a:t>
            </a:r>
          </a:p>
        </p:txBody>
      </p:sp>
    </p:spTree>
    <p:extLst>
      <p:ext uri="{BB962C8B-B14F-4D97-AF65-F5344CB8AC3E}">
        <p14:creationId xmlns="" xmlns:p14="http://schemas.microsoft.com/office/powerpoint/2010/main" val="701632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1000100" y="428604"/>
            <a:ext cx="8143900" cy="6278642"/>
          </a:xfrm>
          <a:prstGeom prst="rect">
            <a:avLst/>
          </a:prstGeom>
          <a:noFill/>
        </p:spPr>
        <p:txBody>
          <a:bodyPr wrap="square" rtlCol="0">
            <a:spAutoFit/>
          </a:bodyPr>
          <a:lstStyle/>
          <a:p>
            <a:pPr algn="ctr"/>
            <a:r>
              <a:rPr lang="ru-RU" sz="2000" dirty="0" smtClean="0">
                <a:solidFill>
                  <a:schemeClr val="tx2"/>
                </a:solidFill>
                <a:latin typeface="Constantia" pitchFamily="18" charset="0"/>
              </a:rPr>
              <a:t>В соответствии с п. 36 Порядка,</a:t>
            </a:r>
          </a:p>
          <a:p>
            <a:r>
              <a:rPr lang="ru-RU" sz="2000" b="1" dirty="0" smtClean="0">
                <a:solidFill>
                  <a:schemeClr val="tx2"/>
                </a:solidFill>
                <a:latin typeface="Constantia" pitchFamily="18" charset="0"/>
              </a:rPr>
              <a:t>ППЭ оборудуются</a:t>
            </a:r>
          </a:p>
          <a:p>
            <a:pPr>
              <a:buFont typeface="Wingdings" pitchFamily="2" charset="2"/>
              <a:buChar char="ü"/>
            </a:pPr>
            <a:r>
              <a:rPr lang="ru-RU" sz="2000" dirty="0" smtClean="0">
                <a:solidFill>
                  <a:schemeClr val="tx2"/>
                </a:solidFill>
                <a:latin typeface="Constantia" pitchFamily="18" charset="0"/>
              </a:rPr>
              <a:t>Стационарными или переносными металлоискателями;</a:t>
            </a:r>
          </a:p>
          <a:p>
            <a:pPr>
              <a:buFont typeface="Wingdings" pitchFamily="2" charset="2"/>
              <a:buChar char="ü"/>
            </a:pPr>
            <a:r>
              <a:rPr lang="ru-RU" sz="2000" dirty="0" smtClean="0">
                <a:solidFill>
                  <a:schemeClr val="tx2"/>
                </a:solidFill>
                <a:latin typeface="Constantia" pitchFamily="18" charset="0"/>
              </a:rPr>
              <a:t>Средствами видеонаблюдения;</a:t>
            </a:r>
          </a:p>
          <a:p>
            <a:pPr>
              <a:buFont typeface="Wingdings" pitchFamily="2" charset="2"/>
              <a:buChar char="ü"/>
            </a:pPr>
            <a:r>
              <a:rPr lang="ru-RU" sz="2000" dirty="0" smtClean="0">
                <a:solidFill>
                  <a:schemeClr val="tx2"/>
                </a:solidFill>
                <a:latin typeface="Constantia" pitchFamily="18" charset="0"/>
              </a:rPr>
              <a:t>Средствами подавления сигналов подвижной связи (по решению ГЭК). </a:t>
            </a:r>
          </a:p>
          <a:p>
            <a:pPr>
              <a:buFont typeface="Wingdings" pitchFamily="2" charset="2"/>
              <a:buChar char="ü"/>
            </a:pPr>
            <a:endParaRPr lang="ru-RU" sz="2000" dirty="0" smtClean="0">
              <a:solidFill>
                <a:schemeClr val="tx2"/>
              </a:solidFill>
              <a:latin typeface="Constantia" pitchFamily="18" charset="0"/>
            </a:endParaRPr>
          </a:p>
          <a:p>
            <a:pPr algn="ctr"/>
            <a:r>
              <a:rPr lang="ru-RU" b="1" dirty="0" smtClean="0">
                <a:solidFill>
                  <a:srgbClr val="FF0000"/>
                </a:solidFill>
                <a:latin typeface="Constantia" pitchFamily="18" charset="0"/>
              </a:rPr>
              <a:t>Отсутствие средств видеонаблюдения, неисправное состояние или отключение указанных средств во время проведения экзамена, равно как и отсутствие видеозаписи экзамена является основанием для остановки экзамена в ППЭ или отдельных аудиториях ППЭ или аннулирования результатов ГИА.</a:t>
            </a:r>
          </a:p>
          <a:p>
            <a:pPr algn="ctr"/>
            <a:endParaRPr lang="ru-RU" b="1" dirty="0" smtClean="0">
              <a:solidFill>
                <a:srgbClr val="FF0000"/>
              </a:solidFill>
              <a:latin typeface="Constantia" pitchFamily="18" charset="0"/>
            </a:endParaRPr>
          </a:p>
          <a:p>
            <a:pPr algn="just"/>
            <a:r>
              <a:rPr lang="ru-RU" dirty="0" smtClean="0">
                <a:solidFill>
                  <a:schemeClr val="tx2"/>
                </a:solidFill>
                <a:latin typeface="Constantia" pitchFamily="18" charset="0"/>
              </a:rPr>
              <a:t>По факту неисправного состояния средств видеонаблюдения или отсутствия видеозаписи экзамена членом ГЭК составляется </a:t>
            </a:r>
            <a:r>
              <a:rPr lang="ru-RU" sz="2800" dirty="0" smtClean="0">
                <a:solidFill>
                  <a:srgbClr val="FF0000"/>
                </a:solidFill>
                <a:latin typeface="Constantia" pitchFamily="18" charset="0"/>
              </a:rPr>
              <a:t>акт,</a:t>
            </a:r>
            <a:r>
              <a:rPr lang="ru-RU" dirty="0" smtClean="0">
                <a:solidFill>
                  <a:schemeClr val="tx2"/>
                </a:solidFill>
                <a:latin typeface="Constantia" pitchFamily="18" charset="0"/>
              </a:rPr>
              <a:t> который в тот же день передается председателю ГЭК. </a:t>
            </a:r>
          </a:p>
          <a:p>
            <a:pPr algn="just"/>
            <a:r>
              <a:rPr lang="ru-RU" dirty="0" smtClean="0">
                <a:solidFill>
                  <a:schemeClr val="tx2"/>
                </a:solidFill>
                <a:latin typeface="Constantia" pitchFamily="18" charset="0"/>
              </a:rPr>
              <a:t>Срок хранения видеозаписи с экзамена – </a:t>
            </a:r>
            <a:r>
              <a:rPr lang="ru-RU" dirty="0" smtClean="0">
                <a:solidFill>
                  <a:srgbClr val="FF0000"/>
                </a:solidFill>
                <a:latin typeface="Constantia" pitchFamily="18" charset="0"/>
              </a:rPr>
              <a:t>не менее 3 месяцев.</a:t>
            </a:r>
          </a:p>
          <a:p>
            <a:pPr algn="just"/>
            <a:r>
              <a:rPr lang="ru-RU" dirty="0" smtClean="0">
                <a:solidFill>
                  <a:schemeClr val="tx2"/>
                </a:solidFill>
                <a:latin typeface="Constantia" pitchFamily="18" charset="0"/>
              </a:rPr>
              <a:t>Срок хранения видеозаписи экзамена, на основании которой было принято решение об остановке экзамена в ППЭ, отдельных аудиториях ППЭ, удалении участника ЕГЭ с экзамена, аннулировании результатов экзамена -</a:t>
            </a:r>
            <a:r>
              <a:rPr lang="ru-RU" dirty="0" smtClean="0">
                <a:solidFill>
                  <a:srgbClr val="FF0000"/>
                </a:solidFill>
                <a:latin typeface="Constantia" pitchFamily="18" charset="0"/>
              </a:rPr>
              <a:t> не менее 3 лет со дня принятия соответствующего решения.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25" y="428625"/>
            <a:ext cx="8143875" cy="4154984"/>
          </a:xfrm>
          <a:prstGeom prst="rect">
            <a:avLst/>
          </a:prstGeom>
          <a:noFill/>
        </p:spPr>
        <p:txBody>
          <a:bodyPr>
            <a:spAutoFit/>
          </a:bodyPr>
          <a:lstStyle/>
          <a:p>
            <a:pPr lvl="1" algn="ctr" fontAlgn="auto">
              <a:spcBef>
                <a:spcPts val="0"/>
              </a:spcBef>
              <a:spcAft>
                <a:spcPts val="0"/>
              </a:spcAft>
              <a:defRPr/>
            </a:pPr>
            <a:endParaRPr lang="ru-RU" sz="2000" b="1" i="1" dirty="0">
              <a:solidFill>
                <a:schemeClr val="tx2"/>
              </a:solidFill>
              <a:latin typeface="Times New Roman" pitchFamily="18" charset="0"/>
              <a:cs typeface="Times New Roman" pitchFamily="18" charset="0"/>
            </a:endParaRPr>
          </a:p>
          <a:p>
            <a:pPr lvl="1" algn="ctr" fontAlgn="auto">
              <a:spcBef>
                <a:spcPts val="0"/>
              </a:spcBef>
              <a:spcAft>
                <a:spcPts val="0"/>
              </a:spcAft>
              <a:defRPr/>
            </a:pPr>
            <a:r>
              <a:rPr lang="ru-RU" sz="2000" b="1" i="1" dirty="0">
                <a:solidFill>
                  <a:schemeClr val="tx2"/>
                </a:solidFill>
                <a:latin typeface="Times New Roman" pitchFamily="18" charset="0"/>
                <a:cs typeface="Times New Roman" pitchFamily="18" charset="0"/>
              </a:rPr>
              <a:t>Руководитель ППЭ обязан:</a:t>
            </a:r>
          </a:p>
          <a:p>
            <a:pPr lvl="1" algn="ctr" fontAlgn="auto">
              <a:spcBef>
                <a:spcPts val="0"/>
              </a:spcBef>
              <a:spcAft>
                <a:spcPts val="0"/>
              </a:spcAft>
              <a:defRPr/>
            </a:pPr>
            <a:endParaRPr lang="ru-RU" sz="800" b="1" i="1" dirty="0">
              <a:solidFill>
                <a:schemeClr val="tx2"/>
              </a:solidFill>
              <a:latin typeface="Times New Roman" pitchFamily="18" charset="0"/>
              <a:cs typeface="Times New Roman" pitchFamily="18" charset="0"/>
            </a:endParaRPr>
          </a:p>
          <a:p>
            <a:pPr marL="180000" indent="180000" fontAlgn="auto">
              <a:spcBef>
                <a:spcPts val="0"/>
              </a:spcBef>
              <a:spcAft>
                <a:spcPts val="0"/>
              </a:spcAft>
              <a:buFont typeface="Wingdings" pitchFamily="2" charset="2"/>
              <a:buChar char="ü"/>
              <a:defRPr/>
            </a:pPr>
            <a:r>
              <a:rPr lang="ru-RU" b="1" dirty="0">
                <a:solidFill>
                  <a:schemeClr val="tx2"/>
                </a:solidFill>
                <a:latin typeface="Times New Roman" pitchFamily="18" charset="0"/>
                <a:cs typeface="Times New Roman" pitchFamily="18" charset="0"/>
              </a:rPr>
              <a:t>провести заблаговременный </a:t>
            </a:r>
            <a:r>
              <a:rPr lang="ru-RU" b="1" dirty="0">
                <a:solidFill>
                  <a:srgbClr val="FF0000"/>
                </a:solidFill>
                <a:latin typeface="Times New Roman" pitchFamily="18" charset="0"/>
                <a:cs typeface="Times New Roman" pitchFamily="18" charset="0"/>
              </a:rPr>
              <a:t>подробный инструктаж </a:t>
            </a:r>
            <a:r>
              <a:rPr lang="ru-RU" dirty="0">
                <a:solidFill>
                  <a:srgbClr val="FF0000"/>
                </a:solidFill>
                <a:latin typeface="Times New Roman" pitchFamily="18" charset="0"/>
                <a:cs typeface="Times New Roman" pitchFamily="18" charset="0"/>
              </a:rPr>
              <a:t>всех категорий организаторов</a:t>
            </a:r>
            <a:r>
              <a:rPr lang="ru-RU" dirty="0">
                <a:solidFill>
                  <a:schemeClr val="tx2"/>
                </a:solidFill>
                <a:latin typeface="Times New Roman" pitchFamily="18" charset="0"/>
                <a:cs typeface="Times New Roman" pitchFamily="18" charset="0"/>
              </a:rPr>
              <a:t>, назначенных в данный ППЭ:</a:t>
            </a:r>
          </a:p>
          <a:p>
            <a:pPr marL="540000" indent="180000" fontAlgn="auto">
              <a:spcBef>
                <a:spcPts val="0"/>
              </a:spcBef>
              <a:spcAft>
                <a:spcPts val="0"/>
              </a:spcAft>
              <a:buSzPct val="70000"/>
              <a:buFont typeface="Wingdings" pitchFamily="2" charset="2"/>
              <a:buChar char="q"/>
              <a:defRPr/>
            </a:pPr>
            <a:r>
              <a:rPr lang="ru-RU" dirty="0">
                <a:solidFill>
                  <a:schemeClr val="tx2"/>
                </a:solidFill>
                <a:latin typeface="Times New Roman" pitchFamily="18" charset="0"/>
                <a:cs typeface="Times New Roman" pitchFamily="18" charset="0"/>
              </a:rPr>
              <a:t> по процедуре проведения экзамена, </a:t>
            </a:r>
          </a:p>
          <a:p>
            <a:pPr marL="540000" indent="180000" fontAlgn="auto">
              <a:spcBef>
                <a:spcPts val="0"/>
              </a:spcBef>
              <a:spcAft>
                <a:spcPts val="0"/>
              </a:spcAft>
              <a:buSzPct val="70000"/>
              <a:buFont typeface="Wingdings" pitchFamily="2" charset="2"/>
              <a:buChar char="q"/>
              <a:defRPr/>
            </a:pPr>
            <a:r>
              <a:rPr lang="ru-RU" dirty="0">
                <a:solidFill>
                  <a:schemeClr val="tx2"/>
                </a:solidFill>
                <a:latin typeface="Times New Roman" pitchFamily="18" charset="0"/>
                <a:cs typeface="Times New Roman" pitchFamily="18" charset="0"/>
              </a:rPr>
              <a:t>по заполнению области регистрации бланков ЕГЭ, </a:t>
            </a:r>
          </a:p>
          <a:p>
            <a:pPr marL="540000" indent="180000" fontAlgn="auto">
              <a:spcBef>
                <a:spcPts val="0"/>
              </a:spcBef>
              <a:spcAft>
                <a:spcPts val="0"/>
              </a:spcAft>
              <a:buSzPct val="70000"/>
              <a:buFont typeface="Wingdings" pitchFamily="2" charset="2"/>
              <a:buChar char="q"/>
              <a:defRPr/>
            </a:pPr>
            <a:r>
              <a:rPr lang="ru-RU" dirty="0">
                <a:solidFill>
                  <a:schemeClr val="tx2"/>
                </a:solidFill>
                <a:latin typeface="Times New Roman" pitchFamily="18" charset="0"/>
                <a:cs typeface="Times New Roman" pitchFamily="18" charset="0"/>
              </a:rPr>
              <a:t>по порядку выдачи дополнительных бланков ответов № 2,</a:t>
            </a:r>
          </a:p>
          <a:p>
            <a:pPr marL="540000" indent="180000" fontAlgn="auto">
              <a:spcBef>
                <a:spcPts val="0"/>
              </a:spcBef>
              <a:spcAft>
                <a:spcPts val="0"/>
              </a:spcAft>
              <a:buSzPct val="70000"/>
              <a:buFont typeface="Wingdings" pitchFamily="2" charset="2"/>
              <a:buChar char="q"/>
              <a:defRPr/>
            </a:pPr>
            <a:r>
              <a:rPr lang="ru-RU" dirty="0">
                <a:solidFill>
                  <a:schemeClr val="tx2"/>
                </a:solidFill>
                <a:latin typeface="Times New Roman" pitchFamily="18" charset="0"/>
                <a:cs typeface="Times New Roman" pitchFamily="18" charset="0"/>
              </a:rPr>
              <a:t>по оформлению необходимых документов после экзамена;</a:t>
            </a:r>
          </a:p>
          <a:p>
            <a:pPr marL="540000" indent="180000" fontAlgn="auto">
              <a:spcBef>
                <a:spcPts val="0"/>
              </a:spcBef>
              <a:spcAft>
                <a:spcPts val="0"/>
              </a:spcAft>
              <a:buSzPct val="70000"/>
              <a:defRPr/>
            </a:pPr>
            <a:endParaRPr lang="ru-RU" dirty="0">
              <a:solidFill>
                <a:schemeClr val="tx2"/>
              </a:solidFill>
              <a:latin typeface="Times New Roman" pitchFamily="18" charset="0"/>
              <a:cs typeface="Times New Roman" pitchFamily="18" charset="0"/>
            </a:endParaRPr>
          </a:p>
          <a:p>
            <a:pPr marL="180000" indent="180000" fontAlgn="auto">
              <a:spcBef>
                <a:spcPts val="0"/>
              </a:spcBef>
              <a:spcAft>
                <a:spcPts val="0"/>
              </a:spcAft>
              <a:buFont typeface="Wingdings" pitchFamily="2" charset="2"/>
              <a:buChar char="ü"/>
              <a:defRPr/>
            </a:pPr>
            <a:r>
              <a:rPr lang="ru-RU" b="1" dirty="0">
                <a:solidFill>
                  <a:schemeClr val="tx2"/>
                </a:solidFill>
                <a:latin typeface="Times New Roman" pitchFamily="18" charset="0"/>
                <a:cs typeface="Times New Roman" pitchFamily="18" charset="0"/>
              </a:rPr>
              <a:t>обеспечить ознакомление </a:t>
            </a:r>
            <a:r>
              <a:rPr lang="ru-RU" dirty="0">
                <a:solidFill>
                  <a:schemeClr val="tx2"/>
                </a:solidFill>
                <a:latin typeface="Times New Roman" pitchFamily="18" charset="0"/>
                <a:cs typeface="Times New Roman" pitchFamily="18" charset="0"/>
              </a:rPr>
              <a:t>всех категорий организаторов </a:t>
            </a:r>
            <a:r>
              <a:rPr lang="ru-RU" dirty="0">
                <a:solidFill>
                  <a:srgbClr val="FF0000"/>
                </a:solidFill>
                <a:latin typeface="Times New Roman" pitchFamily="18" charset="0"/>
                <a:cs typeface="Times New Roman" pitchFamily="18" charset="0"/>
              </a:rPr>
              <a:t>с инструктивными материалами  и приказом о их назначении под роспись</a:t>
            </a:r>
            <a:r>
              <a:rPr lang="ru-RU" dirty="0">
                <a:solidFill>
                  <a:schemeClr val="tx2"/>
                </a:solidFill>
                <a:latin typeface="Times New Roman" pitchFamily="18" charset="0"/>
                <a:cs typeface="Times New Roman" pitchFamily="18" charset="0"/>
              </a:rPr>
              <a:t>;</a:t>
            </a:r>
          </a:p>
          <a:p>
            <a:pPr marL="180000" indent="180000" fontAlgn="auto">
              <a:spcBef>
                <a:spcPts val="0"/>
              </a:spcBef>
              <a:spcAft>
                <a:spcPts val="0"/>
              </a:spcAft>
              <a:defRPr/>
            </a:pPr>
            <a:endParaRPr lang="ru-RU" dirty="0">
              <a:solidFill>
                <a:schemeClr val="tx2"/>
              </a:solidFill>
              <a:latin typeface="Times New Roman" pitchFamily="18" charset="0"/>
              <a:cs typeface="Times New Roman" pitchFamily="18" charset="0"/>
            </a:endParaRPr>
          </a:p>
          <a:p>
            <a:pPr marL="180000" indent="180000" fontAlgn="auto">
              <a:spcBef>
                <a:spcPts val="0"/>
              </a:spcBef>
              <a:spcAft>
                <a:spcPts val="0"/>
              </a:spcAft>
              <a:buFont typeface="Wingdings" pitchFamily="2" charset="2"/>
              <a:buChar char="ü"/>
              <a:defRPr/>
            </a:pPr>
            <a:r>
              <a:rPr lang="ru-RU" b="1" dirty="0">
                <a:solidFill>
                  <a:schemeClr val="tx2"/>
                </a:solidFill>
                <a:latin typeface="Times New Roman" pitchFamily="18" charset="0"/>
                <a:cs typeface="Times New Roman" pitchFamily="18" charset="0"/>
              </a:rPr>
              <a:t>подготовить</a:t>
            </a:r>
            <a:r>
              <a:rPr lang="ru-RU" dirty="0">
                <a:solidFill>
                  <a:schemeClr val="tx2"/>
                </a:solidFill>
                <a:latin typeface="Times New Roman" pitchFamily="18" charset="0"/>
                <a:cs typeface="Times New Roman" pitchFamily="18" charset="0"/>
              </a:rPr>
              <a:t> в необходимом количестве </a:t>
            </a:r>
            <a:r>
              <a:rPr lang="ru-RU" b="1" dirty="0">
                <a:solidFill>
                  <a:schemeClr val="tx2"/>
                </a:solidFill>
                <a:latin typeface="Times New Roman" pitchFamily="18" charset="0"/>
                <a:cs typeface="Times New Roman" pitchFamily="18" charset="0"/>
              </a:rPr>
              <a:t>памятки с кодировкой</a:t>
            </a:r>
            <a:r>
              <a:rPr lang="ru-RU" dirty="0">
                <a:solidFill>
                  <a:schemeClr val="tx2"/>
                </a:solidFill>
                <a:latin typeface="Times New Roman" pitchFamily="18" charset="0"/>
                <a:cs typeface="Times New Roman" pitchFamily="18" charset="0"/>
              </a:rPr>
              <a:t>, используемой при заполнении регистрационных частей бланков ЕГЭ</a:t>
            </a:r>
          </a:p>
        </p:txBody>
      </p:sp>
      <p:sp>
        <p:nvSpPr>
          <p:cNvPr id="14340" name="TextBox 6"/>
          <p:cNvSpPr txBox="1">
            <a:spLocks noChangeArrowheads="1"/>
          </p:cNvSpPr>
          <p:nvPr/>
        </p:nvSpPr>
        <p:spPr bwMode="auto">
          <a:xfrm>
            <a:off x="1000125" y="5000625"/>
            <a:ext cx="8143875" cy="954088"/>
          </a:xfrm>
          <a:prstGeom prst="rect">
            <a:avLst/>
          </a:prstGeom>
          <a:noFill/>
          <a:ln w="9525">
            <a:noFill/>
            <a:miter lim="800000"/>
            <a:headEnd/>
            <a:tailEnd/>
          </a:ln>
        </p:spPr>
        <p:txBody>
          <a:bodyPr>
            <a:spAutoFit/>
          </a:bodyPr>
          <a:lstStyle/>
          <a:p>
            <a:pPr algn="ctr"/>
            <a:r>
              <a:rPr lang="ru-RU" b="1" i="1" dirty="0">
                <a:solidFill>
                  <a:schemeClr val="tx2"/>
                </a:solidFill>
                <a:latin typeface="Times New Roman" pitchFamily="18" charset="0"/>
                <a:cs typeface="Times New Roman" pitchFamily="18" charset="0"/>
              </a:rPr>
              <a:t>За один день до экзамена </a:t>
            </a:r>
            <a:r>
              <a:rPr lang="ru-RU" dirty="0">
                <a:solidFill>
                  <a:schemeClr val="tx2"/>
                </a:solidFill>
                <a:latin typeface="Times New Roman" pitchFamily="18" charset="0"/>
                <a:cs typeface="Times New Roman" pitchFamily="18" charset="0"/>
              </a:rPr>
              <a:t>руководитель образовательного учреждения и руководитель ППЭ оформляют и подписывают </a:t>
            </a:r>
          </a:p>
          <a:p>
            <a:pPr algn="ctr"/>
            <a:r>
              <a:rPr lang="ru-RU" dirty="0">
                <a:solidFill>
                  <a:schemeClr val="tx2"/>
                </a:solidFill>
                <a:latin typeface="Times New Roman" pitchFamily="18" charset="0"/>
                <a:cs typeface="Times New Roman" pitchFamily="18" charset="0"/>
              </a:rPr>
              <a:t>«Протокол готовности  пункта проведения экзамена» (Форма ППЭ-01)</a:t>
            </a:r>
          </a:p>
        </p:txBody>
      </p:sp>
      <p:sp>
        <p:nvSpPr>
          <p:cNvPr id="5"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10243" name="TextBox 4"/>
          <p:cNvSpPr txBox="1">
            <a:spLocks noChangeArrowheads="1"/>
          </p:cNvSpPr>
          <p:nvPr/>
        </p:nvSpPr>
        <p:spPr bwMode="auto">
          <a:xfrm>
            <a:off x="1071563" y="571500"/>
            <a:ext cx="8072437" cy="6032421"/>
          </a:xfrm>
          <a:prstGeom prst="rect">
            <a:avLst/>
          </a:prstGeom>
          <a:noFill/>
          <a:ln w="9525">
            <a:noFill/>
            <a:miter lim="800000"/>
            <a:headEnd/>
            <a:tailEnd/>
          </a:ln>
        </p:spPr>
        <p:txBody>
          <a:bodyPr>
            <a:spAutoFit/>
          </a:bodyPr>
          <a:lstStyle/>
          <a:p>
            <a:pPr algn="ctr"/>
            <a:r>
              <a:rPr lang="ru-RU" b="1" i="1" dirty="0" smtClean="0">
                <a:solidFill>
                  <a:schemeClr val="tx2"/>
                </a:solidFill>
                <a:latin typeface="Times New Roman" pitchFamily="18" charset="0"/>
                <a:cs typeface="Times New Roman" pitchFamily="18" charset="0"/>
              </a:rPr>
              <a:t>П. 20 Порядка проведения государственной итоговой аттестации по образовательным программам среднего общего образования</a:t>
            </a:r>
          </a:p>
          <a:p>
            <a:r>
              <a:rPr lang="ru-RU" sz="2400" b="1" dirty="0" smtClean="0">
                <a:solidFill>
                  <a:schemeClr val="tx2"/>
                </a:solidFill>
                <a:latin typeface="Times New Roman" pitchFamily="18" charset="0"/>
                <a:cs typeface="Times New Roman" pitchFamily="18" charset="0"/>
              </a:rPr>
              <a:t> Члены ГЭК</a:t>
            </a:r>
            <a:endParaRPr lang="ru-RU" sz="2400" b="1" dirty="0">
              <a:solidFill>
                <a:schemeClr val="tx2"/>
              </a:solidFill>
              <a:latin typeface="Times New Roman" pitchFamily="18" charset="0"/>
              <a:cs typeface="Times New Roman" pitchFamily="18" charset="0"/>
            </a:endParaRPr>
          </a:p>
          <a:p>
            <a:pPr algn="ctr"/>
            <a:endParaRPr lang="ru-RU" sz="800" b="1" dirty="0">
              <a:solidFill>
                <a:schemeClr val="tx2"/>
              </a:solidFill>
              <a:latin typeface="Times New Roman" pitchFamily="18" charset="0"/>
              <a:cs typeface="Times New Roman" pitchFamily="18" charset="0"/>
            </a:endParaRPr>
          </a:p>
          <a:p>
            <a:pPr algn="just">
              <a:buFont typeface="Wingdings" pitchFamily="2" charset="2"/>
              <a:buChar char="ü"/>
            </a:pPr>
            <a:r>
              <a:rPr lang="ru-RU" dirty="0">
                <a:solidFill>
                  <a:schemeClr val="tx2"/>
                </a:solidFill>
                <a:latin typeface="Times New Roman" pitchFamily="18" charset="0"/>
                <a:cs typeface="Times New Roman" pitchFamily="18" charset="0"/>
              </a:rPr>
              <a:t> </a:t>
            </a:r>
            <a:r>
              <a:rPr lang="ru-RU" b="1" dirty="0">
                <a:solidFill>
                  <a:schemeClr val="tx2"/>
                </a:solidFill>
                <a:latin typeface="Constantia" pitchFamily="18" charset="0"/>
              </a:rPr>
              <a:t>обеспечивают соблюдение установленного порядка проведения ГИА</a:t>
            </a:r>
            <a:r>
              <a:rPr lang="ru-RU" dirty="0">
                <a:solidFill>
                  <a:schemeClr val="tx2"/>
                </a:solidFill>
                <a:latin typeface="Constantia" pitchFamily="18" charset="0"/>
              </a:rPr>
              <a:t>, в том числе </a:t>
            </a:r>
            <a:endParaRPr lang="ru-RU" dirty="0" smtClean="0">
              <a:solidFill>
                <a:schemeClr val="tx2"/>
              </a:solidFill>
              <a:latin typeface="Constantia" pitchFamily="18" charset="0"/>
            </a:endParaRPr>
          </a:p>
          <a:p>
            <a:pPr algn="just">
              <a:buFontTx/>
              <a:buChar char="-"/>
            </a:pPr>
            <a:r>
              <a:rPr lang="ru-RU" b="1" dirty="0" smtClean="0">
                <a:solidFill>
                  <a:schemeClr val="tx2"/>
                </a:solidFill>
                <a:latin typeface="Constantia" pitchFamily="18" charset="0"/>
              </a:rPr>
              <a:t>до </a:t>
            </a:r>
            <a:r>
              <a:rPr lang="ru-RU" b="1" dirty="0">
                <a:solidFill>
                  <a:schemeClr val="tx2"/>
                </a:solidFill>
                <a:latin typeface="Constantia" pitchFamily="18" charset="0"/>
              </a:rPr>
              <a:t>31 марта проводят проверку готовности ППЭ</a:t>
            </a:r>
            <a:r>
              <a:rPr lang="ru-RU" dirty="0">
                <a:solidFill>
                  <a:schemeClr val="tx2"/>
                </a:solidFill>
                <a:latin typeface="Constantia" pitchFamily="18" charset="0"/>
              </a:rPr>
              <a:t>, </a:t>
            </a:r>
            <a:endParaRPr lang="ru-RU" dirty="0" smtClean="0">
              <a:solidFill>
                <a:schemeClr val="tx2"/>
              </a:solidFill>
              <a:latin typeface="Constantia" pitchFamily="18" charset="0"/>
            </a:endParaRPr>
          </a:p>
          <a:p>
            <a:pPr algn="just">
              <a:buFontTx/>
              <a:buChar char="-"/>
            </a:pPr>
            <a:r>
              <a:rPr lang="ru-RU" dirty="0">
                <a:solidFill>
                  <a:schemeClr val="tx2"/>
                </a:solidFill>
                <a:latin typeface="Constantia" pitchFamily="18" charset="0"/>
              </a:rPr>
              <a:t> </a:t>
            </a:r>
            <a:r>
              <a:rPr lang="ru-RU" b="1" dirty="0" smtClean="0">
                <a:solidFill>
                  <a:schemeClr val="tx2"/>
                </a:solidFill>
                <a:latin typeface="Constantia" pitchFamily="18" charset="0"/>
              </a:rPr>
              <a:t>обеспечивают </a:t>
            </a:r>
            <a:r>
              <a:rPr lang="ru-RU" b="1" dirty="0">
                <a:solidFill>
                  <a:schemeClr val="tx2"/>
                </a:solidFill>
                <a:latin typeface="Constantia" pitchFamily="18" charset="0"/>
              </a:rPr>
              <a:t>доставку </a:t>
            </a:r>
            <a:r>
              <a:rPr lang="ru-RU" dirty="0">
                <a:solidFill>
                  <a:schemeClr val="tx2"/>
                </a:solidFill>
                <a:latin typeface="Constantia" pitchFamily="18" charset="0"/>
              </a:rPr>
              <a:t>экзаменационных материалов в ППЭ</a:t>
            </a:r>
            <a:r>
              <a:rPr lang="ru-RU" dirty="0" smtClean="0">
                <a:solidFill>
                  <a:schemeClr val="tx2"/>
                </a:solidFill>
                <a:latin typeface="Constantia" pitchFamily="18" charset="0"/>
              </a:rPr>
              <a:t>,</a:t>
            </a:r>
          </a:p>
          <a:p>
            <a:pPr algn="just">
              <a:buFontTx/>
              <a:buChar char="-"/>
            </a:pPr>
            <a:r>
              <a:rPr lang="ru-RU" dirty="0" smtClean="0">
                <a:solidFill>
                  <a:schemeClr val="tx2"/>
                </a:solidFill>
                <a:latin typeface="Constantia" pitchFamily="18" charset="0"/>
              </a:rPr>
              <a:t> </a:t>
            </a:r>
            <a:r>
              <a:rPr lang="ru-RU" b="1" dirty="0">
                <a:solidFill>
                  <a:schemeClr val="tx2"/>
                </a:solidFill>
                <a:latin typeface="Constantia" pitchFamily="18" charset="0"/>
              </a:rPr>
              <a:t>осуществляют контроль за проведением ГИА </a:t>
            </a:r>
            <a:r>
              <a:rPr lang="ru-RU" dirty="0">
                <a:solidFill>
                  <a:schemeClr val="tx2"/>
                </a:solidFill>
                <a:latin typeface="Constantia" pitchFamily="18" charset="0"/>
              </a:rPr>
              <a:t>в ППЭ, РЦОИ, предметных комиссиях и конфликтной комиссии;</a:t>
            </a:r>
          </a:p>
          <a:p>
            <a:pPr>
              <a:buFont typeface="Wingdings" pitchFamily="2" charset="2"/>
              <a:buChar char="ü"/>
            </a:pPr>
            <a:r>
              <a:rPr lang="ru-RU" b="1" dirty="0">
                <a:solidFill>
                  <a:schemeClr val="tx2"/>
                </a:solidFill>
                <a:latin typeface="Constantia" pitchFamily="18" charset="0"/>
              </a:rPr>
              <a:t>осуществляют взаимодействие </a:t>
            </a:r>
            <a:r>
              <a:rPr lang="ru-RU" dirty="0">
                <a:solidFill>
                  <a:schemeClr val="tx2"/>
                </a:solidFill>
                <a:latin typeface="Constantia" pitchFamily="18" charset="0"/>
              </a:rPr>
              <a:t>с руководителем и организаторами ППЭ, общественными наблюдателями, </a:t>
            </a:r>
            <a:r>
              <a:rPr lang="ru-RU" dirty="0" smtClean="0">
                <a:solidFill>
                  <a:schemeClr val="tx2"/>
                </a:solidFill>
                <a:latin typeface="Constantia" pitchFamily="18" charset="0"/>
              </a:rPr>
              <a:t>присутствующими </a:t>
            </a:r>
            <a:r>
              <a:rPr lang="ru-RU" dirty="0">
                <a:solidFill>
                  <a:schemeClr val="tx2"/>
                </a:solidFill>
                <a:latin typeface="Constantia" pitchFamily="18" charset="0"/>
              </a:rPr>
              <a:t>в ППЭ, РЦОИ, предметных комиссиях и конфликтной комиссии по вопросам соблюдения установленного порядка проведения </a:t>
            </a:r>
            <a:r>
              <a:rPr lang="ru-RU" dirty="0" smtClean="0">
                <a:solidFill>
                  <a:schemeClr val="tx2"/>
                </a:solidFill>
                <a:latin typeface="Constantia" pitchFamily="18" charset="0"/>
              </a:rPr>
              <a:t>ГИА;</a:t>
            </a:r>
          </a:p>
          <a:p>
            <a:pPr>
              <a:buFont typeface="Wingdings" pitchFamily="2" charset="2"/>
              <a:buChar char="ü"/>
            </a:pPr>
            <a:r>
              <a:rPr lang="ru-RU" dirty="0" smtClean="0">
                <a:solidFill>
                  <a:schemeClr val="tx2"/>
                </a:solidFill>
                <a:latin typeface="Constantia" pitchFamily="18" charset="0"/>
              </a:rPr>
              <a:t>в </a:t>
            </a:r>
            <a:r>
              <a:rPr lang="ru-RU" dirty="0">
                <a:solidFill>
                  <a:schemeClr val="tx2"/>
                </a:solidFill>
                <a:latin typeface="Constantia" pitchFamily="18" charset="0"/>
              </a:rPr>
              <a:t>случае выявления нарушений установленного порядка проведения ГИА </a:t>
            </a:r>
            <a:r>
              <a:rPr lang="ru-RU" b="1" dirty="0">
                <a:solidFill>
                  <a:schemeClr val="tx2"/>
                </a:solidFill>
                <a:latin typeface="Constantia" pitchFamily="18" charset="0"/>
              </a:rPr>
              <a:t>принимают решения об удалении </a:t>
            </a:r>
            <a:r>
              <a:rPr lang="ru-RU" dirty="0">
                <a:solidFill>
                  <a:schemeClr val="tx2"/>
                </a:solidFill>
                <a:latin typeface="Constantia" pitchFamily="18" charset="0"/>
              </a:rPr>
              <a:t>с экзамена обучающихся, выпускников прошлых лет, а также иных лиц, находящихся в ППЭ, по согласованию с председателем ГЭК принимают </a:t>
            </a:r>
            <a:r>
              <a:rPr lang="ru-RU" b="1" dirty="0">
                <a:solidFill>
                  <a:schemeClr val="tx2"/>
                </a:solidFill>
                <a:latin typeface="Constantia" pitchFamily="18" charset="0"/>
              </a:rPr>
              <a:t>решение об остановке экзамена в ППЭ или отдельных аудиториях ППЭ.</a:t>
            </a:r>
            <a:endParaRPr lang="ru-RU" b="1" dirty="0" smtClean="0">
              <a:solidFill>
                <a:schemeClr val="tx2"/>
              </a:solidFill>
              <a:latin typeface="Constantia"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Пройти </a:t>
            </a:r>
            <a:r>
              <a:rPr lang="ru-RU" sz="2000" dirty="0">
                <a:solidFill>
                  <a:schemeClr val="tx2"/>
                </a:solidFill>
                <a:latin typeface="Times New Roman" pitchFamily="18" charset="0"/>
                <a:cs typeface="Times New Roman" pitchFamily="18" charset="0"/>
              </a:rPr>
              <a:t>обучение и инструктаж по порядку исполнения своих обязанностей в период проведения ЕГЭ;</a:t>
            </a:r>
          </a:p>
          <a:p>
            <a:pPr algn="just"/>
            <a:endParaRPr lang="ru-RU" sz="800"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610136"/>
            <a:ext cx="8072462" cy="6247864"/>
          </a:xfrm>
          <a:prstGeom prst="rect">
            <a:avLst/>
          </a:prstGeom>
        </p:spPr>
        <p:txBody>
          <a:bodyPr wrap="square">
            <a:spAutoFit/>
          </a:bodyPr>
          <a:lstStyle/>
          <a:p>
            <a:pPr algn="ctr"/>
            <a:r>
              <a:rPr lang="ru-RU" sz="2000" b="1" dirty="0" smtClean="0">
                <a:solidFill>
                  <a:schemeClr val="tx2"/>
                </a:solidFill>
                <a:latin typeface="Times New Roman" pitchFamily="18" charset="0"/>
                <a:cs typeface="Times New Roman" pitchFamily="18" charset="0"/>
              </a:rPr>
              <a:t>Члены ГЭК обязаны</a:t>
            </a:r>
          </a:p>
          <a:p>
            <a:pPr algn="just">
              <a:buFont typeface="Wingdings" pitchFamily="2" charset="2"/>
              <a:buChar char="ü"/>
            </a:pPr>
            <a:endParaRPr lang="ru-RU" sz="2000" dirty="0">
              <a:solidFill>
                <a:schemeClr val="tx2"/>
              </a:solidFill>
              <a:latin typeface="Times New Roman"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Обеспечивать сохранность полученных в РЦОИ экзаменационных материалов до передачи их руководителю ППЭ и во время доставки их из ППЭ в РЦОИ; </a:t>
            </a:r>
          </a:p>
          <a:p>
            <a:pPr algn="just"/>
            <a:endParaRPr lang="ru-RU" sz="2000" dirty="0" smtClean="0">
              <a:solidFill>
                <a:schemeClr val="tx2"/>
              </a:solidFill>
              <a:latin typeface="Times New Roman"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 Осуществлять контроль за ходом проведения ЕГЭ и за соблюдением режима информационной безопасности при проведении ЕГЭ;</a:t>
            </a:r>
          </a:p>
          <a:p>
            <a:pPr algn="just"/>
            <a:endParaRPr lang="ru-RU" sz="2000" dirty="0" smtClean="0">
              <a:solidFill>
                <a:schemeClr val="tx2"/>
              </a:solidFill>
              <a:latin typeface="Times New Roman"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 Принимать решения в случае возникновения в ППЭ нештатных ситуаций, а также в случаях продления времени экзамена, удалении участников экзамена, фактам не завершения экзамена по уважительной причине и т.п.;</a:t>
            </a:r>
          </a:p>
          <a:p>
            <a:pPr algn="just"/>
            <a:endParaRPr lang="ru-RU" sz="2000" dirty="0" smtClean="0">
              <a:solidFill>
                <a:schemeClr val="tx2"/>
              </a:solidFill>
              <a:latin typeface="Times New Roman"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 В случае подачи апелляции о нарушении установленного проведения ЕГЭ организовать работу комиссии и провести служебное расследование;</a:t>
            </a:r>
          </a:p>
          <a:p>
            <a:pPr algn="just"/>
            <a:endParaRPr lang="ru-RU" sz="2000" dirty="0" smtClean="0">
              <a:solidFill>
                <a:schemeClr val="tx2"/>
              </a:solidFill>
              <a:latin typeface="Times New Roman" pitchFamily="18" charset="0"/>
              <a:cs typeface="Times New Roman" pitchFamily="18" charset="0"/>
            </a:endParaRPr>
          </a:p>
          <a:p>
            <a:pPr algn="just">
              <a:buFont typeface="Wingdings" pitchFamily="2" charset="2"/>
              <a:buChar char="ü"/>
            </a:pPr>
            <a:r>
              <a:rPr lang="ru-RU" sz="2000" dirty="0" smtClean="0">
                <a:solidFill>
                  <a:schemeClr val="tx2"/>
                </a:solidFill>
                <a:latin typeface="Times New Roman" pitchFamily="18" charset="0"/>
                <a:cs typeface="Times New Roman" pitchFamily="18" charset="0"/>
              </a:rPr>
              <a:t> По окончании экзамена совместно с руководителем ППЭ оформить необходимые протоколы, акты, ведомости.</a:t>
            </a:r>
            <a:endParaRPr lang="ru-RU" sz="2000" dirty="0">
              <a:solidFill>
                <a:schemeClr val="tx2"/>
              </a:solidFill>
              <a:latin typeface="Times New Roman" pitchFamily="18" charset="0"/>
              <a:cs typeface="Times New Roman" pitchFamily="18" charset="0"/>
            </a:endParaRPr>
          </a:p>
        </p:txBody>
      </p:sp>
      <p:sp>
        <p:nvSpPr>
          <p:cNvPr id="3"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71563" y="1357313"/>
            <a:ext cx="7929562" cy="477054"/>
          </a:xfrm>
          <a:prstGeom prst="rect">
            <a:avLst/>
          </a:prstGeom>
          <a:noFill/>
          <a:ln w="9525" algn="ctr">
            <a:solidFill>
              <a:schemeClr val="tx2">
                <a:lumMod val="50000"/>
              </a:schemeClr>
            </a:solidFill>
            <a:miter lim="800000"/>
            <a:headEnd/>
            <a:tailEnd/>
          </a:ln>
        </p:spPr>
        <p:txBody>
          <a:bodyPr>
            <a:spAutoFit/>
          </a:bodyPr>
          <a:lstStyle/>
          <a:p>
            <a:pPr marL="342900" indent="-342900" algn="just">
              <a:lnSpc>
                <a:spcPts val="3000"/>
              </a:lnSpc>
              <a:spcBef>
                <a:spcPct val="20000"/>
              </a:spcBef>
              <a:buFont typeface="Wingdings" pitchFamily="2" charset="2"/>
              <a:buAutoNum type="arabicPeriod"/>
              <a:defRPr/>
            </a:pPr>
            <a:r>
              <a:rPr lang="ru-RU" sz="2400" dirty="0">
                <a:solidFill>
                  <a:schemeClr val="tx2"/>
                </a:solidFill>
                <a:latin typeface="Times New Roman" pitchFamily="18" charset="0"/>
              </a:rPr>
              <a:t>В ППЭ должен прибыть за </a:t>
            </a:r>
            <a:r>
              <a:rPr lang="ru-RU" sz="2400" dirty="0" smtClean="0">
                <a:solidFill>
                  <a:schemeClr val="tx2"/>
                </a:solidFill>
                <a:latin typeface="Times New Roman" pitchFamily="18" charset="0"/>
              </a:rPr>
              <a:t>45 </a:t>
            </a:r>
            <a:r>
              <a:rPr lang="ru-RU" sz="2400" dirty="0">
                <a:solidFill>
                  <a:schemeClr val="tx2"/>
                </a:solidFill>
                <a:latin typeface="Times New Roman" pitchFamily="18" charset="0"/>
              </a:rPr>
              <a:t>минут до начала </a:t>
            </a:r>
            <a:r>
              <a:rPr lang="ru-RU" sz="2400" dirty="0" smtClean="0">
                <a:solidFill>
                  <a:schemeClr val="tx2"/>
                </a:solidFill>
                <a:latin typeface="Times New Roman" pitchFamily="18" charset="0"/>
              </a:rPr>
              <a:t>экзамена</a:t>
            </a:r>
            <a:endParaRPr lang="ru-RU" sz="2400" dirty="0">
              <a:solidFill>
                <a:schemeClr val="tx2"/>
              </a:solidFill>
              <a:latin typeface="Times New Roman" pitchFamily="18" charset="0"/>
            </a:endParaRPr>
          </a:p>
        </p:txBody>
      </p:sp>
      <p:sp>
        <p:nvSpPr>
          <p:cNvPr id="4" name="Text Box 3"/>
          <p:cNvSpPr txBox="1">
            <a:spLocks noChangeArrowheads="1"/>
          </p:cNvSpPr>
          <p:nvPr/>
        </p:nvSpPr>
        <p:spPr bwMode="auto">
          <a:xfrm>
            <a:off x="1071538" y="1857364"/>
            <a:ext cx="7929562" cy="3514808"/>
          </a:xfrm>
          <a:prstGeom prst="rect">
            <a:avLst/>
          </a:prstGeom>
          <a:noFill/>
          <a:ln w="9525">
            <a:solidFill>
              <a:schemeClr val="tx2">
                <a:lumMod val="50000"/>
              </a:schemeClr>
            </a:solidFill>
            <a:miter lim="800000"/>
            <a:headEnd/>
            <a:tailEnd/>
          </a:ln>
          <a:effectLst/>
        </p:spPr>
        <p:txBody>
          <a:bodyPr>
            <a:spAutoFit/>
          </a:bodyPr>
          <a:lstStyle/>
          <a:p>
            <a:pPr>
              <a:lnSpc>
                <a:spcPts val="3000"/>
              </a:lnSpc>
              <a:defRPr/>
            </a:pPr>
            <a:r>
              <a:rPr lang="ru-RU" sz="2400" dirty="0">
                <a:solidFill>
                  <a:schemeClr val="tx2"/>
                </a:solidFill>
                <a:latin typeface="Times New Roman" pitchFamily="18" charset="0"/>
              </a:rPr>
              <a:t>2. Иметь при себе</a:t>
            </a:r>
            <a:r>
              <a:rPr lang="ru-RU" sz="2400" dirty="0" smtClean="0">
                <a:solidFill>
                  <a:schemeClr val="tx2"/>
                </a:solidFill>
                <a:latin typeface="Times New Roman" pitchFamily="18" charset="0"/>
              </a:rPr>
              <a:t>:</a:t>
            </a:r>
            <a:endParaRPr lang="ru-RU" sz="2400" i="1" dirty="0">
              <a:solidFill>
                <a:schemeClr val="tx2"/>
              </a:solidFill>
              <a:latin typeface="Times New Roman" pitchFamily="18" charset="0"/>
            </a:endParaRPr>
          </a:p>
          <a:p>
            <a:pPr algn="just">
              <a:lnSpc>
                <a:spcPts val="3000"/>
              </a:lnSpc>
              <a:spcBef>
                <a:spcPct val="20000"/>
              </a:spcBef>
              <a:buFontTx/>
              <a:buChar char="•"/>
              <a:defRPr/>
            </a:pPr>
            <a:r>
              <a:rPr lang="ru-RU" sz="2400" dirty="0">
                <a:solidFill>
                  <a:schemeClr val="tx2"/>
                </a:solidFill>
                <a:latin typeface="Times New Roman" pitchFamily="18" charset="0"/>
              </a:rPr>
              <a:t> </a:t>
            </a:r>
            <a:r>
              <a:rPr lang="ru-RU" sz="2400" dirty="0" smtClean="0">
                <a:solidFill>
                  <a:schemeClr val="tx2"/>
                </a:solidFill>
                <a:latin typeface="Times New Roman" pitchFamily="18" charset="0"/>
              </a:rPr>
              <a:t>Паспорт </a:t>
            </a:r>
            <a:r>
              <a:rPr lang="ru-RU" dirty="0" smtClean="0">
                <a:solidFill>
                  <a:schemeClr val="tx2"/>
                </a:solidFill>
                <a:latin typeface="Times New Roman" pitchFamily="18" charset="0"/>
              </a:rPr>
              <a:t>(или иной документ, удостоверяющий личность)</a:t>
            </a:r>
            <a:endParaRPr lang="ru-RU" dirty="0">
              <a:solidFill>
                <a:schemeClr val="tx2"/>
              </a:solidFill>
              <a:latin typeface="Times New Roman" pitchFamily="18" charset="0"/>
            </a:endParaRPr>
          </a:p>
          <a:p>
            <a:pPr algn="just">
              <a:lnSpc>
                <a:spcPts val="3000"/>
              </a:lnSpc>
              <a:spcBef>
                <a:spcPct val="20000"/>
              </a:spcBef>
              <a:buFontTx/>
              <a:buChar char="•"/>
              <a:defRPr/>
            </a:pPr>
            <a:r>
              <a:rPr lang="ru-RU" sz="2400" dirty="0">
                <a:solidFill>
                  <a:schemeClr val="tx2"/>
                </a:solidFill>
                <a:latin typeface="Times New Roman" pitchFamily="18" charset="0"/>
              </a:rPr>
              <a:t> Ручку с черными чернилами (</a:t>
            </a:r>
            <a:r>
              <a:rPr lang="ru-RU" sz="2400" i="1" dirty="0" err="1">
                <a:solidFill>
                  <a:schemeClr val="tx2"/>
                </a:solidFill>
                <a:latin typeface="Times New Roman" pitchFamily="18" charset="0"/>
              </a:rPr>
              <a:t>гелевую</a:t>
            </a:r>
            <a:r>
              <a:rPr lang="ru-RU" sz="2400" i="1" dirty="0">
                <a:solidFill>
                  <a:schemeClr val="tx2"/>
                </a:solidFill>
                <a:latin typeface="Times New Roman" pitchFamily="18" charset="0"/>
              </a:rPr>
              <a:t>, капиллярную)</a:t>
            </a:r>
            <a:r>
              <a:rPr lang="ru-RU" sz="2400" dirty="0">
                <a:solidFill>
                  <a:schemeClr val="tx2"/>
                </a:solidFill>
                <a:latin typeface="Times New Roman" pitchFamily="18" charset="0"/>
              </a:rPr>
              <a:t> </a:t>
            </a:r>
          </a:p>
          <a:p>
            <a:pPr>
              <a:lnSpc>
                <a:spcPts val="3000"/>
              </a:lnSpc>
              <a:spcBef>
                <a:spcPct val="20000"/>
              </a:spcBef>
              <a:buFontTx/>
              <a:buChar char="•"/>
              <a:defRPr/>
            </a:pPr>
            <a:r>
              <a:rPr lang="ru-RU" sz="2400" dirty="0">
                <a:solidFill>
                  <a:schemeClr val="tx2"/>
                </a:solidFill>
                <a:latin typeface="Times New Roman" pitchFamily="18" charset="0"/>
              </a:rPr>
              <a:t> Материалы, разрешенные дополнительно </a:t>
            </a:r>
          </a:p>
          <a:p>
            <a:pPr algn="ctr">
              <a:defRPr/>
            </a:pPr>
            <a:r>
              <a:rPr lang="ru-RU" b="1" i="1" dirty="0">
                <a:solidFill>
                  <a:schemeClr val="tx2"/>
                </a:solidFill>
                <a:latin typeface="Times New Roman" pitchFamily="18" charset="0"/>
                <a:cs typeface="Times New Roman" pitchFamily="18" charset="0"/>
              </a:rPr>
              <a:t>На экзаменах допускается использование</a:t>
            </a:r>
            <a:endParaRPr lang="ru-RU" dirty="0">
              <a:solidFill>
                <a:schemeClr val="tx2"/>
              </a:solidFill>
              <a:latin typeface="Times New Roman" pitchFamily="18" charset="0"/>
              <a:cs typeface="Times New Roman" pitchFamily="18" charset="0"/>
            </a:endParaRPr>
          </a:p>
          <a:p>
            <a:pPr indent="360000">
              <a:buSzPct val="70000"/>
              <a:buFont typeface="Wingdings" pitchFamily="2" charset="2"/>
              <a:buChar char="q"/>
              <a:defRPr/>
            </a:pPr>
            <a:r>
              <a:rPr lang="ru-RU" b="1" i="1" dirty="0">
                <a:solidFill>
                  <a:schemeClr val="tx2"/>
                </a:solidFill>
                <a:latin typeface="Times New Roman" pitchFamily="18" charset="0"/>
                <a:cs typeface="Times New Roman" pitchFamily="18" charset="0"/>
              </a:rPr>
              <a:t>на математике </a:t>
            </a:r>
            <a:r>
              <a:rPr lang="ru-RU" i="1" dirty="0">
                <a:solidFill>
                  <a:schemeClr val="tx2"/>
                </a:solidFill>
                <a:latin typeface="Times New Roman" pitchFamily="18" charset="0"/>
                <a:cs typeface="Times New Roman" pitchFamily="18" charset="0"/>
              </a:rPr>
              <a:t>– линейка;</a:t>
            </a:r>
            <a:endParaRPr lang="ru-RU" dirty="0">
              <a:solidFill>
                <a:schemeClr val="tx2"/>
              </a:solidFill>
              <a:latin typeface="Times New Roman" pitchFamily="18" charset="0"/>
              <a:cs typeface="Times New Roman" pitchFamily="18" charset="0"/>
            </a:endParaRPr>
          </a:p>
          <a:p>
            <a:pPr indent="360000">
              <a:buSzPct val="70000"/>
              <a:buFont typeface="Wingdings" pitchFamily="2" charset="2"/>
              <a:buChar char="q"/>
              <a:defRPr/>
            </a:pPr>
            <a:r>
              <a:rPr lang="ru-RU" b="1" i="1" dirty="0">
                <a:solidFill>
                  <a:schemeClr val="tx2"/>
                </a:solidFill>
                <a:latin typeface="Times New Roman" pitchFamily="18" charset="0"/>
                <a:cs typeface="Times New Roman" pitchFamily="18" charset="0"/>
              </a:rPr>
              <a:t>на физике </a:t>
            </a:r>
            <a:r>
              <a:rPr lang="ru-RU" i="1" dirty="0">
                <a:solidFill>
                  <a:schemeClr val="tx2"/>
                </a:solidFill>
                <a:latin typeface="Times New Roman" pitchFamily="18" charset="0"/>
                <a:cs typeface="Times New Roman" pitchFamily="18" charset="0"/>
              </a:rPr>
              <a:t>– линейка, непрограммируемый калькулятор с возможностями вычисления тригонометрических функций (</a:t>
            </a:r>
            <a:r>
              <a:rPr lang="en-US" i="1" dirty="0" err="1">
                <a:solidFill>
                  <a:schemeClr val="tx2"/>
                </a:solidFill>
                <a:latin typeface="Times New Roman" pitchFamily="18" charset="0"/>
                <a:cs typeface="Times New Roman" pitchFamily="18" charset="0"/>
              </a:rPr>
              <a:t>cos</a:t>
            </a:r>
            <a:r>
              <a:rPr lang="ru-RU" i="1" dirty="0">
                <a:solidFill>
                  <a:schemeClr val="tx2"/>
                </a:solidFill>
                <a:latin typeface="Times New Roman" pitchFamily="18" charset="0"/>
                <a:cs typeface="Times New Roman" pitchFamily="18" charset="0"/>
              </a:rPr>
              <a:t>, </a:t>
            </a:r>
            <a:r>
              <a:rPr lang="en-US" i="1" dirty="0">
                <a:solidFill>
                  <a:schemeClr val="tx2"/>
                </a:solidFill>
                <a:latin typeface="Times New Roman" pitchFamily="18" charset="0"/>
                <a:cs typeface="Times New Roman" pitchFamily="18" charset="0"/>
              </a:rPr>
              <a:t>sin</a:t>
            </a:r>
            <a:r>
              <a:rPr lang="ru-RU" i="1" dirty="0">
                <a:solidFill>
                  <a:schemeClr val="tx2"/>
                </a:solidFill>
                <a:latin typeface="Times New Roman" pitchFamily="18" charset="0"/>
                <a:cs typeface="Times New Roman" pitchFamily="18" charset="0"/>
              </a:rPr>
              <a:t>, </a:t>
            </a:r>
            <a:r>
              <a:rPr lang="en-US" i="1" dirty="0" err="1">
                <a:solidFill>
                  <a:schemeClr val="tx2"/>
                </a:solidFill>
                <a:latin typeface="Times New Roman" pitchFamily="18" charset="0"/>
                <a:cs typeface="Times New Roman" pitchFamily="18" charset="0"/>
              </a:rPr>
              <a:t>tg</a:t>
            </a:r>
            <a:r>
              <a:rPr lang="ru-RU" i="1" dirty="0">
                <a:solidFill>
                  <a:schemeClr val="tx2"/>
                </a:solidFill>
                <a:latin typeface="Times New Roman" pitchFamily="18" charset="0"/>
                <a:cs typeface="Times New Roman" pitchFamily="18" charset="0"/>
              </a:rPr>
              <a:t>);</a:t>
            </a:r>
            <a:endParaRPr lang="ru-RU" dirty="0">
              <a:solidFill>
                <a:schemeClr val="tx2"/>
              </a:solidFill>
              <a:latin typeface="Times New Roman" pitchFamily="18" charset="0"/>
              <a:cs typeface="Times New Roman" pitchFamily="18" charset="0"/>
            </a:endParaRPr>
          </a:p>
          <a:p>
            <a:pPr indent="360000">
              <a:buSzPct val="70000"/>
              <a:buFont typeface="Wingdings" pitchFamily="2" charset="2"/>
              <a:buChar char="q"/>
              <a:defRPr/>
            </a:pPr>
            <a:r>
              <a:rPr lang="ru-RU" b="1" i="1" dirty="0">
                <a:solidFill>
                  <a:schemeClr val="tx2"/>
                </a:solidFill>
                <a:latin typeface="Times New Roman" pitchFamily="18" charset="0"/>
                <a:cs typeface="Times New Roman" pitchFamily="18" charset="0"/>
              </a:rPr>
              <a:t>на химии </a:t>
            </a:r>
            <a:r>
              <a:rPr lang="ru-RU" i="1" dirty="0">
                <a:solidFill>
                  <a:schemeClr val="tx2"/>
                </a:solidFill>
                <a:latin typeface="Times New Roman" pitchFamily="18" charset="0"/>
                <a:cs typeface="Times New Roman" pitchFamily="18" charset="0"/>
              </a:rPr>
              <a:t>– непрограммируемый калькулятор;</a:t>
            </a:r>
            <a:endParaRPr lang="ru-RU" dirty="0">
              <a:solidFill>
                <a:schemeClr val="tx2"/>
              </a:solidFill>
              <a:latin typeface="Times New Roman" pitchFamily="18" charset="0"/>
              <a:cs typeface="Times New Roman" pitchFamily="18" charset="0"/>
            </a:endParaRPr>
          </a:p>
          <a:p>
            <a:pPr indent="360000">
              <a:buSzPct val="70000"/>
              <a:buFont typeface="Wingdings" pitchFamily="2" charset="2"/>
              <a:buChar char="q"/>
              <a:defRPr/>
            </a:pPr>
            <a:r>
              <a:rPr lang="ru-RU" b="1" i="1" dirty="0">
                <a:solidFill>
                  <a:schemeClr val="tx2"/>
                </a:solidFill>
                <a:latin typeface="Times New Roman" pitchFamily="18" charset="0"/>
                <a:cs typeface="Times New Roman" pitchFamily="18" charset="0"/>
              </a:rPr>
              <a:t>на географии </a:t>
            </a:r>
            <a:r>
              <a:rPr lang="ru-RU" i="1" dirty="0">
                <a:solidFill>
                  <a:schemeClr val="tx2"/>
                </a:solidFill>
                <a:latin typeface="Times New Roman" pitchFamily="18" charset="0"/>
                <a:cs typeface="Times New Roman" pitchFamily="18" charset="0"/>
              </a:rPr>
              <a:t>– линейка, транспортир, непрограммируемый калькулятор.</a:t>
            </a:r>
            <a:endParaRPr lang="ru-RU" dirty="0">
              <a:solidFill>
                <a:schemeClr val="tx2"/>
              </a:solidFill>
              <a:latin typeface="Times New Roman" pitchFamily="18" charset="0"/>
              <a:cs typeface="Times New Roman" pitchFamily="18" charset="0"/>
            </a:endParaRPr>
          </a:p>
        </p:txBody>
      </p:sp>
      <p:sp>
        <p:nvSpPr>
          <p:cNvPr id="5" name="AutoShape 4"/>
          <p:cNvSpPr>
            <a:spLocks noChangeArrowheads="1"/>
          </p:cNvSpPr>
          <p:nvPr/>
        </p:nvSpPr>
        <p:spPr bwMode="auto">
          <a:xfrm>
            <a:off x="1143000" y="642938"/>
            <a:ext cx="3675063" cy="544512"/>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defTabSz="1028700" eaLnBrk="0" hangingPunct="0">
              <a:tabLst>
                <a:tab pos="130175" algn="l"/>
              </a:tabLst>
              <a:defRPr/>
            </a:pPr>
            <a:r>
              <a:rPr lang="ru-RU" sz="2400" dirty="0" smtClean="0">
                <a:solidFill>
                  <a:schemeClr val="tx2"/>
                </a:solidFill>
                <a:latin typeface="Times New Roman" pitchFamily="18" charset="0"/>
                <a:cs typeface="Times New Roman" pitchFamily="18" charset="0"/>
              </a:rPr>
              <a:t>Участник ЕГЭ</a:t>
            </a:r>
            <a:endParaRPr lang="ru-RU" sz="2400" dirty="0">
              <a:solidFill>
                <a:schemeClr val="tx2"/>
              </a:solidFill>
              <a:latin typeface="Times New Roman" pitchFamily="18" charset="0"/>
              <a:cs typeface="Times New Roman" pitchFamily="18" charset="0"/>
            </a:endParaRPr>
          </a:p>
        </p:txBody>
      </p:sp>
      <p:pic>
        <p:nvPicPr>
          <p:cNvPr id="19461" name="Picture 5" descr="G0915659"/>
          <p:cNvPicPr>
            <a:picLocks noChangeAspect="1" noChangeArrowheads="1"/>
          </p:cNvPicPr>
          <p:nvPr/>
        </p:nvPicPr>
        <p:blipFill>
          <a:blip r:embed="rId2"/>
          <a:srcRect/>
          <a:stretch>
            <a:fillRect/>
          </a:stretch>
        </p:blipFill>
        <p:spPr bwMode="auto">
          <a:xfrm>
            <a:off x="4214813" y="714375"/>
            <a:ext cx="365125" cy="441325"/>
          </a:xfrm>
          <a:prstGeom prst="rect">
            <a:avLst/>
          </a:prstGeom>
          <a:solidFill>
            <a:srgbClr val="C79E37"/>
          </a:solidFill>
          <a:ln w="9525">
            <a:noFill/>
            <a:miter lim="800000"/>
            <a:headEnd/>
            <a:tailEnd/>
          </a:ln>
        </p:spPr>
      </p:pic>
      <p:sp>
        <p:nvSpPr>
          <p:cNvPr id="8"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9" name="Text Box 2"/>
          <p:cNvSpPr txBox="1">
            <a:spLocks noChangeArrowheads="1"/>
          </p:cNvSpPr>
          <p:nvPr/>
        </p:nvSpPr>
        <p:spPr bwMode="auto">
          <a:xfrm>
            <a:off x="1071538" y="5429264"/>
            <a:ext cx="7929562" cy="1077218"/>
          </a:xfrm>
          <a:prstGeom prst="rect">
            <a:avLst/>
          </a:prstGeom>
          <a:noFill/>
          <a:ln w="9525" algn="ctr">
            <a:solidFill>
              <a:schemeClr val="tx2">
                <a:lumMod val="50000"/>
              </a:schemeClr>
            </a:solidFill>
            <a:miter lim="800000"/>
            <a:headEnd/>
            <a:tailEnd/>
          </a:ln>
        </p:spPr>
        <p:txBody>
          <a:bodyPr>
            <a:spAutoFit/>
          </a:bodyPr>
          <a:lstStyle/>
          <a:p>
            <a:pPr marL="342900" indent="-342900" algn="just">
              <a:spcBef>
                <a:spcPct val="20000"/>
              </a:spcBef>
              <a:defRPr/>
            </a:pPr>
            <a:r>
              <a:rPr lang="ru-RU" sz="2400" dirty="0" smtClean="0">
                <a:solidFill>
                  <a:schemeClr val="tx2"/>
                </a:solidFill>
                <a:latin typeface="Times New Roman" pitchFamily="18" charset="0"/>
              </a:rPr>
              <a:t>3. </a:t>
            </a:r>
            <a:r>
              <a:rPr lang="ru-RU" sz="2000" b="1" dirty="0" smtClean="0">
                <a:solidFill>
                  <a:schemeClr val="tx2"/>
                </a:solidFill>
                <a:latin typeface="Times New Roman" pitchFamily="18" charset="0"/>
              </a:rPr>
              <a:t>Допуск</a:t>
            </a:r>
            <a:r>
              <a:rPr lang="ru-RU" sz="2000" dirty="0" smtClean="0">
                <a:solidFill>
                  <a:schemeClr val="tx2"/>
                </a:solidFill>
                <a:latin typeface="Times New Roman" pitchFamily="18" charset="0"/>
              </a:rPr>
              <a:t> участников ЕГЭ в ППЭ осуществляется </a:t>
            </a:r>
            <a:r>
              <a:rPr lang="ru-RU" sz="2000" b="1" dirty="0" smtClean="0">
                <a:solidFill>
                  <a:schemeClr val="tx2"/>
                </a:solidFill>
                <a:latin typeface="Times New Roman" pitchFamily="18" charset="0"/>
              </a:rPr>
              <a:t>при наличии у него документа, подтверждающего личность</a:t>
            </a:r>
            <a:r>
              <a:rPr lang="ru-RU" sz="2000" dirty="0" smtClean="0">
                <a:solidFill>
                  <a:schemeClr val="tx2"/>
                </a:solidFill>
                <a:latin typeface="Times New Roman" pitchFamily="18" charset="0"/>
              </a:rPr>
              <a:t>, и </a:t>
            </a:r>
            <a:r>
              <a:rPr lang="ru-RU" sz="2000" b="1" dirty="0" smtClean="0">
                <a:solidFill>
                  <a:schemeClr val="tx2"/>
                </a:solidFill>
                <a:latin typeface="Times New Roman" pitchFamily="18" charset="0"/>
              </a:rPr>
              <a:t>при наличии его в списках распределения в данный ППЭ</a:t>
            </a:r>
            <a:endParaRPr lang="ru-RU" sz="2000" b="1" dirty="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AutoShape 2"/>
          <p:cNvCxnSpPr>
            <a:cxnSpLocks noChangeShapeType="1"/>
          </p:cNvCxnSpPr>
          <p:nvPr/>
        </p:nvCxnSpPr>
        <p:spPr bwMode="auto">
          <a:xfrm rot="16200000" flipH="1">
            <a:off x="5681663" y="2414588"/>
            <a:ext cx="1587" cy="1587"/>
          </a:xfrm>
          <a:prstGeom prst="bentConnector5">
            <a:avLst>
              <a:gd name="adj1" fmla="val 14400000"/>
              <a:gd name="adj2" fmla="val 68800000"/>
              <a:gd name="adj3" fmla="val -14400000"/>
            </a:avLst>
          </a:prstGeom>
          <a:noFill/>
          <a:ln w="25400">
            <a:noFill/>
            <a:miter lim="800000"/>
            <a:headEnd/>
            <a:tailEnd type="triangle" w="med" len="med"/>
          </a:ln>
          <a:effectLst>
            <a:outerShdw dist="35921" dir="2700000" algn="ctr" rotWithShape="0">
              <a:schemeClr val="bg2"/>
            </a:outerShdw>
          </a:effectLst>
        </p:spPr>
      </p:cxnSp>
      <p:sp>
        <p:nvSpPr>
          <p:cNvPr id="4" name="AutoShape 3"/>
          <p:cNvSpPr>
            <a:spLocks noChangeArrowheads="1"/>
          </p:cNvSpPr>
          <p:nvPr/>
        </p:nvSpPr>
        <p:spPr bwMode="auto">
          <a:xfrm>
            <a:off x="1728788" y="596900"/>
            <a:ext cx="3484562" cy="568325"/>
          </a:xfrm>
          <a:prstGeom prst="roundRect">
            <a:avLst>
              <a:gd name="adj" fmla="val 25454"/>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 Прибытие в ППЭ</a:t>
            </a:r>
          </a:p>
        </p:txBody>
      </p:sp>
      <p:sp>
        <p:nvSpPr>
          <p:cNvPr id="5" name="AutoShape 4"/>
          <p:cNvSpPr>
            <a:spLocks noChangeArrowheads="1"/>
          </p:cNvSpPr>
          <p:nvPr/>
        </p:nvSpPr>
        <p:spPr bwMode="auto">
          <a:xfrm>
            <a:off x="46038" y="1901825"/>
            <a:ext cx="5132387" cy="949325"/>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Проверка документов </a:t>
            </a:r>
          </a:p>
          <a:p>
            <a:pPr defTabSz="1028700" eaLnBrk="0" hangingPunct="0">
              <a:tabLst>
                <a:tab pos="130175" algn="l"/>
              </a:tabLst>
              <a:defRPr/>
            </a:pPr>
            <a:r>
              <a:rPr lang="ru-RU" sz="2400" dirty="0">
                <a:solidFill>
                  <a:schemeClr val="tx2"/>
                </a:solidFill>
                <a:latin typeface="Times New Roman" pitchFamily="18" charset="0"/>
                <a:cs typeface="Times New Roman" pitchFamily="18" charset="0"/>
              </a:rPr>
              <a:t>Проход участников в аудитории</a:t>
            </a:r>
          </a:p>
        </p:txBody>
      </p:sp>
      <p:sp>
        <p:nvSpPr>
          <p:cNvPr id="6" name="AutoShape 5"/>
          <p:cNvSpPr>
            <a:spLocks noChangeArrowheads="1"/>
          </p:cNvSpPr>
          <p:nvPr/>
        </p:nvSpPr>
        <p:spPr bwMode="auto">
          <a:xfrm>
            <a:off x="0" y="3786190"/>
            <a:ext cx="4564063" cy="949325"/>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Получение индивидуального комплекта</a:t>
            </a:r>
          </a:p>
        </p:txBody>
      </p:sp>
      <p:sp>
        <p:nvSpPr>
          <p:cNvPr id="7" name="AutoShape 6"/>
          <p:cNvSpPr>
            <a:spLocks noChangeArrowheads="1"/>
          </p:cNvSpPr>
          <p:nvPr/>
        </p:nvSpPr>
        <p:spPr bwMode="auto">
          <a:xfrm>
            <a:off x="0" y="5862638"/>
            <a:ext cx="4025900" cy="469900"/>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000" dirty="0">
                <a:solidFill>
                  <a:schemeClr val="tx2"/>
                </a:solidFill>
                <a:latin typeface="Times New Roman" pitchFamily="18" charset="0"/>
                <a:cs typeface="Times New Roman" pitchFamily="18" charset="0"/>
              </a:rPr>
              <a:t>НАЧАЛО ЭКЗАМЕНА</a:t>
            </a:r>
          </a:p>
        </p:txBody>
      </p:sp>
      <p:pic>
        <p:nvPicPr>
          <p:cNvPr id="21512" name="Picture 7" descr="G0469665"/>
          <p:cNvPicPr>
            <a:picLocks noChangeAspect="1" noChangeArrowheads="1"/>
          </p:cNvPicPr>
          <p:nvPr/>
        </p:nvPicPr>
        <p:blipFill>
          <a:blip r:embed="rId2"/>
          <a:srcRect/>
          <a:stretch>
            <a:fillRect/>
          </a:stretch>
        </p:blipFill>
        <p:spPr bwMode="auto">
          <a:xfrm>
            <a:off x="209550" y="1987550"/>
            <a:ext cx="261938" cy="411163"/>
          </a:xfrm>
          <a:prstGeom prst="rect">
            <a:avLst/>
          </a:prstGeom>
          <a:noFill/>
          <a:ln w="9525">
            <a:noFill/>
            <a:miter lim="800000"/>
            <a:headEnd/>
            <a:tailEnd/>
          </a:ln>
        </p:spPr>
      </p:pic>
      <p:sp>
        <p:nvSpPr>
          <p:cNvPr id="9" name="AutoShape 9"/>
          <p:cNvSpPr>
            <a:spLocks noChangeArrowheads="1"/>
          </p:cNvSpPr>
          <p:nvPr/>
        </p:nvSpPr>
        <p:spPr bwMode="auto">
          <a:xfrm>
            <a:off x="4816475" y="4651375"/>
            <a:ext cx="4264025" cy="949325"/>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Сдача экзаменационных материалов</a:t>
            </a:r>
          </a:p>
        </p:txBody>
      </p:sp>
      <p:sp>
        <p:nvSpPr>
          <p:cNvPr id="10" name="AutoShape 10"/>
          <p:cNvSpPr>
            <a:spLocks noChangeArrowheads="1"/>
          </p:cNvSpPr>
          <p:nvPr/>
        </p:nvSpPr>
        <p:spPr bwMode="auto">
          <a:xfrm>
            <a:off x="4764088" y="5873750"/>
            <a:ext cx="4319587" cy="469900"/>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000" dirty="0">
                <a:solidFill>
                  <a:schemeClr val="tx2"/>
                </a:solidFill>
                <a:latin typeface="Times New Roman" pitchFamily="18" charset="0"/>
                <a:cs typeface="Times New Roman" pitchFamily="18" charset="0"/>
              </a:rPr>
              <a:t>ОКОНЧАНИЕ ЭКЗАМЕНА</a:t>
            </a:r>
          </a:p>
        </p:txBody>
      </p:sp>
      <p:pic>
        <p:nvPicPr>
          <p:cNvPr id="21515" name="Picture 11" descr="G0469656"/>
          <p:cNvPicPr>
            <a:picLocks noChangeAspect="1" noChangeArrowheads="1"/>
          </p:cNvPicPr>
          <p:nvPr/>
        </p:nvPicPr>
        <p:blipFill>
          <a:blip r:embed="rId3"/>
          <a:srcRect/>
          <a:stretch>
            <a:fillRect/>
          </a:stretch>
        </p:blipFill>
        <p:spPr bwMode="auto">
          <a:xfrm>
            <a:off x="142844" y="4214818"/>
            <a:ext cx="292100" cy="496888"/>
          </a:xfrm>
          <a:prstGeom prst="rect">
            <a:avLst/>
          </a:prstGeom>
          <a:noFill/>
          <a:ln w="9525">
            <a:noFill/>
            <a:miter lim="800000"/>
            <a:headEnd/>
            <a:tailEnd/>
          </a:ln>
        </p:spPr>
      </p:pic>
      <p:sp>
        <p:nvSpPr>
          <p:cNvPr id="12" name="AutoShape 12"/>
          <p:cNvSpPr>
            <a:spLocks noChangeArrowheads="1"/>
          </p:cNvSpPr>
          <p:nvPr/>
        </p:nvSpPr>
        <p:spPr bwMode="auto">
          <a:xfrm>
            <a:off x="5267325" y="3498850"/>
            <a:ext cx="3586163" cy="949325"/>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Комплектование пакетов документов</a:t>
            </a:r>
          </a:p>
        </p:txBody>
      </p:sp>
      <p:pic>
        <p:nvPicPr>
          <p:cNvPr id="21517" name="Picture 14" descr="G0915659"/>
          <p:cNvPicPr>
            <a:picLocks noChangeAspect="1" noChangeArrowheads="1"/>
          </p:cNvPicPr>
          <p:nvPr/>
        </p:nvPicPr>
        <p:blipFill>
          <a:blip r:embed="rId4"/>
          <a:srcRect/>
          <a:stretch>
            <a:fillRect/>
          </a:stretch>
        </p:blipFill>
        <p:spPr bwMode="auto">
          <a:xfrm>
            <a:off x="4165600" y="5649913"/>
            <a:ext cx="365125" cy="441325"/>
          </a:xfrm>
          <a:prstGeom prst="rect">
            <a:avLst/>
          </a:prstGeom>
          <a:noFill/>
          <a:ln w="9525">
            <a:noFill/>
            <a:miter lim="800000"/>
            <a:headEnd/>
            <a:tailEnd/>
          </a:ln>
        </p:spPr>
      </p:pic>
      <p:cxnSp>
        <p:nvCxnSpPr>
          <p:cNvPr id="14" name="AutoShape 17"/>
          <p:cNvCxnSpPr>
            <a:cxnSpLocks noChangeShapeType="1"/>
          </p:cNvCxnSpPr>
          <p:nvPr/>
        </p:nvCxnSpPr>
        <p:spPr bwMode="auto">
          <a:xfrm rot="5400000">
            <a:off x="3536942" y="3321050"/>
            <a:ext cx="928696" cy="1588"/>
          </a:xfrm>
          <a:prstGeom prst="straightConnector1">
            <a:avLst/>
          </a:prstGeom>
          <a:noFill/>
          <a:ln w="31750">
            <a:solidFill>
              <a:schemeClr val="tx2">
                <a:lumMod val="50000"/>
              </a:schemeClr>
            </a:solidFill>
            <a:round/>
            <a:headEnd/>
            <a:tailEnd type="stealth" w="lg" len="lg"/>
          </a:ln>
          <a:effectLst>
            <a:outerShdw dist="35921" dir="2700000" algn="ctr" rotWithShape="0">
              <a:schemeClr val="bg2"/>
            </a:outerShdw>
          </a:effectLst>
        </p:spPr>
      </p:cxnSp>
      <p:cxnSp>
        <p:nvCxnSpPr>
          <p:cNvPr id="15" name="AutoShape 18"/>
          <p:cNvCxnSpPr>
            <a:cxnSpLocks noChangeShapeType="1"/>
          </p:cNvCxnSpPr>
          <p:nvPr/>
        </p:nvCxnSpPr>
        <p:spPr bwMode="auto">
          <a:xfrm rot="5400000">
            <a:off x="1212846" y="5286390"/>
            <a:ext cx="1144577" cy="1568"/>
          </a:xfrm>
          <a:prstGeom prst="straightConnector1">
            <a:avLst/>
          </a:prstGeom>
          <a:noFill/>
          <a:ln w="31750">
            <a:solidFill>
              <a:schemeClr val="tx2">
                <a:lumMod val="50000"/>
              </a:schemeClr>
            </a:solidFill>
            <a:round/>
            <a:headEnd/>
            <a:tailEnd type="stealth" w="lg" len="lg"/>
          </a:ln>
          <a:effectLst>
            <a:outerShdw dist="35921" dir="2700000" algn="ctr" rotWithShape="0">
              <a:schemeClr val="bg2"/>
            </a:outerShdw>
          </a:effectLst>
        </p:spPr>
      </p:cxnSp>
      <p:cxnSp>
        <p:nvCxnSpPr>
          <p:cNvPr id="16" name="AutoShape 19"/>
          <p:cNvCxnSpPr>
            <a:cxnSpLocks noChangeAspect="1" noChangeShapeType="1"/>
          </p:cNvCxnSpPr>
          <p:nvPr/>
        </p:nvCxnSpPr>
        <p:spPr bwMode="auto">
          <a:xfrm>
            <a:off x="6402388" y="1195388"/>
            <a:ext cx="1587" cy="1439862"/>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cxnSp>
        <p:nvCxnSpPr>
          <p:cNvPr id="17" name="AutoShape 20"/>
          <p:cNvCxnSpPr>
            <a:cxnSpLocks noChangeShapeType="1"/>
          </p:cNvCxnSpPr>
          <p:nvPr/>
        </p:nvCxnSpPr>
        <p:spPr bwMode="auto">
          <a:xfrm>
            <a:off x="4025900" y="6164263"/>
            <a:ext cx="720725" cy="0"/>
          </a:xfrm>
          <a:prstGeom prst="straightConnector1">
            <a:avLst/>
          </a:prstGeom>
          <a:noFill/>
          <a:ln w="31750">
            <a:solidFill>
              <a:schemeClr val="tx2">
                <a:lumMod val="50000"/>
              </a:schemeClr>
            </a:solidFill>
            <a:round/>
            <a:headEnd/>
            <a:tailEnd type="stealth" w="lg" len="lg"/>
          </a:ln>
          <a:effectLst>
            <a:outerShdw dist="35921" dir="2700000" algn="ctr" rotWithShape="0">
              <a:schemeClr val="bg2"/>
            </a:outerShdw>
          </a:effectLst>
        </p:spPr>
      </p:cxnSp>
      <p:sp>
        <p:nvSpPr>
          <p:cNvPr id="18" name="AutoShape 21"/>
          <p:cNvSpPr>
            <a:spLocks noChangeArrowheads="1"/>
          </p:cNvSpPr>
          <p:nvPr/>
        </p:nvSpPr>
        <p:spPr bwMode="auto">
          <a:xfrm>
            <a:off x="5475288" y="2679700"/>
            <a:ext cx="3305175" cy="544513"/>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Выход из аудитории</a:t>
            </a:r>
          </a:p>
        </p:txBody>
      </p:sp>
      <p:cxnSp>
        <p:nvCxnSpPr>
          <p:cNvPr id="19" name="AutoShape 22"/>
          <p:cNvCxnSpPr>
            <a:cxnSpLocks noChangeAspect="1" noChangeShapeType="1"/>
          </p:cNvCxnSpPr>
          <p:nvPr/>
        </p:nvCxnSpPr>
        <p:spPr bwMode="auto">
          <a:xfrm>
            <a:off x="6402388" y="3211513"/>
            <a:ext cx="1587" cy="287337"/>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cxnSp>
        <p:nvCxnSpPr>
          <p:cNvPr id="20" name="AutoShape 23"/>
          <p:cNvCxnSpPr>
            <a:cxnSpLocks noChangeAspect="1" noChangeShapeType="1"/>
          </p:cNvCxnSpPr>
          <p:nvPr/>
        </p:nvCxnSpPr>
        <p:spPr bwMode="auto">
          <a:xfrm>
            <a:off x="6402388" y="4398963"/>
            <a:ext cx="1587" cy="252412"/>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cxnSp>
        <p:nvCxnSpPr>
          <p:cNvPr id="21" name="AutoShape 24"/>
          <p:cNvCxnSpPr>
            <a:cxnSpLocks noChangeAspect="1" noChangeShapeType="1"/>
          </p:cNvCxnSpPr>
          <p:nvPr/>
        </p:nvCxnSpPr>
        <p:spPr bwMode="auto">
          <a:xfrm>
            <a:off x="6402388" y="5588000"/>
            <a:ext cx="1587" cy="287338"/>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cxnSp>
        <p:nvCxnSpPr>
          <p:cNvPr id="22" name="AutoShape 25"/>
          <p:cNvCxnSpPr>
            <a:cxnSpLocks noChangeShapeType="1"/>
          </p:cNvCxnSpPr>
          <p:nvPr/>
        </p:nvCxnSpPr>
        <p:spPr bwMode="auto">
          <a:xfrm rot="5400000">
            <a:off x="1820862" y="1535113"/>
            <a:ext cx="785813" cy="1588"/>
          </a:xfrm>
          <a:prstGeom prst="straightConnector1">
            <a:avLst/>
          </a:prstGeom>
          <a:noFill/>
          <a:ln w="31750">
            <a:solidFill>
              <a:schemeClr val="tx2">
                <a:lumMod val="50000"/>
              </a:schemeClr>
            </a:solidFill>
            <a:round/>
            <a:headEnd/>
            <a:tailEnd type="stealth" w="lg" len="lg"/>
          </a:ln>
          <a:effectLst>
            <a:outerShdw dist="35921" dir="2700000" algn="ctr" rotWithShape="0">
              <a:schemeClr val="bg2"/>
            </a:outerShdw>
          </a:effectLst>
        </p:spPr>
      </p:cxnSp>
      <p:pic>
        <p:nvPicPr>
          <p:cNvPr id="21527" name="Picture 26" descr="утверждающий"/>
          <p:cNvPicPr>
            <a:picLocks noChangeAspect="1" noChangeArrowheads="1"/>
          </p:cNvPicPr>
          <p:nvPr/>
        </p:nvPicPr>
        <p:blipFill>
          <a:blip r:embed="rId5"/>
          <a:srcRect/>
          <a:stretch>
            <a:fillRect/>
          </a:stretch>
        </p:blipFill>
        <p:spPr bwMode="auto">
          <a:xfrm>
            <a:off x="5572125" y="3929063"/>
            <a:ext cx="466725" cy="503237"/>
          </a:xfrm>
          <a:prstGeom prst="rect">
            <a:avLst/>
          </a:prstGeom>
          <a:noFill/>
          <a:ln w="9525">
            <a:noFill/>
            <a:miter lim="800000"/>
            <a:headEnd/>
            <a:tailEnd/>
          </a:ln>
        </p:spPr>
      </p:pic>
      <p:sp>
        <p:nvSpPr>
          <p:cNvPr id="24" name="AutoShape 27"/>
          <p:cNvSpPr>
            <a:spLocks noChangeArrowheads="1"/>
          </p:cNvSpPr>
          <p:nvPr/>
        </p:nvSpPr>
        <p:spPr bwMode="auto">
          <a:xfrm>
            <a:off x="7005638" y="1411288"/>
            <a:ext cx="2054225" cy="949325"/>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algn="ctr" defTabSz="1028700" eaLnBrk="0" hangingPunct="0">
              <a:tabLst>
                <a:tab pos="130175" algn="l"/>
              </a:tabLst>
              <a:defRPr/>
            </a:pPr>
            <a:r>
              <a:rPr lang="ru-RU" sz="2400" dirty="0">
                <a:solidFill>
                  <a:schemeClr val="tx2"/>
                </a:solidFill>
                <a:latin typeface="Times New Roman" pitchFamily="18" charset="0"/>
                <a:cs typeface="Times New Roman" pitchFamily="18" charset="0"/>
              </a:rPr>
              <a:t>Подача апелляции</a:t>
            </a:r>
          </a:p>
        </p:txBody>
      </p:sp>
      <p:pic>
        <p:nvPicPr>
          <p:cNvPr id="21529" name="Picture 28" descr="G0915659"/>
          <p:cNvPicPr>
            <a:picLocks noChangeAspect="1" noChangeArrowheads="1"/>
          </p:cNvPicPr>
          <p:nvPr/>
        </p:nvPicPr>
        <p:blipFill>
          <a:blip r:embed="rId4"/>
          <a:srcRect/>
          <a:stretch>
            <a:fillRect/>
          </a:stretch>
        </p:blipFill>
        <p:spPr bwMode="auto">
          <a:xfrm>
            <a:off x="7051675" y="1482725"/>
            <a:ext cx="365125" cy="441325"/>
          </a:xfrm>
          <a:prstGeom prst="rect">
            <a:avLst/>
          </a:prstGeom>
          <a:noFill/>
          <a:ln w="9525">
            <a:noFill/>
            <a:miter lim="800000"/>
            <a:headEnd/>
            <a:tailEnd/>
          </a:ln>
        </p:spPr>
      </p:pic>
      <p:cxnSp>
        <p:nvCxnSpPr>
          <p:cNvPr id="26" name="AutoShape 29"/>
          <p:cNvCxnSpPr>
            <a:cxnSpLocks noChangeAspect="1" noChangeShapeType="1"/>
          </p:cNvCxnSpPr>
          <p:nvPr/>
        </p:nvCxnSpPr>
        <p:spPr bwMode="auto">
          <a:xfrm>
            <a:off x="8274050" y="2347913"/>
            <a:ext cx="1588" cy="287337"/>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cxnSp>
        <p:nvCxnSpPr>
          <p:cNvPr id="27" name="AutoShape 30"/>
          <p:cNvCxnSpPr>
            <a:cxnSpLocks noChangeAspect="1" noChangeShapeType="1"/>
          </p:cNvCxnSpPr>
          <p:nvPr/>
        </p:nvCxnSpPr>
        <p:spPr bwMode="auto">
          <a:xfrm>
            <a:off x="8275638" y="1123950"/>
            <a:ext cx="1587" cy="287338"/>
          </a:xfrm>
          <a:prstGeom prst="straightConnector1">
            <a:avLst/>
          </a:prstGeom>
          <a:noFill/>
          <a:ln w="31750">
            <a:solidFill>
              <a:schemeClr val="tx2">
                <a:lumMod val="50000"/>
              </a:schemeClr>
            </a:solidFill>
            <a:round/>
            <a:headEnd type="arrow" w="med" len="med"/>
            <a:tailEnd type="none" w="lg" len="lg"/>
          </a:ln>
          <a:effectLst>
            <a:outerShdw dist="35921" dir="2700000" algn="ctr" rotWithShape="0">
              <a:schemeClr val="bg2"/>
            </a:outerShdw>
          </a:effectLst>
        </p:spPr>
      </p:cxnSp>
      <p:sp>
        <p:nvSpPr>
          <p:cNvPr id="21532" name="Text Box 31"/>
          <p:cNvSpPr txBox="1">
            <a:spLocks noChangeArrowheads="1"/>
          </p:cNvSpPr>
          <p:nvPr/>
        </p:nvSpPr>
        <p:spPr bwMode="auto">
          <a:xfrm>
            <a:off x="2000232" y="4714884"/>
            <a:ext cx="2808287" cy="1063640"/>
          </a:xfrm>
          <a:prstGeom prst="rect">
            <a:avLst/>
          </a:prstGeom>
          <a:noFill/>
          <a:ln w="9525">
            <a:noFill/>
            <a:miter lim="800000"/>
            <a:headEnd/>
            <a:tailEnd/>
          </a:ln>
        </p:spPr>
        <p:txBody>
          <a:bodyPr/>
          <a:lstStyle/>
          <a:p>
            <a:pPr defTabSz="1028700" eaLnBrk="0" hangingPunct="0"/>
            <a:r>
              <a:rPr lang="ru-RU" sz="2000" i="1" dirty="0">
                <a:solidFill>
                  <a:schemeClr val="tx2"/>
                </a:solidFill>
                <a:latin typeface="Times New Roman" pitchFamily="18" charset="0"/>
                <a:cs typeface="Times New Roman" pitchFamily="18" charset="0"/>
              </a:rPr>
              <a:t>На доске фиксируется время начала и окончания экзамена</a:t>
            </a:r>
          </a:p>
        </p:txBody>
      </p:sp>
      <p:pic>
        <p:nvPicPr>
          <p:cNvPr id="21533" name="Picture 32" descr="час"/>
          <p:cNvPicPr>
            <a:picLocks noChangeAspect="1" noChangeArrowheads="1"/>
          </p:cNvPicPr>
          <p:nvPr/>
        </p:nvPicPr>
        <p:blipFill>
          <a:blip r:embed="rId6"/>
          <a:srcRect/>
          <a:stretch>
            <a:fillRect/>
          </a:stretch>
        </p:blipFill>
        <p:spPr bwMode="auto">
          <a:xfrm>
            <a:off x="4848225" y="5948363"/>
            <a:ext cx="371475" cy="371475"/>
          </a:xfrm>
          <a:prstGeom prst="rect">
            <a:avLst/>
          </a:prstGeom>
          <a:noFill/>
          <a:ln w="9525">
            <a:noFill/>
            <a:miter lim="800000"/>
            <a:headEnd/>
            <a:tailEnd/>
          </a:ln>
        </p:spPr>
      </p:pic>
      <p:pic>
        <p:nvPicPr>
          <p:cNvPr id="21534" name="Picture 33" descr="час"/>
          <p:cNvPicPr>
            <a:picLocks noChangeAspect="1" noChangeArrowheads="1"/>
          </p:cNvPicPr>
          <p:nvPr/>
        </p:nvPicPr>
        <p:blipFill>
          <a:blip r:embed="rId6"/>
          <a:srcRect/>
          <a:stretch>
            <a:fillRect/>
          </a:stretch>
        </p:blipFill>
        <p:spPr bwMode="auto">
          <a:xfrm>
            <a:off x="1928813" y="714375"/>
            <a:ext cx="371475" cy="371475"/>
          </a:xfrm>
          <a:prstGeom prst="rect">
            <a:avLst/>
          </a:prstGeom>
          <a:noFill/>
          <a:ln w="9525">
            <a:noFill/>
            <a:miter lim="800000"/>
            <a:headEnd/>
            <a:tailEnd/>
          </a:ln>
        </p:spPr>
      </p:pic>
      <p:pic>
        <p:nvPicPr>
          <p:cNvPr id="21535" name="Picture 34" descr="час"/>
          <p:cNvPicPr>
            <a:picLocks noChangeAspect="1" noChangeArrowheads="1"/>
          </p:cNvPicPr>
          <p:nvPr/>
        </p:nvPicPr>
        <p:blipFill>
          <a:blip r:embed="rId6"/>
          <a:srcRect/>
          <a:stretch>
            <a:fillRect/>
          </a:stretch>
        </p:blipFill>
        <p:spPr bwMode="auto">
          <a:xfrm>
            <a:off x="98425" y="5935663"/>
            <a:ext cx="371475" cy="371475"/>
          </a:xfrm>
          <a:prstGeom prst="rect">
            <a:avLst/>
          </a:prstGeom>
          <a:noFill/>
          <a:ln w="9525">
            <a:noFill/>
            <a:miter lim="800000"/>
            <a:headEnd/>
            <a:tailEnd/>
          </a:ln>
        </p:spPr>
      </p:pic>
      <p:sp>
        <p:nvSpPr>
          <p:cNvPr id="32" name="AutoShape 13"/>
          <p:cNvSpPr>
            <a:spLocks noChangeArrowheads="1"/>
          </p:cNvSpPr>
          <p:nvPr/>
        </p:nvSpPr>
        <p:spPr bwMode="auto">
          <a:xfrm>
            <a:off x="5840413" y="598488"/>
            <a:ext cx="3305175" cy="544512"/>
          </a:xfrm>
          <a:prstGeom prst="roundRect">
            <a:avLst>
              <a:gd name="adj" fmla="val 16667"/>
            </a:avLst>
          </a:prstGeom>
          <a:noFill/>
          <a:ln w="25400" algn="ctr">
            <a:solidFill>
              <a:schemeClr val="tx2">
                <a:lumMod val="50000"/>
              </a:schemeClr>
            </a:solidFill>
            <a:round/>
            <a:headEnd/>
            <a:tailEnd/>
          </a:ln>
        </p:spPr>
        <p:txBody>
          <a:bodyPr lIns="115646" tIns="57824" rIns="115646" bIns="57824" anchor="ctr">
            <a:spAutoFit/>
          </a:bodyPr>
          <a:lstStyle/>
          <a:p>
            <a:pPr defTabSz="1028700" eaLnBrk="0" hangingPunct="0">
              <a:tabLst>
                <a:tab pos="130175" algn="l"/>
              </a:tabLst>
              <a:defRPr/>
            </a:pPr>
            <a:r>
              <a:rPr lang="ru-RU" sz="2400" dirty="0">
                <a:solidFill>
                  <a:schemeClr val="tx2"/>
                </a:solidFill>
                <a:latin typeface="Times New Roman" pitchFamily="18" charset="0"/>
                <a:cs typeface="Times New Roman" pitchFamily="18" charset="0"/>
              </a:rPr>
              <a:t>Выход из ППЭ</a:t>
            </a:r>
          </a:p>
        </p:txBody>
      </p:sp>
      <p:sp>
        <p:nvSpPr>
          <p:cNvPr id="21537" name="TextBox 34"/>
          <p:cNvSpPr txBox="1">
            <a:spLocks noChangeArrowheads="1"/>
          </p:cNvSpPr>
          <p:nvPr/>
        </p:nvSpPr>
        <p:spPr bwMode="auto">
          <a:xfrm>
            <a:off x="214313" y="857250"/>
            <a:ext cx="1428750" cy="923330"/>
          </a:xfrm>
          <a:prstGeom prst="rect">
            <a:avLst/>
          </a:prstGeom>
          <a:noFill/>
          <a:ln w="9525">
            <a:noFill/>
            <a:miter lim="800000"/>
            <a:headEnd/>
            <a:tailEnd/>
          </a:ln>
        </p:spPr>
        <p:txBody>
          <a:bodyPr>
            <a:spAutoFit/>
          </a:bodyPr>
          <a:lstStyle/>
          <a:p>
            <a:r>
              <a:rPr lang="ru-RU" i="1" dirty="0">
                <a:solidFill>
                  <a:schemeClr val="tx2"/>
                </a:solidFill>
                <a:latin typeface="Times New Roman" pitchFamily="18" charset="0"/>
                <a:cs typeface="Times New Roman" pitchFamily="18" charset="0"/>
              </a:rPr>
              <a:t>За </a:t>
            </a:r>
            <a:r>
              <a:rPr lang="ru-RU" i="1" dirty="0" smtClean="0">
                <a:solidFill>
                  <a:schemeClr val="tx2"/>
                </a:solidFill>
                <a:latin typeface="Times New Roman" pitchFamily="18" charset="0"/>
                <a:cs typeface="Times New Roman" pitchFamily="18" charset="0"/>
              </a:rPr>
              <a:t>45 </a:t>
            </a:r>
            <a:r>
              <a:rPr lang="ru-RU" i="1" dirty="0">
                <a:solidFill>
                  <a:schemeClr val="tx2"/>
                </a:solidFill>
                <a:latin typeface="Times New Roman" pitchFamily="18" charset="0"/>
                <a:cs typeface="Times New Roman" pitchFamily="18" charset="0"/>
              </a:rPr>
              <a:t>минут до начала экзамена</a:t>
            </a:r>
          </a:p>
        </p:txBody>
      </p:sp>
      <p:sp>
        <p:nvSpPr>
          <p:cNvPr id="34" name="TextBox 33"/>
          <p:cNvSpPr txBox="1"/>
          <p:nvPr/>
        </p:nvSpPr>
        <p:spPr>
          <a:xfrm>
            <a:off x="357188" y="6357938"/>
            <a:ext cx="8429625" cy="400050"/>
          </a:xfrm>
          <a:prstGeom prst="rect">
            <a:avLst/>
          </a:prstGeom>
          <a:noFill/>
        </p:spPr>
        <p:txBody>
          <a:bodyPr>
            <a:spAutoFit/>
          </a:bodyPr>
          <a:lstStyle/>
          <a:p>
            <a:pPr algn="ctr" fontAlgn="auto">
              <a:spcBef>
                <a:spcPts val="0"/>
              </a:spcBef>
              <a:spcAft>
                <a:spcPts val="0"/>
              </a:spcAft>
              <a:defRPr/>
            </a:pPr>
            <a:r>
              <a:rPr lang="ru-RU" sz="2000" spc="600" dirty="0">
                <a:solidFill>
                  <a:schemeClr val="tx2"/>
                </a:solidFill>
                <a:latin typeface="Times New Roman" pitchFamily="18" charset="0"/>
                <a:cs typeface="Times New Roman" pitchFamily="18" charset="0"/>
              </a:rPr>
              <a:t>Возможна досрочная сдача работы</a:t>
            </a:r>
          </a:p>
        </p:txBody>
      </p:sp>
      <p:sp>
        <p:nvSpPr>
          <p:cNvPr id="35"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6" name="Скругленный прямоугольник 35"/>
          <p:cNvSpPr/>
          <p:nvPr/>
        </p:nvSpPr>
        <p:spPr>
          <a:xfrm>
            <a:off x="2500298" y="1214422"/>
            <a:ext cx="3571900" cy="642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3"/>
                </a:solidFill>
                <a:latin typeface="Constantia" pitchFamily="18" charset="0"/>
              </a:rPr>
              <a:t>При входе в ППЭ участники проходят через металлоискатель</a:t>
            </a:r>
            <a:endParaRPr lang="ru-RU" sz="1600" b="1" dirty="0">
              <a:solidFill>
                <a:schemeClr val="accent3"/>
              </a:solidFill>
              <a:latin typeface="Constantia" pitchFamily="18" charset="0"/>
            </a:endParaRPr>
          </a:p>
        </p:txBody>
      </p:sp>
      <p:sp>
        <p:nvSpPr>
          <p:cNvPr id="37" name="Скругленный прямоугольник 36"/>
          <p:cNvSpPr/>
          <p:nvPr/>
        </p:nvSpPr>
        <p:spPr>
          <a:xfrm>
            <a:off x="214282" y="3000372"/>
            <a:ext cx="3571900" cy="6429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3"/>
                </a:solidFill>
                <a:latin typeface="Constantia" pitchFamily="18" charset="0"/>
              </a:rPr>
              <a:t>Аудитории ППЭ оборудованы средствами видеонаблюдения</a:t>
            </a:r>
            <a:endParaRPr lang="ru-RU" sz="1600" b="1" dirty="0">
              <a:solidFill>
                <a:schemeClr val="accent3"/>
              </a:solidFill>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8347" y="596018"/>
            <a:ext cx="7511473" cy="904156"/>
          </a:xfrm>
        </p:spPr>
        <p:txBody>
          <a:bodyPr>
            <a:normAutofit fontScale="90000"/>
          </a:bodyPr>
          <a:lstStyle/>
          <a:p>
            <a:r>
              <a:rPr lang="ru-RU" b="1" dirty="0" smtClean="0"/>
              <a:t>Нормативные правовые акты ГИА - 2014</a:t>
            </a:r>
            <a:r>
              <a:rPr lang="ru-RU" dirty="0" smtClean="0"/>
              <a:t/>
            </a:r>
            <a:br>
              <a:rPr lang="ru-RU" dirty="0" smtClean="0"/>
            </a:br>
            <a:endParaRPr lang="ru-RU" dirty="0"/>
          </a:p>
        </p:txBody>
      </p:sp>
      <p:sp>
        <p:nvSpPr>
          <p:cNvPr id="3" name="Содержимое 2"/>
          <p:cNvSpPr>
            <a:spLocks noGrp="1"/>
          </p:cNvSpPr>
          <p:nvPr>
            <p:ph idx="1"/>
          </p:nvPr>
        </p:nvSpPr>
        <p:spPr>
          <a:xfrm>
            <a:off x="818348" y="1500174"/>
            <a:ext cx="7511472" cy="4601886"/>
          </a:xfrm>
        </p:spPr>
        <p:txBody>
          <a:bodyPr>
            <a:normAutofit lnSpcReduction="10000"/>
          </a:bodyPr>
          <a:lstStyle/>
          <a:p>
            <a:pPr lvl="0"/>
            <a:r>
              <a:rPr lang="ru-RU" dirty="0" smtClean="0"/>
              <a:t>Ст. 59, ч. 9 ст. 47, ч. 1-4 ст. 70 Федерального закона «Об образовании в Российской Федерации» от 29.12.2012 № 273-ФЗ </a:t>
            </a:r>
          </a:p>
          <a:p>
            <a:pPr lvl="0"/>
            <a:r>
              <a:rPr lang="ru-RU" dirty="0" smtClean="0"/>
              <a:t>Правила формирования и ведения ФИС ГИА и приема и РИС ГИА (утв. Постановлением Правительства Российской Федерации от 31.08.2013 № 755)</a:t>
            </a:r>
          </a:p>
          <a:p>
            <a:pPr lvl="0"/>
            <a:r>
              <a:rPr lang="ru-RU" dirty="0" smtClean="0"/>
              <a:t>Порядок проведения ГИА по образовательным программам среднего общего образования (приказ </a:t>
            </a:r>
            <a:r>
              <a:rPr lang="ru-RU" dirty="0" err="1" smtClean="0"/>
              <a:t>Минобрнауки</a:t>
            </a:r>
            <a:r>
              <a:rPr lang="ru-RU" dirty="0" smtClean="0"/>
              <a:t> России от26 декабря №1400) </a:t>
            </a:r>
          </a:p>
          <a:p>
            <a:pPr lvl="0"/>
            <a:r>
              <a:rPr lang="ru-RU" dirty="0" smtClean="0"/>
              <a:t>Порядок аккредитации общественных наблюдателей (утв. Приказом </a:t>
            </a:r>
            <a:r>
              <a:rPr lang="ru-RU" dirty="0" err="1" smtClean="0"/>
              <a:t>Минобрнауки</a:t>
            </a:r>
            <a:r>
              <a:rPr lang="ru-RU" dirty="0" smtClean="0"/>
              <a:t> России от 28.06.2013 № 491) + проект изменений в Порядок (проходит правовую экспертизу)</a:t>
            </a:r>
          </a:p>
          <a:p>
            <a:pPr lvl="0"/>
            <a:r>
              <a:rPr lang="ru-RU" dirty="0" smtClean="0"/>
              <a:t>Методические материалы по подготовке и проведению ЕГЭ в пунктах проведения экзамена в 2014 году  (письмо </a:t>
            </a:r>
            <a:r>
              <a:rPr lang="ru-RU" dirty="0" err="1" smtClean="0"/>
              <a:t>Рособрнадзора</a:t>
            </a:r>
            <a:r>
              <a:rPr lang="ru-RU" dirty="0" smtClean="0"/>
              <a:t> от «11» февраля 2014 г. № 02-60)</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1000125" y="428625"/>
            <a:ext cx="8143875" cy="2924175"/>
          </a:xfrm>
          <a:prstGeom prst="rect">
            <a:avLst/>
          </a:prstGeom>
          <a:noFill/>
          <a:ln w="9525">
            <a:noFill/>
            <a:miter lim="800000"/>
            <a:headEnd/>
            <a:tailEnd/>
          </a:ln>
        </p:spPr>
        <p:txBody>
          <a:bodyPr>
            <a:spAutoFit/>
          </a:bodyPr>
          <a:lstStyle/>
          <a:p>
            <a:pPr>
              <a:spcBef>
                <a:spcPct val="50000"/>
              </a:spcBef>
              <a:buFont typeface="Symbol" pitchFamily="18" charset="2"/>
              <a:buChar char="-"/>
            </a:pPr>
            <a:r>
              <a:rPr lang="ru-RU" sz="2400" dirty="0">
                <a:solidFill>
                  <a:schemeClr val="tx2"/>
                </a:solidFill>
              </a:rPr>
              <a:t> </a:t>
            </a:r>
            <a:r>
              <a:rPr lang="ru-RU" sz="2000" dirty="0">
                <a:solidFill>
                  <a:schemeClr val="tx2"/>
                </a:solidFill>
                <a:latin typeface="Times New Roman" pitchFamily="18" charset="0"/>
                <a:cs typeface="Times New Roman" pitchFamily="18" charset="0"/>
              </a:rPr>
              <a:t>в течение всего экзамена </a:t>
            </a:r>
            <a:r>
              <a:rPr lang="ru-RU" sz="2000" b="1" dirty="0">
                <a:solidFill>
                  <a:schemeClr val="tx2"/>
                </a:solidFill>
                <a:latin typeface="Times New Roman" pitchFamily="18" charset="0"/>
                <a:cs typeface="Times New Roman" pitchFamily="18" charset="0"/>
              </a:rPr>
              <a:t>оба организатора находятся в аудитории</a:t>
            </a:r>
            <a:r>
              <a:rPr lang="ru-RU" sz="2000" dirty="0">
                <a:solidFill>
                  <a:schemeClr val="tx2"/>
                </a:solidFill>
                <a:latin typeface="Times New Roman" pitchFamily="18" charset="0"/>
                <a:cs typeface="Times New Roman" pitchFamily="18" charset="0"/>
              </a:rPr>
              <a:t>,</a:t>
            </a:r>
          </a:p>
          <a:p>
            <a:pPr>
              <a:buFont typeface="Symbol" pitchFamily="18" charset="2"/>
              <a:buChar char="-"/>
            </a:pPr>
            <a:r>
              <a:rPr lang="ru-RU" sz="2000" dirty="0">
                <a:solidFill>
                  <a:schemeClr val="tx2"/>
                </a:solidFill>
                <a:latin typeface="Times New Roman" pitchFamily="18" charset="0"/>
                <a:cs typeface="Times New Roman" pitchFamily="18" charset="0"/>
              </a:rPr>
              <a:t>проверяют </a:t>
            </a:r>
            <a:r>
              <a:rPr lang="ru-RU" sz="2000" b="1" dirty="0">
                <a:solidFill>
                  <a:schemeClr val="tx2"/>
                </a:solidFill>
                <a:latin typeface="Times New Roman" pitchFamily="18" charset="0"/>
                <a:cs typeface="Times New Roman" pitchFamily="18" charset="0"/>
              </a:rPr>
              <a:t>соответствие</a:t>
            </a:r>
            <a:r>
              <a:rPr lang="ru-RU" sz="2000" dirty="0">
                <a:solidFill>
                  <a:schemeClr val="tx2"/>
                </a:solidFill>
                <a:latin typeface="Times New Roman" pitchFamily="18" charset="0"/>
                <a:cs typeface="Times New Roman" pitchFamily="18" charset="0"/>
              </a:rPr>
              <a:t> реквизитов в бланке регистрации и паспорте,</a:t>
            </a:r>
          </a:p>
          <a:p>
            <a:pPr>
              <a:buFont typeface="Symbol" pitchFamily="18" charset="2"/>
              <a:buChar char="-"/>
            </a:pPr>
            <a:r>
              <a:rPr lang="ru-RU" sz="2000" dirty="0">
                <a:solidFill>
                  <a:schemeClr val="tx2"/>
                </a:solidFill>
                <a:latin typeface="Times New Roman" pitchFamily="18" charset="0"/>
                <a:cs typeface="Times New Roman" pitchFamily="18" charset="0"/>
              </a:rPr>
              <a:t>проверяют </a:t>
            </a:r>
            <a:r>
              <a:rPr lang="ru-RU" sz="2000" b="1" dirty="0">
                <a:solidFill>
                  <a:schemeClr val="tx2"/>
                </a:solidFill>
                <a:latin typeface="Times New Roman" pitchFamily="18" charset="0"/>
                <a:cs typeface="Times New Roman" pitchFamily="18" charset="0"/>
              </a:rPr>
              <a:t>наличие и правильность </a:t>
            </a:r>
            <a:r>
              <a:rPr lang="ru-RU" sz="2000" dirty="0">
                <a:solidFill>
                  <a:schemeClr val="tx2"/>
                </a:solidFill>
                <a:latin typeface="Times New Roman" pitchFamily="18" charset="0"/>
                <a:cs typeface="Times New Roman" pitchFamily="18" charset="0"/>
              </a:rPr>
              <a:t>заполнения обязательных реквизитов во всех бланках,</a:t>
            </a:r>
          </a:p>
          <a:p>
            <a:pPr>
              <a:buFont typeface="Symbol" pitchFamily="18" charset="2"/>
              <a:buChar char="-"/>
            </a:pPr>
            <a:r>
              <a:rPr lang="ru-RU" sz="2000" dirty="0">
                <a:solidFill>
                  <a:schemeClr val="tx2"/>
                </a:solidFill>
                <a:latin typeface="Times New Roman" pitchFamily="18" charset="0"/>
                <a:cs typeface="Times New Roman" pitchFamily="18" charset="0"/>
              </a:rPr>
              <a:t>отвечают на вопросы участников экзамена (</a:t>
            </a:r>
            <a:r>
              <a:rPr lang="ru-RU" sz="2000" b="1" i="1" dirty="0">
                <a:solidFill>
                  <a:schemeClr val="tx2"/>
                </a:solidFill>
                <a:latin typeface="Times New Roman" pitchFamily="18" charset="0"/>
                <a:cs typeface="Times New Roman" pitchFamily="18" charset="0"/>
              </a:rPr>
              <a:t>не связанные с содержанием </a:t>
            </a:r>
            <a:r>
              <a:rPr lang="ru-RU" sz="2000" b="1" i="1" dirty="0" err="1">
                <a:solidFill>
                  <a:schemeClr val="tx2"/>
                </a:solidFill>
                <a:latin typeface="Times New Roman" pitchFamily="18" charset="0"/>
                <a:cs typeface="Times New Roman" pitchFamily="18" charset="0"/>
              </a:rPr>
              <a:t>КИМов</a:t>
            </a:r>
            <a:r>
              <a:rPr lang="ru-RU" sz="2000" dirty="0">
                <a:solidFill>
                  <a:schemeClr val="tx2"/>
                </a:solidFill>
                <a:latin typeface="Times New Roman" pitchFamily="18" charset="0"/>
                <a:cs typeface="Times New Roman" pitchFamily="18" charset="0"/>
              </a:rPr>
              <a:t>),</a:t>
            </a:r>
          </a:p>
          <a:p>
            <a:pPr>
              <a:buFont typeface="Symbol" pitchFamily="18" charset="2"/>
              <a:buChar char="-"/>
            </a:pPr>
            <a:r>
              <a:rPr lang="ru-RU" sz="2000" dirty="0">
                <a:solidFill>
                  <a:schemeClr val="tx2"/>
                </a:solidFill>
                <a:latin typeface="Times New Roman" pitchFamily="18" charset="0"/>
                <a:cs typeface="Times New Roman" pitchFamily="18" charset="0"/>
              </a:rPr>
              <a:t> выдают </a:t>
            </a:r>
            <a:r>
              <a:rPr lang="ru-RU" sz="2000" b="1" dirty="0">
                <a:solidFill>
                  <a:schemeClr val="tx2"/>
                </a:solidFill>
                <a:latin typeface="Times New Roman" pitchFamily="18" charset="0"/>
                <a:cs typeface="Times New Roman" pitchFamily="18" charset="0"/>
              </a:rPr>
              <a:t>дополнительные бланки </a:t>
            </a:r>
            <a:r>
              <a:rPr lang="ru-RU" sz="2000" dirty="0">
                <a:solidFill>
                  <a:schemeClr val="tx2"/>
                </a:solidFill>
                <a:latin typeface="Times New Roman" pitchFamily="18" charset="0"/>
                <a:cs typeface="Times New Roman" pitchFamily="18" charset="0"/>
              </a:rPr>
              <a:t>ответов №2,</a:t>
            </a:r>
          </a:p>
          <a:p>
            <a:pPr>
              <a:buFont typeface="Symbol" pitchFamily="18" charset="2"/>
              <a:buChar char="-"/>
            </a:pPr>
            <a:r>
              <a:rPr lang="ru-RU" sz="2000" dirty="0">
                <a:solidFill>
                  <a:schemeClr val="tx2"/>
                </a:solidFill>
                <a:latin typeface="Times New Roman" pitchFamily="18" charset="0"/>
                <a:cs typeface="Times New Roman" pitchFamily="18" charset="0"/>
              </a:rPr>
              <a:t> следят за соблюдением дисциплины и правил поведения,</a:t>
            </a:r>
          </a:p>
          <a:p>
            <a:pPr>
              <a:buFont typeface="Symbol" pitchFamily="18" charset="2"/>
              <a:buChar char="-"/>
            </a:pPr>
            <a:r>
              <a:rPr lang="ru-RU" sz="2000" dirty="0">
                <a:solidFill>
                  <a:schemeClr val="tx2"/>
                </a:solidFill>
                <a:latin typeface="Times New Roman" pitchFamily="18" charset="0"/>
                <a:cs typeface="Times New Roman" pitchFamily="18" charset="0"/>
              </a:rPr>
              <a:t> за 30 минут предупреждают об окончании  экзамена.</a:t>
            </a:r>
          </a:p>
        </p:txBody>
      </p:sp>
      <p:sp>
        <p:nvSpPr>
          <p:cNvPr id="25603" name="Text Box 6"/>
          <p:cNvSpPr txBox="1">
            <a:spLocks noChangeArrowheads="1"/>
          </p:cNvSpPr>
          <p:nvPr/>
        </p:nvSpPr>
        <p:spPr bwMode="auto">
          <a:xfrm>
            <a:off x="1000125" y="3357563"/>
            <a:ext cx="8143875" cy="2923877"/>
          </a:xfrm>
          <a:prstGeom prst="rect">
            <a:avLst/>
          </a:prstGeom>
          <a:noFill/>
          <a:ln w="9525">
            <a:noFill/>
            <a:miter lim="800000"/>
            <a:headEnd/>
            <a:tailEnd/>
          </a:ln>
        </p:spPr>
        <p:txBody>
          <a:bodyPr>
            <a:spAutoFit/>
          </a:bodyPr>
          <a:lstStyle/>
          <a:p>
            <a:r>
              <a:rPr lang="ru-RU" sz="2400" dirty="0">
                <a:solidFill>
                  <a:schemeClr val="tx2"/>
                </a:solidFill>
              </a:rPr>
              <a:t> 	</a:t>
            </a:r>
            <a:r>
              <a:rPr lang="ru-RU" sz="2000" b="1" i="1" dirty="0">
                <a:solidFill>
                  <a:schemeClr val="tx2"/>
                </a:solidFill>
                <a:latin typeface="Times New Roman" pitchFamily="18" charset="0"/>
                <a:cs typeface="Times New Roman" pitchFamily="18" charset="0"/>
              </a:rPr>
              <a:t>Организаторам запрещается</a:t>
            </a:r>
            <a:r>
              <a:rPr lang="ru-RU" sz="2000" dirty="0">
                <a:solidFill>
                  <a:schemeClr val="tx2"/>
                </a:solidFill>
                <a:latin typeface="Times New Roman" pitchFamily="18" charset="0"/>
                <a:cs typeface="Times New Roman" pitchFamily="18" charset="0"/>
              </a:rPr>
              <a:t>:</a:t>
            </a:r>
          </a:p>
          <a:p>
            <a:r>
              <a:rPr lang="ru-RU" sz="2000" dirty="0">
                <a:solidFill>
                  <a:schemeClr val="tx2"/>
                </a:solidFill>
                <a:latin typeface="Times New Roman" pitchFamily="18" charset="0"/>
                <a:cs typeface="Times New Roman" pitchFamily="18" charset="0"/>
              </a:rPr>
              <a:t> – без уважительной причины покидать аудиторию, </a:t>
            </a:r>
          </a:p>
          <a:p>
            <a:r>
              <a:rPr lang="ru-RU" sz="2000" dirty="0">
                <a:solidFill>
                  <a:schemeClr val="tx2"/>
                </a:solidFill>
                <a:latin typeface="Times New Roman" pitchFamily="18" charset="0"/>
                <a:cs typeface="Times New Roman" pitchFamily="18" charset="0"/>
              </a:rPr>
              <a:t> – </a:t>
            </a:r>
            <a:r>
              <a:rPr lang="ru-RU" sz="2000" dirty="0" smtClean="0">
                <a:solidFill>
                  <a:schemeClr val="tx2"/>
                </a:solidFill>
                <a:latin typeface="Times New Roman" pitchFamily="18" charset="0"/>
                <a:cs typeface="Times New Roman" pitchFamily="18" charset="0"/>
              </a:rPr>
              <a:t>иметь при себе и пользоваться </a:t>
            </a:r>
            <a:r>
              <a:rPr lang="ru-RU" sz="2000" dirty="0">
                <a:solidFill>
                  <a:schemeClr val="tx2"/>
                </a:solidFill>
                <a:latin typeface="Times New Roman" pitchFamily="18" charset="0"/>
                <a:cs typeface="Times New Roman" pitchFamily="18" charset="0"/>
              </a:rPr>
              <a:t>любыми средствами связи, </a:t>
            </a:r>
          </a:p>
          <a:p>
            <a:r>
              <a:rPr lang="ru-RU" sz="2000" dirty="0">
                <a:solidFill>
                  <a:schemeClr val="tx2"/>
                </a:solidFill>
                <a:latin typeface="Times New Roman" pitchFamily="18" charset="0"/>
                <a:cs typeface="Times New Roman" pitchFamily="18" charset="0"/>
              </a:rPr>
              <a:t> – </a:t>
            </a:r>
            <a:r>
              <a:rPr lang="ru-RU" sz="2000" dirty="0" smtClean="0">
                <a:solidFill>
                  <a:schemeClr val="tx2"/>
                </a:solidFill>
                <a:latin typeface="Times New Roman" pitchFamily="18" charset="0"/>
                <a:cs typeface="Times New Roman" pitchFamily="18" charset="0"/>
              </a:rPr>
              <a:t>оказывать содействие </a:t>
            </a:r>
            <a:r>
              <a:rPr lang="ru-RU" sz="2000" dirty="0">
                <a:solidFill>
                  <a:schemeClr val="tx2"/>
                </a:solidFill>
                <a:latin typeface="Times New Roman" pitchFamily="18" charset="0"/>
                <a:cs typeface="Times New Roman" pitchFamily="18" charset="0"/>
              </a:rPr>
              <a:t>участникам </a:t>
            </a:r>
            <a:r>
              <a:rPr lang="ru-RU" sz="2000" dirty="0" smtClean="0">
                <a:solidFill>
                  <a:schemeClr val="tx2"/>
                </a:solidFill>
                <a:latin typeface="Times New Roman" pitchFamily="18" charset="0"/>
                <a:cs typeface="Times New Roman" pitchFamily="18" charset="0"/>
              </a:rPr>
              <a:t>экзаменов, в том числе передавать им средства связи, электронно-вычислительную технику, письменные заметки и иные средства хранения и передачи информации;</a:t>
            </a:r>
          </a:p>
          <a:p>
            <a:r>
              <a:rPr lang="ru-RU" sz="2000" dirty="0" smtClean="0">
                <a:solidFill>
                  <a:schemeClr val="tx2"/>
                </a:solidFill>
                <a:latin typeface="Times New Roman" pitchFamily="18" charset="0"/>
                <a:cs typeface="Times New Roman" pitchFamily="18" charset="0"/>
              </a:rPr>
              <a:t>− выносить из аудитории экзаменационные материалы </a:t>
            </a:r>
            <a:r>
              <a:rPr lang="ru-RU" sz="2000" dirty="0">
                <a:solidFill>
                  <a:schemeClr val="tx2"/>
                </a:solidFill>
                <a:latin typeface="Times New Roman" pitchFamily="18" charset="0"/>
                <a:cs typeface="Times New Roman" pitchFamily="18" charset="0"/>
              </a:rPr>
              <a:t> </a:t>
            </a:r>
            <a:r>
              <a:rPr lang="ru-RU" sz="2000" dirty="0" smtClean="0">
                <a:solidFill>
                  <a:schemeClr val="tx2"/>
                </a:solidFill>
                <a:latin typeface="Times New Roman" pitchFamily="18" charset="0"/>
                <a:cs typeface="Times New Roman" pitchFamily="18" charset="0"/>
              </a:rPr>
              <a:t>на бумажных или электронных носителях, фотографировать экзаменационные материалы.</a:t>
            </a:r>
          </a:p>
        </p:txBody>
      </p:sp>
      <p:sp>
        <p:nvSpPr>
          <p:cNvPr id="6"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ru-RU" sz="4800" b="1" dirty="0" smtClean="0">
                <a:solidFill>
                  <a:srgbClr val="FF0000"/>
                </a:solidFill>
                <a:latin typeface="Cambria" pitchFamily="18" charset="0"/>
              </a:rPr>
              <a:t>ЗАПРЕЩЕНО</a:t>
            </a:r>
            <a:endParaRPr lang="ru-RU" sz="4800" b="1" dirty="0">
              <a:solidFill>
                <a:srgbClr val="FF0000"/>
              </a:solidFill>
              <a:latin typeface="Cambria" pitchFamily="18" charset="0"/>
            </a:endParaRPr>
          </a:p>
        </p:txBody>
      </p:sp>
      <p:sp>
        <p:nvSpPr>
          <p:cNvPr id="3" name="TextBox 2"/>
          <p:cNvSpPr txBox="1"/>
          <p:nvPr/>
        </p:nvSpPr>
        <p:spPr>
          <a:xfrm>
            <a:off x="1142976" y="857232"/>
            <a:ext cx="6858048" cy="523220"/>
          </a:xfrm>
          <a:prstGeom prst="rect">
            <a:avLst/>
          </a:prstGeom>
          <a:noFill/>
        </p:spPr>
        <p:txBody>
          <a:bodyPr wrap="square" rtlCol="0">
            <a:spAutoFit/>
          </a:bodyPr>
          <a:lstStyle/>
          <a:p>
            <a:pPr algn="ctr"/>
            <a:r>
              <a:rPr lang="ru-RU" sz="2800" b="1" dirty="0" smtClean="0">
                <a:solidFill>
                  <a:srgbClr val="FF0000"/>
                </a:solidFill>
                <a:latin typeface="Cambria" pitchFamily="18" charset="0"/>
              </a:rPr>
              <a:t>иметь</a:t>
            </a:r>
            <a:r>
              <a:rPr lang="ru-RU" sz="2800" dirty="0" smtClean="0">
                <a:solidFill>
                  <a:srgbClr val="FF0000"/>
                </a:solidFill>
                <a:latin typeface="Cambria" pitchFamily="18" charset="0"/>
              </a:rPr>
              <a:t> при себе и (или) использовать</a:t>
            </a:r>
            <a:endParaRPr lang="ru-RU" sz="2800" dirty="0">
              <a:solidFill>
                <a:srgbClr val="FF0000"/>
              </a:solidFill>
              <a:latin typeface="Cambria" pitchFamily="18" charset="0"/>
            </a:endParaRPr>
          </a:p>
        </p:txBody>
      </p:sp>
      <p:sp>
        <p:nvSpPr>
          <p:cNvPr id="4" name="TextBox 3"/>
          <p:cNvSpPr txBox="1"/>
          <p:nvPr/>
        </p:nvSpPr>
        <p:spPr>
          <a:xfrm>
            <a:off x="928662" y="1428736"/>
            <a:ext cx="8072462" cy="523220"/>
          </a:xfrm>
          <a:prstGeom prst="rect">
            <a:avLst/>
          </a:prstGeom>
          <a:noFill/>
        </p:spPr>
        <p:txBody>
          <a:bodyPr wrap="square" rtlCol="0">
            <a:spAutoFit/>
          </a:bodyPr>
          <a:lstStyle/>
          <a:p>
            <a:r>
              <a:rPr lang="ru-RU" sz="2800" b="1" dirty="0" smtClean="0">
                <a:latin typeface="Cambria" pitchFamily="18" charset="0"/>
              </a:rPr>
              <a:t>мобильные телефоны и иные средства связи </a:t>
            </a:r>
            <a:endParaRPr lang="ru-RU" sz="2800" b="1" dirty="0">
              <a:latin typeface="Cambria" pitchFamily="18" charset="0"/>
            </a:endParaRPr>
          </a:p>
        </p:txBody>
      </p:sp>
      <p:sp>
        <p:nvSpPr>
          <p:cNvPr id="5" name="TextBox 4"/>
          <p:cNvSpPr txBox="1"/>
          <p:nvPr/>
        </p:nvSpPr>
        <p:spPr>
          <a:xfrm>
            <a:off x="4357686" y="2071678"/>
            <a:ext cx="4786314" cy="523220"/>
          </a:xfrm>
          <a:prstGeom prst="rect">
            <a:avLst/>
          </a:prstGeom>
          <a:noFill/>
        </p:spPr>
        <p:txBody>
          <a:bodyPr wrap="square" rtlCol="0">
            <a:spAutoFit/>
          </a:bodyPr>
          <a:lstStyle/>
          <a:p>
            <a:r>
              <a:rPr lang="ru-RU" sz="2800" b="1" dirty="0" smtClean="0">
                <a:latin typeface="Cambria" pitchFamily="18" charset="0"/>
              </a:rPr>
              <a:t>справочные материалы </a:t>
            </a:r>
            <a:endParaRPr lang="ru-RU" sz="2800" b="1" dirty="0">
              <a:latin typeface="Cambria" pitchFamily="18" charset="0"/>
            </a:endParaRPr>
          </a:p>
        </p:txBody>
      </p:sp>
      <p:sp>
        <p:nvSpPr>
          <p:cNvPr id="6" name="TextBox 5"/>
          <p:cNvSpPr txBox="1"/>
          <p:nvPr/>
        </p:nvSpPr>
        <p:spPr>
          <a:xfrm>
            <a:off x="5143504" y="2786058"/>
            <a:ext cx="3857620" cy="523220"/>
          </a:xfrm>
          <a:prstGeom prst="rect">
            <a:avLst/>
          </a:prstGeom>
          <a:noFill/>
        </p:spPr>
        <p:txBody>
          <a:bodyPr wrap="square" rtlCol="0">
            <a:spAutoFit/>
          </a:bodyPr>
          <a:lstStyle/>
          <a:p>
            <a:r>
              <a:rPr lang="ru-RU" sz="2800" b="1" dirty="0" smtClean="0">
                <a:latin typeface="Cambria" pitchFamily="18" charset="0"/>
              </a:rPr>
              <a:t>письменные заметки</a:t>
            </a:r>
            <a:endParaRPr lang="ru-RU" sz="2800" b="1" dirty="0">
              <a:latin typeface="Cambria" pitchFamily="18" charset="0"/>
            </a:endParaRPr>
          </a:p>
        </p:txBody>
      </p:sp>
      <p:pic>
        <p:nvPicPr>
          <p:cNvPr id="7" name="Рисунок 6" descr="1272704479.jpg"/>
          <p:cNvPicPr>
            <a:picLocks noChangeAspect="1"/>
          </p:cNvPicPr>
          <p:nvPr/>
        </p:nvPicPr>
        <p:blipFill>
          <a:blip r:embed="rId2"/>
          <a:stretch>
            <a:fillRect/>
          </a:stretch>
        </p:blipFill>
        <p:spPr>
          <a:xfrm>
            <a:off x="1428728" y="2143116"/>
            <a:ext cx="2672904" cy="2643206"/>
          </a:xfrm>
          <a:prstGeom prst="rect">
            <a:avLst/>
          </a:prstGeom>
        </p:spPr>
      </p:pic>
      <p:grpSp>
        <p:nvGrpSpPr>
          <p:cNvPr id="12" name="Группа 11"/>
          <p:cNvGrpSpPr/>
          <p:nvPr/>
        </p:nvGrpSpPr>
        <p:grpSpPr>
          <a:xfrm>
            <a:off x="5429256" y="3571876"/>
            <a:ext cx="2428892" cy="2286016"/>
            <a:chOff x="3786182" y="3786190"/>
            <a:chExt cx="2428892" cy="2286016"/>
          </a:xfrm>
        </p:grpSpPr>
        <p:pic>
          <p:nvPicPr>
            <p:cNvPr id="8" name="Рисунок 7" descr="1295691666_46.jpg"/>
            <p:cNvPicPr>
              <a:picLocks noChangeAspect="1"/>
            </p:cNvPicPr>
            <p:nvPr/>
          </p:nvPicPr>
          <p:blipFill>
            <a:blip r:embed="rId3"/>
            <a:stretch>
              <a:fillRect/>
            </a:stretch>
          </p:blipFill>
          <p:spPr>
            <a:xfrm>
              <a:off x="3786182" y="4071942"/>
              <a:ext cx="2428892" cy="1797380"/>
            </a:xfrm>
            <a:prstGeom prst="rect">
              <a:avLst/>
            </a:prstGeom>
          </p:spPr>
        </p:pic>
        <p:cxnSp>
          <p:nvCxnSpPr>
            <p:cNvPr id="10" name="Прямая соединительная линия 9"/>
            <p:cNvCxnSpPr/>
            <p:nvPr/>
          </p:nvCxnSpPr>
          <p:spPr>
            <a:xfrm rot="16200000" flipH="1">
              <a:off x="4036218" y="4179100"/>
              <a:ext cx="1857384" cy="1500196"/>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3786182" y="3786190"/>
              <a:ext cx="2428892" cy="228601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ransition spd="med" advClick="0" advTm="1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3000"/>
                                        <p:tgtEl>
                                          <p:spTgt spid="2"/>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3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30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5" name="TextBox 3"/>
          <p:cNvSpPr txBox="1">
            <a:spLocks noChangeArrowheads="1"/>
          </p:cNvSpPr>
          <p:nvPr/>
        </p:nvSpPr>
        <p:spPr bwMode="auto">
          <a:xfrm>
            <a:off x="1000100" y="428604"/>
            <a:ext cx="8143900" cy="5693866"/>
          </a:xfrm>
          <a:prstGeom prst="rect">
            <a:avLst/>
          </a:prstGeom>
          <a:noFill/>
          <a:ln w="9525">
            <a:noFill/>
            <a:miter lim="800000"/>
            <a:headEnd/>
            <a:tailEnd/>
          </a:ln>
        </p:spPr>
        <p:txBody>
          <a:bodyPr wrap="square">
            <a:spAutoFit/>
          </a:bodyPr>
          <a:lstStyle/>
          <a:p>
            <a:pPr>
              <a:defRPr/>
            </a:pPr>
            <a:r>
              <a:rPr lang="ru-RU" dirty="0">
                <a:solidFill>
                  <a:srgbClr val="FF0000"/>
                </a:solidFill>
                <a:latin typeface="Georgia" pitchFamily="18" charset="0"/>
                <a:cs typeface="Times New Roman" pitchFamily="18" charset="0"/>
              </a:rPr>
              <a:t>При обнаружении факта наличия </a:t>
            </a:r>
            <a:r>
              <a:rPr lang="ru-RU" b="1" dirty="0">
                <a:solidFill>
                  <a:srgbClr val="FF0000"/>
                </a:solidFill>
                <a:latin typeface="Georgia" pitchFamily="18" charset="0"/>
                <a:cs typeface="Times New Roman" pitchFamily="18" charset="0"/>
              </a:rPr>
              <a:t>мобильного телефона у участника экзамена</a:t>
            </a:r>
          </a:p>
          <a:p>
            <a:pPr>
              <a:buFont typeface="Wingdings" pitchFamily="2" charset="2"/>
              <a:buChar char="q"/>
              <a:defRPr/>
            </a:pPr>
            <a:r>
              <a:rPr lang="ru-RU" dirty="0">
                <a:solidFill>
                  <a:schemeClr val="tx2">
                    <a:lumMod val="50000"/>
                  </a:schemeClr>
                </a:solidFill>
                <a:latin typeface="Georgia" pitchFamily="18" charset="0"/>
                <a:cs typeface="Times New Roman" pitchFamily="18" charset="0"/>
              </a:rPr>
              <a:t> </a:t>
            </a:r>
            <a:r>
              <a:rPr lang="ru-RU" dirty="0">
                <a:latin typeface="Georgia" pitchFamily="18" charset="0"/>
                <a:cs typeface="Times New Roman" pitchFamily="18" charset="0"/>
              </a:rPr>
              <a:t>Организатор в аудитории </a:t>
            </a:r>
            <a:r>
              <a:rPr lang="ru-RU" dirty="0" smtClean="0">
                <a:latin typeface="Georgia" pitchFamily="18" charset="0"/>
                <a:cs typeface="Times New Roman" pitchFamily="18" charset="0"/>
              </a:rPr>
              <a:t>или общественный наблюдатель приглашают членов ГЭК;</a:t>
            </a:r>
            <a:endParaRPr lang="ru-RU" dirty="0">
              <a:latin typeface="Georgia" pitchFamily="18" charset="0"/>
              <a:cs typeface="Times New Roman" pitchFamily="18" charset="0"/>
            </a:endParaRPr>
          </a:p>
          <a:p>
            <a:pPr>
              <a:buFont typeface="Wingdings" pitchFamily="2" charset="2"/>
              <a:buChar char="q"/>
              <a:defRPr/>
            </a:pPr>
            <a:r>
              <a:rPr lang="ru-RU" dirty="0">
                <a:latin typeface="Georgia" pitchFamily="18" charset="0"/>
                <a:cs typeface="Times New Roman" pitchFamily="18" charset="0"/>
              </a:rPr>
              <a:t> </a:t>
            </a:r>
            <a:r>
              <a:rPr lang="ru-RU" dirty="0" smtClean="0">
                <a:latin typeface="Georgia" pitchFamily="18" charset="0"/>
                <a:cs typeface="Times New Roman" pitchFamily="18" charset="0"/>
              </a:rPr>
              <a:t>Члены ГЭК составляют </a:t>
            </a:r>
            <a:r>
              <a:rPr lang="ru-RU" sz="2800" dirty="0">
                <a:latin typeface="Georgia" pitchFamily="18" charset="0"/>
                <a:cs typeface="Times New Roman" pitchFamily="18" charset="0"/>
              </a:rPr>
              <a:t>акт</a:t>
            </a:r>
            <a:r>
              <a:rPr lang="ru-RU" dirty="0">
                <a:latin typeface="Georgia" pitchFamily="18" charset="0"/>
                <a:cs typeface="Times New Roman" pitchFamily="18" charset="0"/>
              </a:rPr>
              <a:t> об удалении участника с экзамена с указанием времени удаления;</a:t>
            </a:r>
          </a:p>
          <a:p>
            <a:pPr>
              <a:buFont typeface="Wingdings" pitchFamily="2" charset="2"/>
              <a:buChar char="q"/>
              <a:defRPr/>
            </a:pPr>
            <a:r>
              <a:rPr lang="ru-RU" dirty="0">
                <a:latin typeface="Georgia" pitchFamily="18" charset="0"/>
                <a:cs typeface="Times New Roman" pitchFamily="18" charset="0"/>
              </a:rPr>
              <a:t> Документы об удалении участника с экзамена направляются  в РЦОИ вместе с другими документами </a:t>
            </a:r>
            <a:r>
              <a:rPr lang="ru-RU" dirty="0" smtClean="0">
                <a:latin typeface="Georgia" pitchFamily="18" charset="0"/>
                <a:cs typeface="Times New Roman" pitchFamily="18" charset="0"/>
              </a:rPr>
              <a:t>с экзамена.</a:t>
            </a:r>
            <a:endParaRPr lang="ru-RU" dirty="0">
              <a:latin typeface="Georgia" pitchFamily="18" charset="0"/>
              <a:cs typeface="Times New Roman" pitchFamily="18" charset="0"/>
            </a:endParaRPr>
          </a:p>
          <a:p>
            <a:pPr algn="ctr">
              <a:defRPr/>
            </a:pPr>
            <a:r>
              <a:rPr lang="ru-RU" b="1" dirty="0">
                <a:solidFill>
                  <a:srgbClr val="FF0000"/>
                </a:solidFill>
                <a:latin typeface="Georgia" pitchFamily="18" charset="0"/>
                <a:cs typeface="Arial" charset="0"/>
              </a:rPr>
              <a:t>НЕДОПУСТИМО физическое воздействие</a:t>
            </a:r>
          </a:p>
          <a:p>
            <a:pPr algn="ctr">
              <a:defRPr/>
            </a:pPr>
            <a:r>
              <a:rPr lang="ru-RU" b="1" dirty="0">
                <a:solidFill>
                  <a:srgbClr val="FF0000"/>
                </a:solidFill>
                <a:latin typeface="Georgia" pitchFamily="18" charset="0"/>
                <a:cs typeface="Arial" charset="0"/>
              </a:rPr>
              <a:t>в отношении участника экзамена!</a:t>
            </a:r>
          </a:p>
          <a:p>
            <a:pPr>
              <a:defRPr/>
            </a:pPr>
            <a:endParaRPr lang="ru-RU" sz="1000" dirty="0" smtClean="0">
              <a:solidFill>
                <a:schemeClr val="tx2"/>
              </a:solidFill>
              <a:latin typeface="Georgia" pitchFamily="18" charset="0"/>
              <a:cs typeface="Times New Roman" pitchFamily="18" charset="0"/>
            </a:endParaRPr>
          </a:p>
          <a:p>
            <a:pPr>
              <a:defRPr/>
            </a:pPr>
            <a:endParaRPr lang="ru-RU" sz="1000" dirty="0" smtClean="0">
              <a:solidFill>
                <a:schemeClr val="tx2"/>
              </a:solidFill>
              <a:latin typeface="Georgia" pitchFamily="18" charset="0"/>
              <a:cs typeface="Times New Roman" pitchFamily="18" charset="0"/>
            </a:endParaRPr>
          </a:p>
          <a:p>
            <a:pPr>
              <a:defRPr/>
            </a:pPr>
            <a:endParaRPr lang="ru-RU" sz="1000" dirty="0">
              <a:solidFill>
                <a:schemeClr val="tx2"/>
              </a:solidFill>
              <a:latin typeface="Georgia" pitchFamily="18" charset="0"/>
              <a:cs typeface="Times New Roman" pitchFamily="18" charset="0"/>
            </a:endParaRPr>
          </a:p>
          <a:p>
            <a:pPr>
              <a:defRPr/>
            </a:pPr>
            <a:r>
              <a:rPr lang="ru-RU" dirty="0">
                <a:solidFill>
                  <a:srgbClr val="FF0000"/>
                </a:solidFill>
                <a:latin typeface="Georgia" pitchFamily="18" charset="0"/>
                <a:cs typeface="Times New Roman" pitchFamily="18" charset="0"/>
              </a:rPr>
              <a:t>Если экзамен </a:t>
            </a:r>
            <a:r>
              <a:rPr lang="ru-RU" b="1" dirty="0">
                <a:solidFill>
                  <a:srgbClr val="FF0000"/>
                </a:solidFill>
                <a:latin typeface="Georgia" pitchFamily="18" charset="0"/>
                <a:cs typeface="Times New Roman" pitchFamily="18" charset="0"/>
              </a:rPr>
              <a:t>не закончен участником по уважительной причине</a:t>
            </a:r>
          </a:p>
          <a:p>
            <a:pPr>
              <a:buFont typeface="Wingdings" pitchFamily="2" charset="2"/>
              <a:buChar char="q"/>
              <a:defRPr/>
            </a:pPr>
            <a:r>
              <a:rPr lang="ru-RU" dirty="0">
                <a:solidFill>
                  <a:schemeClr val="tx2"/>
                </a:solidFill>
                <a:latin typeface="Georgia" pitchFamily="18" charset="0"/>
                <a:cs typeface="Times New Roman" pitchFamily="18" charset="0"/>
              </a:rPr>
              <a:t> </a:t>
            </a:r>
            <a:r>
              <a:rPr lang="ru-RU" dirty="0">
                <a:latin typeface="Georgia" pitchFamily="18" charset="0"/>
                <a:cs typeface="Times New Roman" pitchFamily="18" charset="0"/>
              </a:rPr>
              <a:t>Организатор в аудитории </a:t>
            </a:r>
            <a:r>
              <a:rPr lang="ru-RU" dirty="0" smtClean="0">
                <a:latin typeface="Georgia" pitchFamily="18" charset="0"/>
                <a:cs typeface="Times New Roman" pitchFamily="18" charset="0"/>
              </a:rPr>
              <a:t>приглашает медицинского работника и членов ГЭК;</a:t>
            </a:r>
            <a:endParaRPr lang="ru-RU" dirty="0">
              <a:latin typeface="Georgia" pitchFamily="18" charset="0"/>
              <a:cs typeface="Times New Roman" pitchFamily="18" charset="0"/>
            </a:endParaRPr>
          </a:p>
          <a:p>
            <a:pPr>
              <a:buFont typeface="Wingdings" pitchFamily="2" charset="2"/>
              <a:buChar char="q"/>
              <a:defRPr/>
            </a:pPr>
            <a:r>
              <a:rPr lang="ru-RU" dirty="0">
                <a:latin typeface="Georgia" pitchFamily="18" charset="0"/>
                <a:cs typeface="Times New Roman" pitchFamily="18" charset="0"/>
              </a:rPr>
              <a:t> </a:t>
            </a:r>
            <a:r>
              <a:rPr lang="ru-RU" dirty="0" smtClean="0">
                <a:latin typeface="Georgia" pitchFamily="18" charset="0"/>
                <a:cs typeface="Times New Roman" pitchFamily="18" charset="0"/>
              </a:rPr>
              <a:t>Члены ГЭК составляют </a:t>
            </a:r>
            <a:r>
              <a:rPr lang="ru-RU" dirty="0">
                <a:latin typeface="Georgia" pitchFamily="18" charset="0"/>
                <a:cs typeface="Times New Roman" pitchFamily="18" charset="0"/>
              </a:rPr>
              <a:t>акт о досрочном окончании экзамена с указанием времени;</a:t>
            </a:r>
          </a:p>
          <a:p>
            <a:pPr>
              <a:buFont typeface="Wingdings" pitchFamily="2" charset="2"/>
              <a:buChar char="q"/>
              <a:defRPr/>
            </a:pPr>
            <a:r>
              <a:rPr lang="ru-RU" dirty="0">
                <a:latin typeface="Georgia" pitchFamily="18" charset="0"/>
                <a:cs typeface="Times New Roman" pitchFamily="18" charset="0"/>
              </a:rPr>
              <a:t> Документы о досрочном окончании экзамена направляются  в РЦОИ вместе с другими документами </a:t>
            </a:r>
            <a:r>
              <a:rPr lang="ru-RU" dirty="0" smtClean="0">
                <a:latin typeface="Georgia" pitchFamily="18" charset="0"/>
                <a:cs typeface="Times New Roman" pitchFamily="18" charset="0"/>
              </a:rPr>
              <a:t>с экзамена.</a:t>
            </a:r>
            <a:endParaRPr lang="ru-RU" dirty="0">
              <a:latin typeface="Georgia" pitchFamily="18" charset="0"/>
              <a:cs typeface="Times New Roman" pitchFamily="18" charset="0"/>
            </a:endParaRPr>
          </a:p>
          <a:p>
            <a:pPr algn="ctr">
              <a:defRPr/>
            </a:pPr>
            <a:endParaRPr lang="ru-RU" dirty="0">
              <a:solidFill>
                <a:schemeClr val="tx2"/>
              </a:solidFill>
              <a:latin typeface="Georg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000100" y="302359"/>
            <a:ext cx="8143900" cy="6555641"/>
          </a:xfrm>
          <a:prstGeom prst="rect">
            <a:avLst/>
          </a:prstGeom>
        </p:spPr>
        <p:txBody>
          <a:bodyPr wrap="square">
            <a:spAutoFit/>
          </a:bodyPr>
          <a:lstStyle/>
          <a:p>
            <a:pPr algn="ctr"/>
            <a:r>
              <a:rPr lang="ru-RU" sz="2000" b="1" dirty="0" smtClean="0">
                <a:solidFill>
                  <a:schemeClr val="tx2"/>
                </a:solidFill>
                <a:latin typeface="Constantia" pitchFamily="18" charset="0"/>
              </a:rPr>
              <a:t>п. 33 Порядка проведения ГИА по образовательным программам </a:t>
            </a:r>
          </a:p>
          <a:p>
            <a:pPr algn="ctr"/>
            <a:r>
              <a:rPr lang="ru-RU" sz="2000" b="1" dirty="0" smtClean="0">
                <a:solidFill>
                  <a:schemeClr val="tx2"/>
                </a:solidFill>
                <a:latin typeface="Constantia" pitchFamily="18" charset="0"/>
              </a:rPr>
              <a:t>среднего общего образования</a:t>
            </a:r>
          </a:p>
          <a:p>
            <a:pPr lvl="0" indent="450850" fontAlgn="base">
              <a:spcBef>
                <a:spcPct val="0"/>
              </a:spcBef>
              <a:spcAft>
                <a:spcPct val="0"/>
              </a:spcAft>
            </a:pPr>
            <a:endParaRPr lang="ru-RU" sz="2000" dirty="0" smtClean="0">
              <a:solidFill>
                <a:srgbClr val="000000"/>
              </a:solidFill>
              <a:latin typeface="Constantia" pitchFamily="18" charset="0"/>
              <a:ea typeface="Times New Roman" pitchFamily="18" charset="0"/>
            </a:endParaRPr>
          </a:p>
          <a:p>
            <a:pPr lvl="0" indent="450850" algn="just" fontAlgn="base">
              <a:spcBef>
                <a:spcPct val="0"/>
              </a:spcBef>
              <a:spcAft>
                <a:spcPct val="0"/>
              </a:spcAft>
            </a:pPr>
            <a:r>
              <a:rPr lang="ru-RU" sz="2000" b="1" dirty="0" smtClean="0">
                <a:solidFill>
                  <a:srgbClr val="FF0000"/>
                </a:solidFill>
                <a:latin typeface="Constantia" pitchFamily="18" charset="0"/>
                <a:ea typeface="Times New Roman" pitchFamily="18" charset="0"/>
              </a:rPr>
              <a:t>Повторно</a:t>
            </a:r>
            <a:r>
              <a:rPr lang="ru-RU" sz="2000" dirty="0" smtClean="0">
                <a:solidFill>
                  <a:srgbClr val="FF0000"/>
                </a:solidFill>
                <a:latin typeface="Constantia" pitchFamily="18" charset="0"/>
                <a:ea typeface="Times New Roman" pitchFamily="18" charset="0"/>
              </a:rPr>
              <a:t> к сдаче ГИА </a:t>
            </a:r>
            <a:r>
              <a:rPr lang="ru-RU" sz="2000" b="1" dirty="0" smtClean="0">
                <a:solidFill>
                  <a:srgbClr val="FF0000"/>
                </a:solidFill>
                <a:latin typeface="Constantia" pitchFamily="18" charset="0"/>
                <a:ea typeface="Times New Roman" pitchFamily="18" charset="0"/>
              </a:rPr>
              <a:t>по соответствующему учебному предмету в текущем году</a:t>
            </a:r>
            <a:r>
              <a:rPr lang="ru-RU" sz="2000" dirty="0" smtClean="0">
                <a:solidFill>
                  <a:srgbClr val="FF0000"/>
                </a:solidFill>
                <a:latin typeface="Constantia" pitchFamily="18" charset="0"/>
                <a:ea typeface="Times New Roman" pitchFamily="18" charset="0"/>
              </a:rPr>
              <a:t> по решению ГЭК </a:t>
            </a:r>
            <a:r>
              <a:rPr lang="ru-RU" sz="2000" b="1" dirty="0" smtClean="0">
                <a:solidFill>
                  <a:srgbClr val="FF0000"/>
                </a:solidFill>
                <a:latin typeface="Constantia" pitchFamily="18" charset="0"/>
                <a:ea typeface="Times New Roman" pitchFamily="18" charset="0"/>
              </a:rPr>
              <a:t>допускаются следующие участники экзамена</a:t>
            </a:r>
            <a:r>
              <a:rPr lang="ru-RU" sz="2000" dirty="0" smtClean="0">
                <a:solidFill>
                  <a:schemeClr val="tx2"/>
                </a:solidFill>
                <a:latin typeface="Constantia" pitchFamily="18" charset="0"/>
                <a:ea typeface="Times New Roman" pitchFamily="18" charset="0"/>
              </a:rPr>
              <a:t>:</a:t>
            </a:r>
            <a:endParaRPr lang="ru-RU" sz="2000" dirty="0" smtClean="0">
              <a:solidFill>
                <a:schemeClr val="tx2"/>
              </a:solidFill>
              <a:latin typeface="Constantia" pitchFamily="18" charset="0"/>
            </a:endParaRPr>
          </a:p>
          <a:p>
            <a:pPr lvl="0" indent="450850" algn="just" eaLnBrk="0" fontAlgn="base" hangingPunct="0">
              <a:spcBef>
                <a:spcPct val="0"/>
              </a:spcBef>
              <a:spcAft>
                <a:spcPct val="0"/>
              </a:spcAft>
              <a:buFont typeface="Wingdings" pitchFamily="2" charset="2"/>
              <a:buChar char="q"/>
            </a:pPr>
            <a:r>
              <a:rPr lang="ru-RU" sz="2000" b="1" dirty="0" smtClean="0">
                <a:solidFill>
                  <a:schemeClr val="tx2"/>
                </a:solidFill>
                <a:latin typeface="Constantia" pitchFamily="18" charset="0"/>
                <a:ea typeface="Times New Roman" pitchFamily="18" charset="0"/>
              </a:rPr>
              <a:t>выпускники</a:t>
            </a:r>
            <a:r>
              <a:rPr lang="ru-RU" sz="2000" dirty="0" smtClean="0">
                <a:solidFill>
                  <a:schemeClr val="tx2"/>
                </a:solidFill>
                <a:latin typeface="Constantia" pitchFamily="18" charset="0"/>
                <a:ea typeface="Times New Roman" pitchFamily="18" charset="0"/>
              </a:rPr>
              <a:t>, получившие на ГИА </a:t>
            </a:r>
            <a:r>
              <a:rPr lang="ru-RU" sz="2000" b="1" i="1" dirty="0" smtClean="0">
                <a:solidFill>
                  <a:schemeClr val="tx2"/>
                </a:solidFill>
                <a:latin typeface="Constantia" pitchFamily="18" charset="0"/>
                <a:ea typeface="Times New Roman" pitchFamily="18" charset="0"/>
              </a:rPr>
              <a:t>неудовлетворительный результат по одному из обязательных учебных предметов</a:t>
            </a:r>
            <a:r>
              <a:rPr lang="ru-RU" sz="2000" dirty="0" smtClean="0">
                <a:solidFill>
                  <a:srgbClr val="000000"/>
                </a:solidFill>
                <a:latin typeface="Constantia" pitchFamily="18" charset="0"/>
                <a:ea typeface="Times New Roman" pitchFamily="18" charset="0"/>
              </a:rPr>
              <a:t>;</a:t>
            </a:r>
          </a:p>
          <a:p>
            <a:pPr lvl="0" indent="450850" algn="just" eaLnBrk="0" fontAlgn="base" hangingPunct="0">
              <a:spcBef>
                <a:spcPct val="0"/>
              </a:spcBef>
              <a:spcAft>
                <a:spcPct val="0"/>
              </a:spcAft>
              <a:buFont typeface="Wingdings" pitchFamily="2" charset="2"/>
              <a:buChar char="q"/>
            </a:pPr>
            <a:r>
              <a:rPr lang="ru-RU" sz="2000" b="1" dirty="0" smtClean="0">
                <a:solidFill>
                  <a:schemeClr val="tx2"/>
                </a:solidFill>
                <a:latin typeface="Constantia" pitchFamily="18" charset="0"/>
                <a:ea typeface="Times New Roman" pitchFamily="18" charset="0"/>
              </a:rPr>
              <a:t>не явившиеся </a:t>
            </a:r>
            <a:r>
              <a:rPr lang="ru-RU" sz="2000" dirty="0" smtClean="0">
                <a:solidFill>
                  <a:schemeClr val="tx2"/>
                </a:solidFill>
                <a:latin typeface="Constantia" pitchFamily="18" charset="0"/>
                <a:ea typeface="Times New Roman" pitchFamily="18" charset="0"/>
              </a:rPr>
              <a:t>на экзамены по уважительным причинам (</a:t>
            </a:r>
            <a:r>
              <a:rPr lang="ru-RU" sz="2000" b="1" i="1" dirty="0" smtClean="0">
                <a:solidFill>
                  <a:schemeClr val="tx2"/>
                </a:solidFill>
                <a:latin typeface="Constantia" pitchFamily="18" charset="0"/>
                <a:ea typeface="Times New Roman" pitchFamily="18" charset="0"/>
              </a:rPr>
              <a:t>болезнь или иные обстоятельства, подтвержденные документально</a:t>
            </a:r>
            <a:r>
              <a:rPr lang="ru-RU" sz="2000" dirty="0" smtClean="0">
                <a:solidFill>
                  <a:schemeClr val="tx2"/>
                </a:solidFill>
                <a:latin typeface="Constantia" pitchFamily="18" charset="0"/>
                <a:ea typeface="Times New Roman" pitchFamily="18" charset="0"/>
              </a:rPr>
              <a:t>);</a:t>
            </a:r>
          </a:p>
          <a:p>
            <a:pPr lvl="0" indent="450850" algn="just" eaLnBrk="0" fontAlgn="base" hangingPunct="0">
              <a:spcBef>
                <a:spcPct val="0"/>
              </a:spcBef>
              <a:spcAft>
                <a:spcPct val="0"/>
              </a:spcAft>
              <a:buFont typeface="Wingdings" pitchFamily="2" charset="2"/>
              <a:buChar char="q"/>
            </a:pPr>
            <a:r>
              <a:rPr lang="ru-RU" sz="2000" b="1" dirty="0" smtClean="0">
                <a:solidFill>
                  <a:schemeClr val="tx2"/>
                </a:solidFill>
                <a:latin typeface="Constantia" pitchFamily="18" charset="0"/>
                <a:ea typeface="Times New Roman" pitchFamily="18" charset="0"/>
              </a:rPr>
              <a:t>не завершившие выполнение экзаменационной работы </a:t>
            </a:r>
            <a:r>
              <a:rPr lang="ru-RU" sz="2000" dirty="0" smtClean="0">
                <a:solidFill>
                  <a:schemeClr val="tx2"/>
                </a:solidFill>
                <a:latin typeface="Constantia" pitchFamily="18" charset="0"/>
                <a:ea typeface="Times New Roman" pitchFamily="18" charset="0"/>
              </a:rPr>
              <a:t>по уважительным причинам (болезнь или иные обстоятельства, подтвержденные документально);</a:t>
            </a:r>
          </a:p>
          <a:p>
            <a:pPr lvl="0" indent="450850" algn="just" eaLnBrk="0" fontAlgn="base" hangingPunct="0">
              <a:spcBef>
                <a:spcPct val="0"/>
              </a:spcBef>
              <a:spcAft>
                <a:spcPct val="0"/>
              </a:spcAft>
              <a:buFont typeface="Wingdings" pitchFamily="2" charset="2"/>
              <a:buChar char="q"/>
            </a:pPr>
            <a:r>
              <a:rPr lang="ru-RU" sz="2000" b="1" dirty="0" smtClean="0">
                <a:solidFill>
                  <a:schemeClr val="tx2"/>
                </a:solidFill>
                <a:latin typeface="Constantia" pitchFamily="18" charset="0"/>
                <a:ea typeface="Times New Roman" pitchFamily="18" charset="0"/>
              </a:rPr>
              <a:t>апелляция </a:t>
            </a:r>
            <a:r>
              <a:rPr lang="ru-RU" sz="2000" dirty="0" smtClean="0">
                <a:solidFill>
                  <a:schemeClr val="tx2"/>
                </a:solidFill>
                <a:latin typeface="Constantia" pitchFamily="18" charset="0"/>
                <a:ea typeface="Times New Roman" pitchFamily="18" charset="0"/>
              </a:rPr>
              <a:t>которых о нарушении установленного порядка проведения ГИА конфликтной комиссией </a:t>
            </a:r>
            <a:r>
              <a:rPr lang="ru-RU" sz="2000" b="1" dirty="0" smtClean="0">
                <a:solidFill>
                  <a:schemeClr val="tx2"/>
                </a:solidFill>
                <a:latin typeface="Constantia" pitchFamily="18" charset="0"/>
                <a:ea typeface="Times New Roman" pitchFamily="18" charset="0"/>
              </a:rPr>
              <a:t>была удовлетворена</a:t>
            </a:r>
            <a:r>
              <a:rPr lang="ru-RU" sz="2000" dirty="0" smtClean="0">
                <a:solidFill>
                  <a:schemeClr val="tx2"/>
                </a:solidFill>
                <a:latin typeface="Constantia" pitchFamily="18" charset="0"/>
                <a:ea typeface="Times New Roman" pitchFamily="18" charset="0"/>
              </a:rPr>
              <a:t>;</a:t>
            </a:r>
          </a:p>
          <a:p>
            <a:pPr lvl="0" indent="450850" algn="just" eaLnBrk="0" fontAlgn="base" hangingPunct="0">
              <a:spcBef>
                <a:spcPct val="0"/>
              </a:spcBef>
              <a:spcAft>
                <a:spcPct val="0"/>
              </a:spcAft>
              <a:buFont typeface="Wingdings" pitchFamily="2" charset="2"/>
              <a:buChar char="q"/>
            </a:pPr>
            <a:r>
              <a:rPr lang="ru-RU" sz="2000" b="1" dirty="0" smtClean="0">
                <a:solidFill>
                  <a:schemeClr val="tx2"/>
                </a:solidFill>
                <a:latin typeface="Constantia" pitchFamily="18" charset="0"/>
                <a:ea typeface="Times New Roman" pitchFamily="18" charset="0"/>
              </a:rPr>
              <a:t>результаты</a:t>
            </a:r>
            <a:r>
              <a:rPr lang="ru-RU" sz="2000" dirty="0" smtClean="0">
                <a:solidFill>
                  <a:schemeClr val="tx2"/>
                </a:solidFill>
                <a:latin typeface="Constantia" pitchFamily="18" charset="0"/>
                <a:ea typeface="Times New Roman" pitchFamily="18" charset="0"/>
              </a:rPr>
              <a:t> которых были </a:t>
            </a:r>
            <a:r>
              <a:rPr lang="ru-RU" sz="2000" b="1" dirty="0" smtClean="0">
                <a:solidFill>
                  <a:schemeClr val="tx2"/>
                </a:solidFill>
                <a:latin typeface="Constantia" pitchFamily="18" charset="0"/>
                <a:ea typeface="Times New Roman" pitchFamily="18" charset="0"/>
              </a:rPr>
              <a:t>аннулированы</a:t>
            </a:r>
            <a:r>
              <a:rPr lang="ru-RU" sz="2000" dirty="0" smtClean="0">
                <a:solidFill>
                  <a:schemeClr val="tx2"/>
                </a:solidFill>
                <a:latin typeface="Constantia" pitchFamily="18" charset="0"/>
                <a:ea typeface="Times New Roman" pitchFamily="18" charset="0"/>
              </a:rPr>
              <a:t> ГЭК в случае выявления фактов нарушений установленного порядка проведения ГИА, совершенных работниками ППЭ, или иными (неустановленными) лицами.</a:t>
            </a:r>
            <a:r>
              <a:rPr lang="ru-RU" sz="2000" dirty="0" smtClean="0">
                <a:solidFill>
                  <a:schemeClr val="tx2"/>
                </a:solidFill>
                <a:latin typeface="Constantia" pitchFamily="18" charset="0"/>
              </a:rPr>
              <a:t> </a:t>
            </a:r>
          </a:p>
        </p:txBody>
      </p:sp>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00100" y="500042"/>
            <a:ext cx="8143900" cy="6155531"/>
          </a:xfrm>
          <a:prstGeom prst="rect">
            <a:avLst/>
          </a:prstGeom>
        </p:spPr>
        <p:txBody>
          <a:bodyPr wrap="square">
            <a:spAutoFit/>
          </a:bodyPr>
          <a:lstStyle/>
          <a:p>
            <a:pPr algn="ctr"/>
            <a:r>
              <a:rPr lang="ru-RU" b="1" dirty="0" smtClean="0">
                <a:solidFill>
                  <a:schemeClr val="tx2"/>
                </a:solidFill>
                <a:latin typeface="Constantia" pitchFamily="18" charset="0"/>
              </a:rPr>
              <a:t>п. 61 Порядка проведения ГИА по образовательным программам </a:t>
            </a:r>
          </a:p>
          <a:p>
            <a:pPr algn="ctr"/>
            <a:r>
              <a:rPr lang="ru-RU" b="1" dirty="0" smtClean="0">
                <a:solidFill>
                  <a:schemeClr val="tx2"/>
                </a:solidFill>
                <a:latin typeface="Constantia" pitchFamily="18" charset="0"/>
              </a:rPr>
              <a:t>среднего общего образования</a:t>
            </a:r>
          </a:p>
          <a:p>
            <a:pPr algn="ctr"/>
            <a:endParaRPr lang="ru-RU" b="1" dirty="0" smtClean="0">
              <a:solidFill>
                <a:schemeClr val="tx2"/>
              </a:solidFill>
              <a:latin typeface="Constantia" pitchFamily="18" charset="0"/>
            </a:endParaRPr>
          </a:p>
          <a:p>
            <a:pPr algn="ctr"/>
            <a:r>
              <a:rPr lang="ru-RU" sz="2400" dirty="0" smtClean="0">
                <a:solidFill>
                  <a:schemeClr val="tx2"/>
                </a:solidFill>
                <a:latin typeface="Constantia" pitchFamily="18" charset="0"/>
              </a:rPr>
              <a:t>Обучающимся, </a:t>
            </a:r>
          </a:p>
          <a:p>
            <a:pPr algn="just">
              <a:buFont typeface="Wingdings" pitchFamily="2" charset="2"/>
              <a:buChar char="v"/>
            </a:pPr>
            <a:r>
              <a:rPr lang="ru-RU" sz="2400" b="1" dirty="0" smtClean="0">
                <a:solidFill>
                  <a:schemeClr val="tx2"/>
                </a:solidFill>
                <a:latin typeface="Constantia" pitchFamily="18" charset="0"/>
              </a:rPr>
              <a:t>не прошедшим ГИА</a:t>
            </a:r>
            <a:r>
              <a:rPr lang="ru-RU" sz="2400" dirty="0" smtClean="0">
                <a:solidFill>
                  <a:schemeClr val="tx2"/>
                </a:solidFill>
                <a:latin typeface="Constantia" pitchFamily="18" charset="0"/>
              </a:rPr>
              <a:t>,</a:t>
            </a:r>
          </a:p>
          <a:p>
            <a:pPr algn="just">
              <a:buFont typeface="Wingdings" pitchFamily="2" charset="2"/>
              <a:buChar char="v"/>
            </a:pPr>
            <a:r>
              <a:rPr lang="ru-RU" sz="2400" dirty="0" smtClean="0">
                <a:solidFill>
                  <a:schemeClr val="tx2"/>
                </a:solidFill>
                <a:latin typeface="Constantia" pitchFamily="18" charset="0"/>
              </a:rPr>
              <a:t> получившим на ГИА </a:t>
            </a:r>
            <a:r>
              <a:rPr lang="ru-RU" sz="2400" b="1" dirty="0" smtClean="0">
                <a:solidFill>
                  <a:schemeClr val="tx2"/>
                </a:solidFill>
                <a:latin typeface="Constantia" pitchFamily="18" charset="0"/>
              </a:rPr>
              <a:t>неудовлетворительные результаты более чем по одному обязательному учебному предмету</a:t>
            </a:r>
            <a:r>
              <a:rPr lang="ru-RU" sz="2400" dirty="0" smtClean="0">
                <a:solidFill>
                  <a:schemeClr val="tx2"/>
                </a:solidFill>
                <a:latin typeface="Constantia" pitchFamily="18" charset="0"/>
              </a:rPr>
              <a:t>, </a:t>
            </a:r>
          </a:p>
          <a:p>
            <a:pPr algn="just">
              <a:buFont typeface="Wingdings" pitchFamily="2" charset="2"/>
              <a:buChar char="v"/>
            </a:pPr>
            <a:r>
              <a:rPr lang="ru-RU" sz="2400" dirty="0" smtClean="0">
                <a:solidFill>
                  <a:schemeClr val="tx2"/>
                </a:solidFill>
                <a:latin typeface="Constantia" pitchFamily="18" charset="0"/>
              </a:rPr>
              <a:t> получившим </a:t>
            </a:r>
            <a:r>
              <a:rPr lang="ru-RU" sz="2400" b="1" dirty="0" smtClean="0">
                <a:solidFill>
                  <a:schemeClr val="tx2"/>
                </a:solidFill>
                <a:latin typeface="Constantia" pitchFamily="18" charset="0"/>
              </a:rPr>
              <a:t>повторно неудовлетворительный результат по одному из этих предметов </a:t>
            </a:r>
            <a:r>
              <a:rPr lang="ru-RU" sz="2400" dirty="0" smtClean="0">
                <a:solidFill>
                  <a:schemeClr val="tx2"/>
                </a:solidFill>
                <a:latin typeface="Constantia" pitchFamily="18" charset="0"/>
              </a:rPr>
              <a:t>на ГИА в дополнительные сроки, </a:t>
            </a:r>
          </a:p>
          <a:p>
            <a:pPr algn="just">
              <a:buFont typeface="Wingdings" pitchFamily="2" charset="2"/>
              <a:buChar char="v"/>
            </a:pPr>
            <a:endParaRPr lang="ru-RU" sz="2400" dirty="0" smtClean="0">
              <a:solidFill>
                <a:schemeClr val="tx2"/>
              </a:solidFill>
              <a:latin typeface="Constantia" pitchFamily="18" charset="0"/>
            </a:endParaRPr>
          </a:p>
          <a:p>
            <a:pPr algn="ctr"/>
            <a:r>
              <a:rPr lang="ru-RU" sz="2400" dirty="0" smtClean="0">
                <a:solidFill>
                  <a:schemeClr val="tx2"/>
                </a:solidFill>
                <a:latin typeface="Constantia" pitchFamily="18" charset="0"/>
              </a:rPr>
              <a:t>предоставляется право пройти ГИА по соответствующим учебным предметам </a:t>
            </a:r>
          </a:p>
          <a:p>
            <a:pPr algn="ctr"/>
            <a:endParaRPr lang="ru-RU" sz="1100" dirty="0" smtClean="0">
              <a:solidFill>
                <a:schemeClr val="tx2"/>
              </a:solidFill>
              <a:latin typeface="Constantia" pitchFamily="18" charset="0"/>
            </a:endParaRPr>
          </a:p>
          <a:p>
            <a:pPr algn="ctr"/>
            <a:r>
              <a:rPr lang="ru-RU" sz="3600" b="1" dirty="0" smtClean="0">
                <a:solidFill>
                  <a:srgbClr val="FF0000"/>
                </a:solidFill>
                <a:latin typeface="Constantia" pitchFamily="18" charset="0"/>
              </a:rPr>
              <a:t>не ранее чем через год</a:t>
            </a:r>
            <a:r>
              <a:rPr lang="ru-RU" sz="2400" b="1" dirty="0" smtClean="0">
                <a:solidFill>
                  <a:srgbClr val="FF0000"/>
                </a:solidFill>
                <a:latin typeface="Constantia" pitchFamily="18" charset="0"/>
              </a:rPr>
              <a:t> </a:t>
            </a:r>
          </a:p>
          <a:p>
            <a:pPr algn="ctr"/>
            <a:endParaRPr lang="ru-RU" sz="1100" b="1" dirty="0" smtClean="0">
              <a:solidFill>
                <a:schemeClr val="tx2"/>
              </a:solidFill>
              <a:latin typeface="Constantia" pitchFamily="18" charset="0"/>
            </a:endParaRPr>
          </a:p>
          <a:p>
            <a:pPr algn="ctr"/>
            <a:r>
              <a:rPr lang="ru-RU" sz="2000" dirty="0" smtClean="0">
                <a:solidFill>
                  <a:schemeClr val="tx2"/>
                </a:solidFill>
                <a:latin typeface="Constantia" pitchFamily="18" charset="0"/>
              </a:rPr>
              <a:t>в сроки и в формах, устанавливаемых настоящим Порядком.</a:t>
            </a:r>
            <a:endParaRPr lang="ru-RU" sz="2000" b="1" dirty="0" smtClean="0">
              <a:solidFill>
                <a:schemeClr val="tx2"/>
              </a:solidFill>
              <a:latin typeface="Constantia" pitchFamily="18" charset="0"/>
            </a:endParaRPr>
          </a:p>
        </p:txBody>
      </p:sp>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5" name="Прямоугольник 4"/>
          <p:cNvSpPr/>
          <p:nvPr/>
        </p:nvSpPr>
        <p:spPr>
          <a:xfrm>
            <a:off x="1000100" y="1000108"/>
            <a:ext cx="8143900" cy="830997"/>
          </a:xfrm>
          <a:prstGeom prst="rect">
            <a:avLst/>
          </a:prstGeom>
        </p:spPr>
        <p:txBody>
          <a:bodyPr wrap="square">
            <a:spAutoFit/>
          </a:bodyPr>
          <a:lstStyle/>
          <a:p>
            <a:pPr algn="ctr"/>
            <a:r>
              <a:rPr lang="ru-RU" sz="2400" b="1" dirty="0" smtClean="0">
                <a:solidFill>
                  <a:schemeClr val="tx2"/>
                </a:solidFill>
                <a:latin typeface="Constantia" pitchFamily="18" charset="0"/>
              </a:rPr>
              <a:t>ППЭ организуется с учетом состояния </a:t>
            </a:r>
            <a:r>
              <a:rPr lang="ru-RU" sz="2400" b="1" dirty="0">
                <a:solidFill>
                  <a:schemeClr val="tx2"/>
                </a:solidFill>
                <a:latin typeface="Constantia" pitchFamily="18" charset="0"/>
              </a:rPr>
              <a:t>их здоровья, </a:t>
            </a:r>
            <a:r>
              <a:rPr lang="ru-RU" sz="2400" b="1" dirty="0" smtClean="0">
                <a:solidFill>
                  <a:schemeClr val="tx2"/>
                </a:solidFill>
                <a:latin typeface="Constantia" pitchFamily="18" charset="0"/>
              </a:rPr>
              <a:t>особенностей </a:t>
            </a:r>
            <a:r>
              <a:rPr lang="ru-RU" sz="2400" b="1" dirty="0">
                <a:solidFill>
                  <a:schemeClr val="tx2"/>
                </a:solidFill>
                <a:latin typeface="Constantia" pitchFamily="18" charset="0"/>
              </a:rPr>
              <a:t>психофизического развития. </a:t>
            </a:r>
          </a:p>
        </p:txBody>
      </p:sp>
      <p:sp>
        <p:nvSpPr>
          <p:cNvPr id="6" name="Прямоугольник 5"/>
          <p:cNvSpPr/>
          <p:nvPr/>
        </p:nvSpPr>
        <p:spPr>
          <a:xfrm>
            <a:off x="571472" y="1785926"/>
            <a:ext cx="7786742" cy="4832092"/>
          </a:xfrm>
          <a:prstGeom prst="rect">
            <a:avLst/>
          </a:prstGeom>
        </p:spPr>
        <p:txBody>
          <a:bodyPr wrap="square">
            <a:spAutoFit/>
          </a:bodyPr>
          <a:lstStyle/>
          <a:p>
            <a:pPr algn="ctr"/>
            <a:r>
              <a:rPr lang="ru-RU" sz="2000" b="1" i="1" dirty="0">
                <a:solidFill>
                  <a:schemeClr val="tx2"/>
                </a:solidFill>
                <a:latin typeface="Constantia" pitchFamily="18" charset="0"/>
              </a:rPr>
              <a:t>Аудитории в ППЭ </a:t>
            </a:r>
            <a:r>
              <a:rPr lang="ru-RU" sz="2000" b="1" i="1" dirty="0" smtClean="0">
                <a:solidFill>
                  <a:schemeClr val="tx2"/>
                </a:solidFill>
                <a:latin typeface="Constantia" pitchFamily="18" charset="0"/>
              </a:rPr>
              <a:t>могут </a:t>
            </a:r>
            <a:r>
              <a:rPr lang="ru-RU" sz="2000" b="1" i="1" dirty="0">
                <a:solidFill>
                  <a:schemeClr val="tx2"/>
                </a:solidFill>
                <a:latin typeface="Constantia" pitchFamily="18" charset="0"/>
              </a:rPr>
              <a:t>быть оборудованы:</a:t>
            </a:r>
            <a:endParaRPr lang="ru-RU" sz="2000" b="1" dirty="0">
              <a:solidFill>
                <a:schemeClr val="tx2"/>
              </a:solidFill>
              <a:latin typeface="Constantia" pitchFamily="18" charset="0"/>
            </a:endParaRPr>
          </a:p>
          <a:p>
            <a:pPr marL="342900" indent="-342900">
              <a:buFont typeface="Wingdings" panose="05000000000000000000" pitchFamily="2" charset="2"/>
              <a:buChar char="§"/>
            </a:pPr>
            <a:r>
              <a:rPr lang="ru-RU" sz="2400" b="1" dirty="0" smtClean="0">
                <a:solidFill>
                  <a:srgbClr val="FF0000"/>
                </a:solidFill>
                <a:latin typeface="Constantia" pitchFamily="18" charset="0"/>
              </a:rPr>
              <a:t>звукоусиливающей </a:t>
            </a:r>
            <a:r>
              <a:rPr lang="ru-RU" sz="2400" b="1" dirty="0">
                <a:solidFill>
                  <a:srgbClr val="FF0000"/>
                </a:solidFill>
                <a:latin typeface="Constantia" pitchFamily="18" charset="0"/>
              </a:rPr>
              <a:t>аппаратурой </a:t>
            </a:r>
            <a:r>
              <a:rPr lang="ru-RU" sz="2400" b="1" dirty="0">
                <a:solidFill>
                  <a:schemeClr val="tx2"/>
                </a:solidFill>
                <a:latin typeface="Constantia" pitchFamily="18" charset="0"/>
              </a:rPr>
              <a:t>как коллективного, так и индивидуального пользования </a:t>
            </a:r>
            <a:r>
              <a:rPr lang="ru-RU" sz="2400" dirty="0">
                <a:solidFill>
                  <a:schemeClr val="tx2"/>
                </a:solidFill>
                <a:latin typeface="Constantia" pitchFamily="18" charset="0"/>
              </a:rPr>
              <a:t>(для глухих и слабослышащих участников ЕГЭ).</a:t>
            </a:r>
          </a:p>
          <a:p>
            <a:pPr marL="342900" indent="-342900">
              <a:buFont typeface="Wingdings" panose="05000000000000000000" pitchFamily="2" charset="2"/>
              <a:buChar char="§"/>
            </a:pPr>
            <a:r>
              <a:rPr lang="ru-RU" sz="2400" b="1" dirty="0">
                <a:solidFill>
                  <a:srgbClr val="FF0000"/>
                </a:solidFill>
                <a:latin typeface="Constantia" pitchFamily="18" charset="0"/>
              </a:rPr>
              <a:t>компьютером со специализированным </a:t>
            </a:r>
            <a:r>
              <a:rPr lang="ru-RU" sz="2400" b="1" dirty="0" smtClean="0">
                <a:solidFill>
                  <a:srgbClr val="FF0000"/>
                </a:solidFill>
                <a:latin typeface="Constantia" pitchFamily="18" charset="0"/>
              </a:rPr>
              <a:t>ПО </a:t>
            </a:r>
            <a:r>
              <a:rPr lang="ru-RU" sz="2400" b="1" dirty="0" smtClean="0">
                <a:solidFill>
                  <a:schemeClr val="tx2"/>
                </a:solidFill>
                <a:latin typeface="Constantia" pitchFamily="18" charset="0"/>
              </a:rPr>
              <a:t>или  </a:t>
            </a:r>
            <a:r>
              <a:rPr lang="ru-RU" sz="2400" b="1" dirty="0">
                <a:solidFill>
                  <a:srgbClr val="FF0000"/>
                </a:solidFill>
                <a:latin typeface="Constantia" pitchFamily="18" charset="0"/>
              </a:rPr>
              <a:t>оборудованием для копирования</a:t>
            </a:r>
            <a:r>
              <a:rPr lang="ru-RU" sz="2400" b="1" dirty="0">
                <a:solidFill>
                  <a:schemeClr val="tx2"/>
                </a:solidFill>
                <a:latin typeface="Constantia" pitchFamily="18" charset="0"/>
              </a:rPr>
              <a:t> в увеличенном размере </a:t>
            </a:r>
            <a:r>
              <a:rPr lang="ru-RU" sz="2400" dirty="0">
                <a:solidFill>
                  <a:schemeClr val="tx2"/>
                </a:solidFill>
                <a:latin typeface="Constantia" pitchFamily="18" charset="0"/>
              </a:rPr>
              <a:t>(для слепых и слабовидящих участников ЕГЭ). </a:t>
            </a:r>
            <a:endParaRPr lang="ru-RU" sz="2400" dirty="0" smtClean="0">
              <a:solidFill>
                <a:schemeClr val="tx2"/>
              </a:solidFill>
              <a:latin typeface="Constantia" pitchFamily="18" charset="0"/>
            </a:endParaRPr>
          </a:p>
          <a:p>
            <a:pPr marL="342900" indent="-342900">
              <a:buFont typeface="Wingdings" panose="05000000000000000000" pitchFamily="2" charset="2"/>
              <a:buChar char="§"/>
            </a:pPr>
            <a:r>
              <a:rPr lang="ru-RU" sz="2400" b="1" dirty="0" smtClean="0">
                <a:solidFill>
                  <a:srgbClr val="FF0000"/>
                </a:solidFill>
                <a:latin typeface="Constantia" pitchFamily="18" charset="0"/>
              </a:rPr>
              <a:t>компьютером </a:t>
            </a:r>
            <a:r>
              <a:rPr lang="ru-RU" sz="2400" b="1" dirty="0">
                <a:solidFill>
                  <a:srgbClr val="FF0000"/>
                </a:solidFill>
                <a:latin typeface="Constantia" pitchFamily="18" charset="0"/>
              </a:rPr>
              <a:t>со специализированным программным обеспечением </a:t>
            </a:r>
            <a:r>
              <a:rPr lang="ru-RU" sz="2400" dirty="0">
                <a:solidFill>
                  <a:schemeClr val="tx2"/>
                </a:solidFill>
                <a:latin typeface="Constantia" pitchFamily="18" charset="0"/>
              </a:rPr>
              <a:t>(для участников ЕГЭ с нарушением опорно-двигательного аппарата</a:t>
            </a:r>
            <a:r>
              <a:rPr lang="ru-RU" sz="2400" dirty="0" smtClean="0">
                <a:solidFill>
                  <a:schemeClr val="tx2"/>
                </a:solidFill>
                <a:latin typeface="Constantia" pitchFamily="18" charset="0"/>
              </a:rPr>
              <a:t>).</a:t>
            </a:r>
            <a:endParaRPr lang="ru-RU" sz="2400" dirty="0">
              <a:solidFill>
                <a:schemeClr val="tx2"/>
              </a:solidFill>
              <a:latin typeface="Constantia" pitchFamily="18" charset="0"/>
            </a:endParaRPr>
          </a:p>
        </p:txBody>
      </p:sp>
      <p:sp>
        <p:nvSpPr>
          <p:cNvPr id="7" name="Заголовок 3"/>
          <p:cNvSpPr txBox="1">
            <a:spLocks/>
          </p:cNvSpPr>
          <p:nvPr/>
        </p:nvSpPr>
        <p:spPr>
          <a:xfrm>
            <a:off x="1000100" y="0"/>
            <a:ext cx="81439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2800" b="1" dirty="0" smtClean="0">
                <a:solidFill>
                  <a:schemeClr val="tx2"/>
                </a:solidFill>
                <a:effectLst>
                  <a:outerShdw blurRad="38100" dist="38100" dir="2700000" algn="tl">
                    <a:srgbClr val="000000">
                      <a:alpha val="43137"/>
                    </a:srgbClr>
                  </a:outerShdw>
                </a:effectLst>
                <a:latin typeface="Constantia" pitchFamily="18" charset="0"/>
                <a:cs typeface="+mn-cs"/>
              </a:rPr>
              <a:t>О</a:t>
            </a:r>
            <a:r>
              <a:rPr kumimoji="0" lang="ru-RU" sz="2800" b="1" i="0" u="none" strike="noStrike" kern="1200" cap="none" spc="0" normalizeH="0" baseline="0" noProof="0" dirty="0" err="1" smtClean="0">
                <a:ln>
                  <a:noFill/>
                </a:ln>
                <a:solidFill>
                  <a:schemeClr val="tx2"/>
                </a:solidFill>
                <a:effectLst>
                  <a:outerShdw blurRad="38100" dist="38100" dir="2700000" algn="tl">
                    <a:srgbClr val="000000">
                      <a:alpha val="43137"/>
                    </a:srgbClr>
                  </a:outerShdw>
                </a:effectLst>
                <a:uLnTx/>
                <a:uFillTx/>
                <a:latin typeface="Constantia" pitchFamily="18" charset="0"/>
                <a:ea typeface="+mn-ea"/>
                <a:cs typeface="+mn-cs"/>
              </a:rPr>
              <a:t>рганизация</a:t>
            </a:r>
            <a:r>
              <a:rPr kumimoji="0" lang="ru-RU"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onstantia" pitchFamily="18" charset="0"/>
                <a:ea typeface="+mn-ea"/>
                <a:cs typeface="+mn-cs"/>
              </a:rPr>
              <a:t> ППЭ </a:t>
            </a:r>
            <a:br>
              <a:rPr kumimoji="0" lang="ru-RU"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onstantia" pitchFamily="18" charset="0"/>
                <a:ea typeface="+mn-ea"/>
                <a:cs typeface="+mn-cs"/>
              </a:rPr>
            </a:br>
            <a:r>
              <a:rPr kumimoji="0" lang="ru-RU" sz="28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onstantia" pitchFamily="18" charset="0"/>
                <a:ea typeface="+mn-ea"/>
                <a:cs typeface="+mn-cs"/>
              </a:rPr>
              <a:t>для участников ГИА с ОВЗ</a:t>
            </a:r>
            <a:endParaRPr kumimoji="0" lang="ru-RU"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Constantia" pitchFamily="18" charset="0"/>
              <a:ea typeface="+mn-ea"/>
              <a:cs typeface="+mn-cs"/>
            </a:endParaRPr>
          </a:p>
        </p:txBody>
      </p:sp>
      <p:pic>
        <p:nvPicPr>
          <p:cNvPr id="8" name="Picture 3" descr="C:\Users\Ольга\AppData\Local\Microsoft\Windows\Temporary Internet Files\Content.IE5\Q9P293C6\MC900292122[1].wmf"/>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328002" y="5265115"/>
            <a:ext cx="1815998" cy="159288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4" name="Заголовок 3"/>
          <p:cNvSpPr txBox="1">
            <a:spLocks/>
          </p:cNvSpPr>
          <p:nvPr/>
        </p:nvSpPr>
        <p:spPr>
          <a:xfrm>
            <a:off x="1000100" y="285728"/>
            <a:ext cx="8143900" cy="83099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ru-RU" sz="2400" b="1" dirty="0" smtClean="0">
                <a:solidFill>
                  <a:schemeClr val="tx2"/>
                </a:solidFill>
                <a:effectLst>
                  <a:outerShdw blurRad="38100" dist="38100" dir="2700000" algn="tl">
                    <a:srgbClr val="000000">
                      <a:alpha val="43137"/>
                    </a:srgbClr>
                  </a:outerShdw>
                </a:effectLst>
                <a:latin typeface="Constantia" pitchFamily="18" charset="0"/>
                <a:cs typeface="+mn-cs"/>
              </a:rPr>
              <a:t>Организация государственного выпускного экзамена для лиц с ОВЗ</a:t>
            </a:r>
            <a:endParaRPr kumimoji="0" lang="ru-RU" sz="2400" i="0" u="none" strike="noStrike" kern="1200" cap="none" spc="0" normalizeH="0" baseline="0" noProof="0" dirty="0">
              <a:ln>
                <a:noFill/>
              </a:ln>
              <a:solidFill>
                <a:schemeClr val="tx2"/>
              </a:solidFill>
              <a:uLnTx/>
              <a:uFillTx/>
              <a:latin typeface="Constantia" pitchFamily="18" charset="0"/>
              <a:ea typeface="+mn-ea"/>
              <a:cs typeface="+mn-cs"/>
            </a:endParaRPr>
          </a:p>
        </p:txBody>
      </p:sp>
      <p:sp>
        <p:nvSpPr>
          <p:cNvPr id="5" name="Прямоугольник 4"/>
          <p:cNvSpPr/>
          <p:nvPr/>
        </p:nvSpPr>
        <p:spPr>
          <a:xfrm>
            <a:off x="1000100" y="1214422"/>
            <a:ext cx="8143900" cy="646331"/>
          </a:xfrm>
          <a:prstGeom prst="rect">
            <a:avLst/>
          </a:prstGeom>
        </p:spPr>
        <p:txBody>
          <a:bodyPr wrap="square">
            <a:spAutoFit/>
          </a:bodyPr>
          <a:lstStyle/>
          <a:p>
            <a:r>
              <a:rPr lang="ru-RU" dirty="0" smtClean="0">
                <a:solidFill>
                  <a:schemeClr val="tx2"/>
                </a:solidFill>
                <a:latin typeface="Constantia" pitchFamily="18" charset="0"/>
              </a:rPr>
              <a:t>При проведении экзаменов в ППЭ </a:t>
            </a:r>
            <a:r>
              <a:rPr lang="ru-RU" b="1" dirty="0" smtClean="0">
                <a:solidFill>
                  <a:schemeClr val="tx2"/>
                </a:solidFill>
                <a:latin typeface="Constantia" pitchFamily="18" charset="0"/>
              </a:rPr>
              <a:t>территории пунктов проведения ЕГЭ и ГВЭ могут быть разделены или совмещены </a:t>
            </a:r>
            <a:endParaRPr lang="ru-RU" dirty="0">
              <a:solidFill>
                <a:schemeClr val="tx2"/>
              </a:solidFill>
              <a:latin typeface="Constantia" pitchFamily="18" charset="0"/>
            </a:endParaRPr>
          </a:p>
        </p:txBody>
      </p:sp>
      <p:sp>
        <p:nvSpPr>
          <p:cNvPr id="6" name="TextBox 5"/>
          <p:cNvSpPr txBox="1"/>
          <p:nvPr/>
        </p:nvSpPr>
        <p:spPr>
          <a:xfrm>
            <a:off x="1000100" y="2428868"/>
            <a:ext cx="8143900" cy="3693319"/>
          </a:xfrm>
          <a:prstGeom prst="rect">
            <a:avLst/>
          </a:prstGeom>
          <a:noFill/>
        </p:spPr>
        <p:txBody>
          <a:bodyPr wrap="square" rtlCol="0">
            <a:spAutoFit/>
          </a:bodyPr>
          <a:lstStyle/>
          <a:p>
            <a:r>
              <a:rPr lang="ru-RU" b="1" dirty="0" smtClean="0">
                <a:solidFill>
                  <a:schemeClr val="tx2"/>
                </a:solidFill>
                <a:latin typeface="Constantia" pitchFamily="18" charset="0"/>
              </a:rPr>
              <a:t>Государственный выпускной экзамен по желанию выпускников может проводиться </a:t>
            </a:r>
            <a:r>
              <a:rPr lang="ru-RU" b="1" dirty="0" smtClean="0">
                <a:solidFill>
                  <a:srgbClr val="FF0000"/>
                </a:solidFill>
                <a:latin typeface="Constantia" pitchFamily="18" charset="0"/>
              </a:rPr>
              <a:t>в устной форме</a:t>
            </a:r>
          </a:p>
          <a:p>
            <a:pPr>
              <a:buFont typeface="Wingdings" pitchFamily="2" charset="2"/>
              <a:buChar char="q"/>
            </a:pPr>
            <a:r>
              <a:rPr lang="ru-RU" dirty="0" smtClean="0">
                <a:solidFill>
                  <a:schemeClr val="tx2"/>
                </a:solidFill>
                <a:latin typeface="Constantia" pitchFamily="18" charset="0"/>
              </a:rPr>
              <a:t> Для слепых обучающихся, </a:t>
            </a:r>
          </a:p>
          <a:p>
            <a:pPr>
              <a:buFont typeface="Wingdings" pitchFamily="2" charset="2"/>
              <a:buChar char="q"/>
            </a:pPr>
            <a:r>
              <a:rPr lang="ru-RU" dirty="0" smtClean="0">
                <a:solidFill>
                  <a:schemeClr val="tx2"/>
                </a:solidFill>
                <a:latin typeface="Constantia" pitchFamily="18" charset="0"/>
              </a:rPr>
              <a:t> Для обучающихся с нарушением опорно-двигательного аппарата.</a:t>
            </a:r>
          </a:p>
          <a:p>
            <a:pPr>
              <a:buFont typeface="Wingdings" pitchFamily="2" charset="2"/>
              <a:buChar char="q"/>
            </a:pPr>
            <a:endParaRPr lang="ru-RU" dirty="0" smtClean="0">
              <a:solidFill>
                <a:schemeClr val="tx2"/>
              </a:solidFill>
              <a:latin typeface="Constantia" pitchFamily="18" charset="0"/>
            </a:endParaRPr>
          </a:p>
          <a:p>
            <a:pPr algn="ctr"/>
            <a:r>
              <a:rPr lang="ru-RU" b="1" dirty="0" smtClean="0">
                <a:solidFill>
                  <a:srgbClr val="FF0000"/>
                </a:solidFill>
                <a:latin typeface="Georgia" pitchFamily="18" charset="0"/>
                <a:cs typeface="Times New Roman" pitchFamily="18" charset="0"/>
              </a:rPr>
              <a:t>При проведении ГВЭ в устной форме </a:t>
            </a:r>
          </a:p>
          <a:p>
            <a:pPr algn="ctr"/>
            <a:r>
              <a:rPr lang="ru-RU" b="1" dirty="0" smtClean="0">
                <a:solidFill>
                  <a:schemeClr val="tx2"/>
                </a:solidFill>
                <a:latin typeface="Georgia" pitchFamily="18" charset="0"/>
                <a:cs typeface="Times New Roman" pitchFamily="18" charset="0"/>
              </a:rPr>
              <a:t>устные ответы участников экзамена </a:t>
            </a:r>
          </a:p>
          <a:p>
            <a:pPr algn="ctr"/>
            <a:r>
              <a:rPr lang="ru-RU" b="1" dirty="0" smtClean="0">
                <a:solidFill>
                  <a:srgbClr val="FF0000"/>
                </a:solidFill>
                <a:latin typeface="Georgia" pitchFamily="18" charset="0"/>
                <a:cs typeface="Times New Roman" pitchFamily="18" charset="0"/>
              </a:rPr>
              <a:t>записываются на </a:t>
            </a:r>
            <a:r>
              <a:rPr lang="ru-RU" b="1" dirty="0" err="1" smtClean="0">
                <a:solidFill>
                  <a:srgbClr val="FF0000"/>
                </a:solidFill>
                <a:latin typeface="Georgia" pitchFamily="18" charset="0"/>
                <a:cs typeface="Times New Roman" pitchFamily="18" charset="0"/>
              </a:rPr>
              <a:t>аудионоситель</a:t>
            </a:r>
            <a:r>
              <a:rPr lang="ru-RU" b="1" dirty="0" smtClean="0">
                <a:solidFill>
                  <a:srgbClr val="FF0000"/>
                </a:solidFill>
                <a:latin typeface="Georgia" pitchFamily="18" charset="0"/>
                <a:cs typeface="Times New Roman" pitchFamily="18" charset="0"/>
              </a:rPr>
              <a:t> или протоколируются</a:t>
            </a:r>
            <a:endParaRPr lang="ru-RU" b="1" dirty="0" smtClean="0">
              <a:solidFill>
                <a:srgbClr val="FF0000"/>
              </a:solidFill>
              <a:latin typeface="Georgia" pitchFamily="18" charset="0"/>
            </a:endParaRPr>
          </a:p>
          <a:p>
            <a:endParaRPr lang="ru-RU" dirty="0" smtClean="0">
              <a:solidFill>
                <a:schemeClr val="tx2"/>
              </a:solidFill>
              <a:latin typeface="Constantia" pitchFamily="18" charset="0"/>
            </a:endParaRPr>
          </a:p>
          <a:p>
            <a:pPr>
              <a:buFont typeface="Wingdings" pitchFamily="2" charset="2"/>
              <a:buChar char="q"/>
            </a:pPr>
            <a:endParaRPr lang="ru-RU" dirty="0" smtClean="0">
              <a:solidFill>
                <a:schemeClr val="tx2"/>
              </a:solidFill>
              <a:latin typeface="Constantia" pitchFamily="18" charset="0"/>
            </a:endParaRPr>
          </a:p>
          <a:p>
            <a:pPr algn="ctr"/>
            <a:r>
              <a:rPr lang="ru-RU" b="1" dirty="0" smtClean="0">
                <a:solidFill>
                  <a:schemeClr val="tx2"/>
                </a:solidFill>
                <a:latin typeface="Constantia" pitchFamily="18" charset="0"/>
              </a:rPr>
              <a:t>Для лиц, </a:t>
            </a:r>
            <a:r>
              <a:rPr lang="ru-RU" b="1" dirty="0" smtClean="0">
                <a:solidFill>
                  <a:srgbClr val="FF0000"/>
                </a:solidFill>
                <a:latin typeface="Constantia" pitchFamily="18" charset="0"/>
              </a:rPr>
              <a:t>по медицинским показаниям </a:t>
            </a:r>
          </a:p>
          <a:p>
            <a:pPr algn="ctr"/>
            <a:r>
              <a:rPr lang="ru-RU" b="1" dirty="0" smtClean="0">
                <a:solidFill>
                  <a:schemeClr val="tx2"/>
                </a:solidFill>
                <a:latin typeface="Constantia" pitchFamily="18" charset="0"/>
              </a:rPr>
              <a:t>не имеющим возможности прийти в ППЭ, </a:t>
            </a:r>
          </a:p>
          <a:p>
            <a:pPr algn="ctr"/>
            <a:r>
              <a:rPr lang="ru-RU" b="1" dirty="0" smtClean="0">
                <a:solidFill>
                  <a:schemeClr val="tx2"/>
                </a:solidFill>
                <a:latin typeface="Constantia" pitchFamily="18" charset="0"/>
              </a:rPr>
              <a:t>экзамен организуется </a:t>
            </a:r>
            <a:r>
              <a:rPr lang="ru-RU" b="1" dirty="0" smtClean="0">
                <a:solidFill>
                  <a:srgbClr val="FF0000"/>
                </a:solidFill>
                <a:latin typeface="Constantia" pitchFamily="18" charset="0"/>
              </a:rPr>
              <a:t>на дому</a:t>
            </a:r>
            <a:r>
              <a:rPr lang="ru-RU" b="1" dirty="0" smtClean="0">
                <a:solidFill>
                  <a:schemeClr val="tx2"/>
                </a:solidFill>
                <a:latin typeface="Constantia" pitchFamily="18" charset="0"/>
              </a:rPr>
              <a:t>.</a:t>
            </a:r>
            <a:endParaRPr lang="ru-RU" b="1" dirty="0">
              <a:solidFill>
                <a:schemeClr val="tx2"/>
              </a:solidFill>
              <a:latin typeface="Constantia" pitchFamily="18" charset="0"/>
            </a:endParaRPr>
          </a:p>
        </p:txBody>
      </p:sp>
      <p:pic>
        <p:nvPicPr>
          <p:cNvPr id="8" name="Picture 6" descr="C:\Program Files (x86)\Microsoft Office\MEDIA\CAGCAT10\j0292020.wmf"/>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559084" y="5353726"/>
            <a:ext cx="1584916" cy="150427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3" name="TextBox 2"/>
          <p:cNvSpPr txBox="1"/>
          <p:nvPr/>
        </p:nvSpPr>
        <p:spPr>
          <a:xfrm>
            <a:off x="1357290" y="142852"/>
            <a:ext cx="6500858" cy="1200329"/>
          </a:xfrm>
          <a:prstGeom prst="rect">
            <a:avLst/>
          </a:prstGeom>
          <a:noFill/>
        </p:spPr>
        <p:txBody>
          <a:bodyPr wrap="square" rtlCol="0">
            <a:spAutoFit/>
          </a:bodyPr>
          <a:lstStyle/>
          <a:p>
            <a:pPr algn="ctr"/>
            <a:r>
              <a:rPr lang="ru-RU" b="1" dirty="0" smtClean="0">
                <a:solidFill>
                  <a:schemeClr val="tx2"/>
                </a:solidFill>
                <a:latin typeface="Constantia" pitchFamily="18" charset="0"/>
              </a:rPr>
              <a:t>Государственная итоговая аттестация обучающихся,</a:t>
            </a:r>
          </a:p>
          <a:p>
            <a:pPr algn="ctr"/>
            <a:r>
              <a:rPr lang="ru-RU" b="1" dirty="0" smtClean="0">
                <a:solidFill>
                  <a:schemeClr val="tx2"/>
                </a:solidFill>
                <a:latin typeface="Constantia" pitchFamily="18" charset="0"/>
              </a:rPr>
              <a:t> получающих среднее общее образование </a:t>
            </a:r>
          </a:p>
          <a:p>
            <a:pPr algn="ctr"/>
            <a:r>
              <a:rPr lang="ru-RU" b="1" dirty="0" smtClean="0">
                <a:solidFill>
                  <a:schemeClr val="tx2"/>
                </a:solidFill>
                <a:latin typeface="Constantia" pitchFamily="18" charset="0"/>
              </a:rPr>
              <a:t>в рамках освоения образовательных программ </a:t>
            </a:r>
          </a:p>
          <a:p>
            <a:pPr algn="ctr"/>
            <a:r>
              <a:rPr lang="ru-RU" b="1" dirty="0" smtClean="0">
                <a:solidFill>
                  <a:schemeClr val="tx2"/>
                </a:solidFill>
                <a:latin typeface="Constantia" pitchFamily="18" charset="0"/>
              </a:rPr>
              <a:t>среднего профессионального образования </a:t>
            </a:r>
            <a:endParaRPr lang="ru-RU" b="1" dirty="0">
              <a:solidFill>
                <a:schemeClr val="tx2"/>
              </a:solidFill>
              <a:latin typeface="Constantia" pitchFamily="18" charset="0"/>
            </a:endParaRPr>
          </a:p>
        </p:txBody>
      </p:sp>
      <p:pic>
        <p:nvPicPr>
          <p:cNvPr id="35845" name="Picture 5" descr="C:\Program Files\Microsoft Office\MEDIA\CAGCAT10\j0291984.wmf"/>
          <p:cNvPicPr>
            <a:picLocks noChangeAspect="1" noChangeArrowheads="1"/>
          </p:cNvPicPr>
          <p:nvPr/>
        </p:nvPicPr>
        <p:blipFill>
          <a:blip r:embed="rId2"/>
          <a:srcRect/>
          <a:stretch>
            <a:fillRect/>
          </a:stretch>
        </p:blipFill>
        <p:spPr bwMode="auto">
          <a:xfrm>
            <a:off x="0" y="5286388"/>
            <a:ext cx="1484509" cy="1571612"/>
          </a:xfrm>
          <a:prstGeom prst="rect">
            <a:avLst/>
          </a:prstGeom>
          <a:noFill/>
        </p:spPr>
      </p:pic>
      <p:sp>
        <p:nvSpPr>
          <p:cNvPr id="5" name="TextBox 4"/>
          <p:cNvSpPr txBox="1"/>
          <p:nvPr/>
        </p:nvSpPr>
        <p:spPr>
          <a:xfrm>
            <a:off x="928662" y="1428736"/>
            <a:ext cx="8215338" cy="4524315"/>
          </a:xfrm>
          <a:prstGeom prst="rect">
            <a:avLst/>
          </a:prstGeom>
          <a:noFill/>
        </p:spPr>
        <p:txBody>
          <a:bodyPr wrap="square" rtlCol="0">
            <a:spAutoFit/>
          </a:bodyPr>
          <a:lstStyle/>
          <a:p>
            <a:r>
              <a:rPr lang="ru-RU" b="1" i="1" dirty="0" smtClean="0">
                <a:solidFill>
                  <a:schemeClr val="tx2"/>
                </a:solidFill>
                <a:latin typeface="Constantia" pitchFamily="18" charset="0"/>
              </a:rPr>
              <a:t>Часть 1 статьи 59 ФЗ «Об образовании в РФ» от 29.12.2012 года № 273-ФЗ</a:t>
            </a:r>
          </a:p>
          <a:p>
            <a:pPr algn="just"/>
            <a:r>
              <a:rPr lang="ru-RU" dirty="0" smtClean="0">
                <a:solidFill>
                  <a:schemeClr val="tx2"/>
                </a:solidFill>
                <a:latin typeface="Constantia" pitchFamily="18" charset="0"/>
              </a:rPr>
              <a:t>Освоение основных образовательных программ </a:t>
            </a:r>
            <a:r>
              <a:rPr lang="ru-RU" dirty="0" smtClean="0">
                <a:solidFill>
                  <a:srgbClr val="FF0000"/>
                </a:solidFill>
                <a:latin typeface="Constantia" pitchFamily="18" charset="0"/>
              </a:rPr>
              <a:t>завершается государственной итоговой аттестацией</a:t>
            </a:r>
            <a:r>
              <a:rPr lang="ru-RU" dirty="0" smtClean="0">
                <a:solidFill>
                  <a:schemeClr val="tx2"/>
                </a:solidFill>
                <a:latin typeface="Constantia" pitchFamily="18" charset="0"/>
              </a:rPr>
              <a:t>.</a:t>
            </a:r>
          </a:p>
          <a:p>
            <a:r>
              <a:rPr lang="ru-RU" b="1" i="1" dirty="0" smtClean="0">
                <a:solidFill>
                  <a:schemeClr val="tx2"/>
                </a:solidFill>
                <a:latin typeface="Constantia" pitchFamily="18" charset="0"/>
              </a:rPr>
              <a:t>Пункт 8 Порядка проведения ГИА по образовательным программам среднего общего образования</a:t>
            </a:r>
          </a:p>
          <a:p>
            <a:pPr algn="just"/>
            <a:r>
              <a:rPr lang="ru-RU" dirty="0" smtClean="0">
                <a:solidFill>
                  <a:srgbClr val="FF0000"/>
                </a:solidFill>
                <a:latin typeface="Constantia" pitchFamily="18" charset="0"/>
              </a:rPr>
              <a:t>Обучающиеся СПО проходят ГИА</a:t>
            </a:r>
            <a:r>
              <a:rPr lang="ru-RU" dirty="0" smtClean="0">
                <a:solidFill>
                  <a:schemeClr val="tx2"/>
                </a:solidFill>
                <a:latin typeface="Constantia" pitchFamily="18" charset="0"/>
              </a:rPr>
              <a:t> </a:t>
            </a:r>
            <a:r>
              <a:rPr lang="ru-RU" b="1" i="1" dirty="0" smtClean="0">
                <a:solidFill>
                  <a:schemeClr val="tx2"/>
                </a:solidFill>
                <a:latin typeface="Constantia" pitchFamily="18" charset="0"/>
              </a:rPr>
              <a:t>в форме ГВЭ </a:t>
            </a:r>
            <a:r>
              <a:rPr lang="ru-RU" dirty="0" smtClean="0">
                <a:solidFill>
                  <a:schemeClr val="tx2"/>
                </a:solidFill>
                <a:latin typeface="Constantia" pitchFamily="18" charset="0"/>
              </a:rPr>
              <a:t>или (по желанию) </a:t>
            </a:r>
            <a:r>
              <a:rPr lang="ru-RU" b="1" i="1" dirty="0" smtClean="0">
                <a:solidFill>
                  <a:schemeClr val="tx2"/>
                </a:solidFill>
                <a:latin typeface="Constantia" pitchFamily="18" charset="0"/>
              </a:rPr>
              <a:t>в форме ЕГЭ</a:t>
            </a:r>
            <a:r>
              <a:rPr lang="ru-RU" dirty="0" smtClean="0">
                <a:solidFill>
                  <a:schemeClr val="tx2"/>
                </a:solidFill>
                <a:latin typeface="Constantia" pitchFamily="18" charset="0"/>
              </a:rPr>
              <a:t>.</a:t>
            </a:r>
          </a:p>
          <a:p>
            <a:pPr algn="just"/>
            <a:r>
              <a:rPr lang="ru-RU" b="1" dirty="0" smtClean="0">
                <a:solidFill>
                  <a:schemeClr val="tx2"/>
                </a:solidFill>
                <a:latin typeface="Constantia" pitchFamily="18" charset="0"/>
              </a:rPr>
              <a:t>Право организации</a:t>
            </a:r>
            <a:r>
              <a:rPr lang="ru-RU" dirty="0" smtClean="0">
                <a:solidFill>
                  <a:schemeClr val="tx2"/>
                </a:solidFill>
                <a:latin typeface="Constantia" pitchFamily="18" charset="0"/>
              </a:rPr>
              <a:t>, осуществляющей образовательную деятельность СПО, </a:t>
            </a:r>
            <a:r>
              <a:rPr lang="ru-RU" b="1" dirty="0" smtClean="0">
                <a:solidFill>
                  <a:schemeClr val="tx2"/>
                </a:solidFill>
                <a:latin typeface="Constantia" pitchFamily="18" charset="0"/>
              </a:rPr>
              <a:t>выдавать аттестат </a:t>
            </a:r>
            <a:r>
              <a:rPr lang="ru-RU" dirty="0" smtClean="0">
                <a:solidFill>
                  <a:schemeClr val="tx2"/>
                </a:solidFill>
                <a:latin typeface="Constantia" pitchFamily="18" charset="0"/>
              </a:rPr>
              <a:t>подтверждается </a:t>
            </a:r>
            <a:r>
              <a:rPr lang="ru-RU" b="1" dirty="0" smtClean="0">
                <a:solidFill>
                  <a:schemeClr val="tx2"/>
                </a:solidFill>
                <a:latin typeface="Constantia" pitchFamily="18" charset="0"/>
              </a:rPr>
              <a:t>свидетельством о государственной аккредитации по образовательной программе среднего общего образования.</a:t>
            </a:r>
          </a:p>
          <a:p>
            <a:r>
              <a:rPr lang="ru-RU" b="1" i="1" dirty="0" smtClean="0">
                <a:solidFill>
                  <a:schemeClr val="tx2"/>
                </a:solidFill>
                <a:latin typeface="Constantia" pitchFamily="18" charset="0"/>
              </a:rPr>
              <a:t>Пункт 11, 12 Порядка проведения ГИА по образовательным программам среднего общего образования</a:t>
            </a:r>
          </a:p>
          <a:p>
            <a:pPr algn="just"/>
            <a:r>
              <a:rPr lang="ru-RU" dirty="0" smtClean="0">
                <a:solidFill>
                  <a:schemeClr val="tx2"/>
                </a:solidFill>
                <a:latin typeface="Constantia" pitchFamily="18" charset="0"/>
              </a:rPr>
              <a:t>Лица, </a:t>
            </a:r>
            <a:r>
              <a:rPr lang="ru-RU" b="1" dirty="0" smtClean="0">
                <a:solidFill>
                  <a:schemeClr val="tx2"/>
                </a:solidFill>
                <a:latin typeface="Constantia" pitchFamily="18" charset="0"/>
              </a:rPr>
              <a:t>имеющие диплом СПО </a:t>
            </a:r>
            <a:r>
              <a:rPr lang="ru-RU" dirty="0" smtClean="0">
                <a:solidFill>
                  <a:schemeClr val="tx2"/>
                </a:solidFill>
                <a:latin typeface="Constantia" pitchFamily="18" charset="0"/>
              </a:rPr>
              <a:t>(в том числе полученный в текущем году) допускаются до сдачи ЕГЭ </a:t>
            </a:r>
            <a:r>
              <a:rPr lang="ru-RU" b="1" dirty="0" smtClean="0">
                <a:solidFill>
                  <a:schemeClr val="tx2"/>
                </a:solidFill>
                <a:latin typeface="Constantia" pitchFamily="18" charset="0"/>
              </a:rPr>
              <a:t>как выпускники прошлых лет</a:t>
            </a:r>
            <a:r>
              <a:rPr lang="ru-RU" dirty="0" smtClean="0">
                <a:solidFill>
                  <a:schemeClr val="tx2"/>
                </a:solidFill>
                <a:latin typeface="Constantia" pitchFamily="18" charset="0"/>
              </a:rPr>
              <a:t>.</a:t>
            </a:r>
            <a:endParaRPr lang="ru-RU" dirty="0">
              <a:solidFill>
                <a:schemeClr val="tx2"/>
              </a:solidFill>
              <a:latin typeface="Constantia"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285728"/>
            <a:ext cx="8501122"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Федеральным законом «Об образовании в Российской Федерации» установлены переходные положения вступления Закона в силу в части приема на обучение по образовательным программам среднего профессионального образования на 2013/2014 учебный год.</a:t>
            </a:r>
            <a:endParaRPr kumimoji="0" lang="ru-RU"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Согласно </a:t>
            </a:r>
            <a:r>
              <a:rPr kumimoji="0" lang="ru-RU" b="0" i="0" u="none" strike="noStrike" cap="none" normalizeH="0" baseline="0" dirty="0" smtClean="0">
                <a:ln>
                  <a:noFill/>
                </a:ln>
                <a:effectLst/>
                <a:latin typeface="inherit"/>
                <a:ea typeface="Times New Roman" pitchFamily="18" charset="0"/>
                <a:cs typeface="Times New Roman" pitchFamily="18" charset="0"/>
                <a:hlinkClick r:id="rId2"/>
              </a:rPr>
              <a:t>ч. 4 ст. 111</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Федерального закона № 273-ФЗ уже в данную приемочную кампанию прием на обучение по образовательным программам среднего профессионального образования осуществляется на общедоступной основе. Вступительные испытания проводятся только при приеме на обучение по образовательным программам среднего профессионального образования по профессиям и специальностям, требующим наличия у поступающих определенных творческих способностей, физических и (или) психологических качеств. </a:t>
            </a:r>
          </a:p>
          <a:p>
            <a:r>
              <a:rPr lang="ru-RU" b="1" dirty="0" smtClean="0"/>
              <a:t>Федеральный закон от 29.12.2012 N 273-ФЗ (ред. от 23.07.2013) "Об образовании в Российской Федерации"</a:t>
            </a:r>
            <a:endParaRPr lang="ru-RU" dirty="0" smtClean="0"/>
          </a:p>
          <a:p>
            <a:r>
              <a:rPr lang="ru-RU" dirty="0" smtClean="0"/>
              <a:t>Статья 70. Общие требования к организации приема на обучение по программам </a:t>
            </a:r>
            <a:r>
              <a:rPr lang="ru-RU" dirty="0" err="1" smtClean="0"/>
              <a:t>бакалавриата</a:t>
            </a:r>
            <a:r>
              <a:rPr lang="ru-RU" dirty="0" smtClean="0"/>
              <a:t> и программам </a:t>
            </a:r>
            <a:r>
              <a:rPr lang="ru-RU" dirty="0" err="1" smtClean="0"/>
              <a:t>специалитета</a:t>
            </a:r>
            <a:endParaRPr lang="ru-RU" dirty="0" smtClean="0"/>
          </a:p>
          <a:p>
            <a:r>
              <a:rPr lang="ru-RU" dirty="0" smtClean="0"/>
              <a:t>6. Прием на обучение по программам </a:t>
            </a:r>
            <a:r>
              <a:rPr lang="ru-RU" dirty="0" err="1" smtClean="0"/>
              <a:t>бакалавриата</a:t>
            </a:r>
            <a:r>
              <a:rPr lang="ru-RU" dirty="0" smtClean="0"/>
              <a:t> и программам </a:t>
            </a:r>
            <a:r>
              <a:rPr lang="ru-RU" dirty="0" err="1" smtClean="0"/>
              <a:t>специалитета</a:t>
            </a:r>
            <a:r>
              <a:rPr lang="ru-RU" dirty="0" smtClean="0"/>
              <a:t> лиц, имеющих среднее профессиональное или высшее образование, проводится по результатам вступительных испытаний, форма и перечень которых определяются образовательной организацией высшего образования.</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642910" y="500042"/>
            <a:ext cx="8072494"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"Российская газета" - Неделя </a:t>
            </a:r>
            <a:r>
              <a:rPr kumimoji="0" lang="ru-RU"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6263 от 20 декабря 2013 г.</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Минобрнауки</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готовится радикально изменить правила сдачи ЕГЭ. Его начнут сдавать в конце 9-го класса, будет несколько попыток по каждому предмету, а к списку обязательных испытаний добавится сочинение. Изменения не коснутся выпускников этого года, но тех, кто окончит школу в 2015 году или позже, ждут новшества.</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До сих пор модернизация ЕГЭ планировалась очень аккуратная и постепенная. Сначала - в 2015 году - хотели начать сдавать информатику на компьютерах, а в экзамены по иностранному языку ввести часть "говорение". </a:t>
            </a:r>
            <a:r>
              <a:rPr kumimoji="0" lang="ru-RU" sz="14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Потом - к 2020 году - сделать ЕГЭ по иностранному языку обязательным.</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Но теперь, после неоднократных указаний президента Путина, в итоговую школьную аттестацию должны вернуть сочинение.</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Поиск компромиссных вариантов решили вести до апреля, чтобы продумать все варианты и предложить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минобрнауки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оптимальный. После чего у образовательного ведомства останется достаточно времени, чтобы до сентября принять все необходимые нормативные акты и подготовить поправки к законам. Тогда у выпускников останется еще целый учебный год, чтобы подготовиться к изменениям.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Впрочем, настороже надо быть не только 11-классникам. По одному из проектов реформы ЕГЭ по русскому языку будут сдавать после 9-го класса, когда программа этого предмета официально заканчивается. Тогда проект-сочинение можно делать в 10-м классе, его успешная сдача становится допуском на все оставшиеся экзамены ЕГЭ.</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Впрочем, есть и относительно консервативный вариант. Кардинально ничего не трогать, но расширить часть "С" экзамена по русскому языку, превратив его заодно и в экзамен по литературе.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К</a:t>
            </a:r>
            <a:r>
              <a:rPr kumimoji="0" lang="ru-RU" sz="1400" b="1" i="0" u="sng" strike="noStrike" cap="none" normalizeH="0" baseline="0" dirty="0" smtClean="0" bmk="">
                <a:ln>
                  <a:noFill/>
                </a:ln>
                <a:solidFill>
                  <a:schemeClr val="tx1"/>
                </a:solidFill>
                <a:effectLst/>
                <a:latin typeface="Arial" pitchFamily="34" charset="0"/>
                <a:ea typeface="Times New Roman" pitchFamily="18" charset="0"/>
                <a:cs typeface="Arial" pitchFamily="34" charset="0"/>
              </a:rPr>
              <a:t>акой из вариантов выберут эксперты, станет известно в апреле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тому же времени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минобрнауки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должно определиться с введением в дополнение к ЕГЭ конкурса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портфолио</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выпускников, среднего балла аттестата и других новаций. Но все они вступят в силу не раньше 2015 года.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НОВОЕ В ГИА-11</a:t>
            </a:r>
            <a:r>
              <a:rPr lang="ru-RU" dirty="0" smtClean="0"/>
              <a:t/>
            </a:r>
            <a:br>
              <a:rPr lang="ru-RU" dirty="0" smtClean="0"/>
            </a:br>
            <a:endParaRPr lang="ru-RU" dirty="0"/>
          </a:p>
        </p:txBody>
      </p:sp>
      <p:sp>
        <p:nvSpPr>
          <p:cNvPr id="3" name="Содержимое 2"/>
          <p:cNvSpPr>
            <a:spLocks noGrp="1"/>
          </p:cNvSpPr>
          <p:nvPr>
            <p:ph idx="1"/>
          </p:nvPr>
        </p:nvSpPr>
        <p:spPr>
          <a:xfrm>
            <a:off x="818348" y="1357298"/>
            <a:ext cx="7511472" cy="4744762"/>
          </a:xfrm>
        </p:spPr>
        <p:txBody>
          <a:bodyPr>
            <a:normAutofit fontScale="85000" lnSpcReduction="20000"/>
          </a:bodyPr>
          <a:lstStyle/>
          <a:p>
            <a:pPr lvl="0"/>
            <a:r>
              <a:rPr lang="ru-RU" dirty="0" smtClean="0">
                <a:solidFill>
                  <a:schemeClr val="tx1"/>
                </a:solidFill>
              </a:rPr>
              <a:t>ППЭ оборудуются стационарными и переносными металлоискателями, средствами видеонаблюдения. Отсутствие средств видеонаблюдения, неисправное состояние или отключение указанных средств во время проведения экзамена, равно как и отсутствие видеозаписи экзамена является основанием для остановки экзамена в ППЭ или аннулирования результатов ГИА</a:t>
            </a:r>
          </a:p>
          <a:p>
            <a:pPr lvl="0"/>
            <a:r>
              <a:rPr lang="ru-RU" dirty="0" smtClean="0">
                <a:solidFill>
                  <a:schemeClr val="tx1"/>
                </a:solidFill>
              </a:rPr>
              <a:t>Во время проведения экзамена обучающимся, выпускникам прошлых лет запрещается 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При установлении фактов нарушения порядка проведения ГИА со стороны обучающихся, выпускников прошлых лет результаты ГЭК по соответствующему учебному предмету аннулируются.</a:t>
            </a:r>
          </a:p>
          <a:p>
            <a:pPr lvl="0"/>
            <a:r>
              <a:rPr lang="ru-RU" dirty="0" smtClean="0">
                <a:solidFill>
                  <a:schemeClr val="tx1"/>
                </a:solidFill>
              </a:rPr>
              <a:t>Количество и места расположения ППЭ определяются исходя из того, что в ППЭ присутствует не менее 15 участников ЕГЭ, при этом в каждой аудитории присутствует не более 25 участников ЕГЭ с соблюдением соответствующих требований санитарно-эпидемиологических правил и нормативов.</a:t>
            </a:r>
          </a:p>
          <a:p>
            <a:pPr lvl="0"/>
            <a:r>
              <a:rPr lang="ru-RU" dirty="0" smtClean="0">
                <a:solidFill>
                  <a:schemeClr val="tx1"/>
                </a:solidFill>
              </a:rPr>
              <a:t>В день проведения экзамена по решению </a:t>
            </a:r>
            <a:r>
              <a:rPr lang="ru-RU" dirty="0" err="1" smtClean="0">
                <a:solidFill>
                  <a:schemeClr val="tx1"/>
                </a:solidFill>
              </a:rPr>
              <a:t>Рособрнадзора</a:t>
            </a:r>
            <a:r>
              <a:rPr lang="ru-RU" dirty="0" smtClean="0">
                <a:solidFill>
                  <a:schemeClr val="tx1"/>
                </a:solidFill>
              </a:rPr>
              <a:t>, органа исполнительной власти субъекта Российской Федерации, осуществляющего переданные полномочия Российской Федерации в сфере образования, в ППЭ  присутствуют должностные лица указанных органов</a:t>
            </a:r>
            <a:r>
              <a:rPr lang="ru-RU" dirty="0" smtClean="0"/>
              <a:t>.</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560" y="908720"/>
            <a:ext cx="7993063" cy="4843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nSpc>
                <a:spcPct val="150000"/>
              </a:lnSpc>
              <a:buFont typeface="Wingdings" pitchFamily="2" charset="2"/>
              <a:buChar char="ü"/>
            </a:pPr>
            <a:endParaRPr lang="ru-RU" sz="1600" dirty="0" smtClean="0">
              <a:solidFill>
                <a:schemeClr val="accent1">
                  <a:lumMod val="75000"/>
                </a:schemeClr>
              </a:solidFill>
              <a:latin typeface="Verdana" pitchFamily="34" charset="0"/>
              <a:ea typeface="Verdana" pitchFamily="34" charset="0"/>
              <a:cs typeface="Verdana" pitchFamily="34" charset="0"/>
            </a:endParaRPr>
          </a:p>
          <a:p>
            <a:pPr marL="342900" indent="-342900">
              <a:lnSpc>
                <a:spcPct val="150000"/>
              </a:lnSpc>
              <a:buFont typeface="Wingdings" pitchFamily="2" charset="2"/>
              <a:buChar char="ü"/>
            </a:pPr>
            <a:r>
              <a:rPr lang="ru-RU" sz="1600" dirty="0" smtClean="0">
                <a:latin typeface="Verdana" pitchFamily="34" charset="0"/>
                <a:ea typeface="Verdana" pitchFamily="34" charset="0"/>
                <a:cs typeface="Verdana" pitchFamily="34" charset="0"/>
              </a:rPr>
              <a:t>Широкая PR-кампания.</a:t>
            </a:r>
          </a:p>
          <a:p>
            <a:pPr marL="342900" indent="-342900">
              <a:lnSpc>
                <a:spcPct val="150000"/>
              </a:lnSpc>
              <a:buFont typeface="Wingdings" pitchFamily="2" charset="2"/>
              <a:buChar char="ü"/>
            </a:pPr>
            <a:endParaRPr lang="ru-RU" sz="1600" dirty="0" smtClean="0">
              <a:latin typeface="Verdana" pitchFamily="34" charset="0"/>
              <a:ea typeface="Verdana" pitchFamily="34" charset="0"/>
              <a:cs typeface="Verdana" pitchFamily="34" charset="0"/>
            </a:endParaRPr>
          </a:p>
          <a:p>
            <a:pPr marL="342900" indent="-342900">
              <a:lnSpc>
                <a:spcPct val="150000"/>
              </a:lnSpc>
              <a:buFont typeface="Wingdings" pitchFamily="2" charset="2"/>
              <a:buChar char="ü"/>
            </a:pPr>
            <a:r>
              <a:rPr lang="ru-RU" sz="1600" dirty="0" smtClean="0">
                <a:latin typeface="Verdana" pitchFamily="34" charset="0"/>
                <a:ea typeface="Verdana" pitchFamily="34" charset="0"/>
                <a:cs typeface="Verdana" pitchFamily="34" charset="0"/>
              </a:rPr>
              <a:t>Детальное разъяснение процедуры проведения экзамена для учеников, родителей и организаторов (социальные видеоролики, методические рекомендации).</a:t>
            </a:r>
          </a:p>
          <a:p>
            <a:pPr marL="342900" indent="-342900">
              <a:lnSpc>
                <a:spcPct val="150000"/>
              </a:lnSpc>
              <a:buFont typeface="Wingdings" pitchFamily="2" charset="2"/>
              <a:buChar char="ü"/>
            </a:pPr>
            <a:endParaRPr lang="ru-RU" sz="1600" dirty="0" smtClean="0">
              <a:latin typeface="Verdana" pitchFamily="34" charset="0"/>
              <a:ea typeface="Verdana" pitchFamily="34" charset="0"/>
              <a:cs typeface="Verdana" pitchFamily="34" charset="0"/>
            </a:endParaRPr>
          </a:p>
          <a:p>
            <a:pPr marL="342900" indent="-342900">
              <a:lnSpc>
                <a:spcPct val="150000"/>
              </a:lnSpc>
              <a:buFont typeface="Wingdings" pitchFamily="2" charset="2"/>
              <a:buChar char="ü"/>
            </a:pPr>
            <a:r>
              <a:rPr lang="ru-RU" sz="1600" dirty="0" smtClean="0">
                <a:latin typeface="Verdana" pitchFamily="34" charset="0"/>
                <a:ea typeface="Verdana" pitchFamily="34" charset="0"/>
                <a:cs typeface="Verdana" pitchFamily="34" charset="0"/>
              </a:rPr>
              <a:t>Привлечение гражданского общества к участию в общественном наблюдении за проведением ЕГЭ.</a:t>
            </a:r>
          </a:p>
          <a:p>
            <a:pPr marL="342900" indent="-342900">
              <a:lnSpc>
                <a:spcPct val="150000"/>
              </a:lnSpc>
              <a:buFont typeface="Wingdings" pitchFamily="2" charset="2"/>
              <a:buChar char="ü"/>
            </a:pPr>
            <a:endParaRPr lang="ru-RU" sz="1600" dirty="0" smtClean="0">
              <a:latin typeface="Verdana" pitchFamily="34" charset="0"/>
              <a:ea typeface="Verdana" pitchFamily="34" charset="0"/>
              <a:cs typeface="Verdana" pitchFamily="34" charset="0"/>
            </a:endParaRPr>
          </a:p>
          <a:p>
            <a:pPr marL="342900" indent="-342900">
              <a:lnSpc>
                <a:spcPct val="150000"/>
              </a:lnSpc>
              <a:buFont typeface="Wingdings" pitchFamily="2" charset="2"/>
              <a:buChar char="ü"/>
            </a:pPr>
            <a:r>
              <a:rPr lang="ru-RU" sz="1600" dirty="0" smtClean="0">
                <a:latin typeface="Verdana" pitchFamily="34" charset="0"/>
                <a:ea typeface="Verdana" pitchFamily="34" charset="0"/>
                <a:cs typeface="Verdana" pitchFamily="34" charset="0"/>
              </a:rPr>
              <a:t>Семинары, «круглые» столы.</a:t>
            </a:r>
          </a:p>
          <a:p>
            <a:pPr marL="342900" indent="-342900">
              <a:lnSpc>
                <a:spcPct val="150000"/>
              </a:lnSpc>
              <a:buFont typeface="Wingdings" pitchFamily="2" charset="2"/>
              <a:buChar char="ü"/>
            </a:pPr>
            <a:endParaRPr lang="ru-RU" sz="1600" dirty="0" smtClean="0">
              <a:latin typeface="Verdana" pitchFamily="34" charset="0"/>
              <a:ea typeface="Verdana" pitchFamily="34" charset="0"/>
              <a:cs typeface="Verdana" pitchFamily="34" charset="0"/>
            </a:endParaRPr>
          </a:p>
          <a:p>
            <a:pPr marL="342900" indent="-342900">
              <a:lnSpc>
                <a:spcPct val="150000"/>
              </a:lnSpc>
              <a:buFont typeface="Wingdings" pitchFamily="2" charset="2"/>
              <a:buChar char="ü"/>
            </a:pPr>
            <a:r>
              <a:rPr lang="ru-RU" sz="1600" dirty="0" smtClean="0">
                <a:latin typeface="Verdana" pitchFamily="34" charset="0"/>
                <a:ea typeface="Verdana" pitchFamily="34" charset="0"/>
                <a:cs typeface="Verdana" pitchFamily="34" charset="0"/>
              </a:rPr>
              <a:t>Подготовка экспертов, общественных наблюдателей, организаторов.</a:t>
            </a:r>
          </a:p>
        </p:txBody>
      </p:sp>
      <p:sp>
        <p:nvSpPr>
          <p:cNvPr id="3" name="Подзаголовок 4"/>
          <p:cNvSpPr txBox="1">
            <a:spLocks/>
          </p:cNvSpPr>
          <p:nvPr/>
        </p:nvSpPr>
        <p:spPr>
          <a:xfrm>
            <a:off x="1075069" y="476672"/>
            <a:ext cx="6984379" cy="64881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ru-RU" sz="2000" b="1" dirty="0" smtClean="0">
                <a:solidFill>
                  <a:srgbClr val="C00000"/>
                </a:solidFill>
                <a:effectLst>
                  <a:outerShdw blurRad="38100" dist="38100" dir="2700000" algn="tl">
                    <a:srgbClr val="000000">
                      <a:alpha val="43137"/>
                    </a:srgbClr>
                  </a:outerShdw>
                </a:effectLst>
                <a:latin typeface="Verdana" pitchFamily="34" charset="0"/>
              </a:rPr>
              <a:t>ИНФОРМАЦИОННОЕ сопровождение</a:t>
            </a:r>
            <a:endParaRPr lang="ru-RU" sz="2000" b="1" dirty="0">
              <a:solidFill>
                <a:srgbClr val="C00000"/>
              </a:solidFill>
              <a:effectLst>
                <a:outerShdw blurRad="38100" dist="38100" dir="2700000" algn="tl">
                  <a:srgbClr val="000000">
                    <a:alpha val="43137"/>
                  </a:srgbClr>
                </a:outerShdw>
              </a:effectLst>
              <a:latin typeface="Verdana" pitchFamily="34" charset="0"/>
            </a:endParaRPr>
          </a:p>
        </p:txBody>
      </p:sp>
      <p:sp>
        <p:nvSpPr>
          <p:cNvPr id="4" name="Номер слайда 3"/>
          <p:cNvSpPr>
            <a:spLocks noGrp="1"/>
          </p:cNvSpPr>
          <p:nvPr>
            <p:ph type="sldNum" sz="quarter" idx="12"/>
          </p:nvPr>
        </p:nvSpPr>
        <p:spPr/>
        <p:txBody>
          <a:bodyPr/>
          <a:lstStyle/>
          <a:p>
            <a:fld id="{FF75B4CE-5129-41CA-A75E-F2AE589D1F47}" type="slidenum">
              <a:rPr lang="en-US" smtClean="0"/>
              <a:pPr/>
              <a:t>30</a:t>
            </a:fld>
            <a:endParaRPr lang="en-US" dirty="0"/>
          </a:p>
        </p:txBody>
      </p:sp>
    </p:spTree>
    <p:extLst>
      <p:ext uri="{BB962C8B-B14F-4D97-AF65-F5344CB8AC3E}">
        <p14:creationId xmlns="" xmlns:p14="http://schemas.microsoft.com/office/powerpoint/2010/main" val="1318473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4"/>
          <p:cNvSpPr txBox="1">
            <a:spLocks/>
          </p:cNvSpPr>
          <p:nvPr/>
        </p:nvSpPr>
        <p:spPr>
          <a:xfrm>
            <a:off x="1356968" y="476672"/>
            <a:ext cx="6400800" cy="504800"/>
          </a:xfrm>
          <a:prstGeom prst="rect">
            <a:avLst/>
          </a:prstGeom>
        </p:spPr>
        <p:txBody>
          <a:bodyPr/>
          <a:lstStyle>
            <a:defPPr>
              <a:defRPr lang="en-US"/>
            </a:defPPr>
            <a:lvl1pPr indent="0" algn="ctr" eaLnBrk="0" fontAlgn="base" hangingPunct="0">
              <a:spcBef>
                <a:spcPct val="20000"/>
              </a:spcBef>
              <a:spcAft>
                <a:spcPct val="0"/>
              </a:spcAft>
              <a:buFont typeface="Arial" charset="0"/>
              <a:buNone/>
              <a:defRPr sz="2000" b="1">
                <a:solidFill>
                  <a:srgbClr val="C00000"/>
                </a:solidFill>
                <a:effectLst>
                  <a:outerShdw blurRad="38100" dist="38100" dir="2700000" algn="tl">
                    <a:srgbClr val="000000">
                      <a:alpha val="43137"/>
                    </a:srgbClr>
                  </a:outerShdw>
                </a:effectLst>
                <a:latin typeface="Verdana" pitchFamily="34" charset="0"/>
              </a:defRPr>
            </a:lvl1pPr>
            <a:lvl2pPr marL="742950" indent="-285750" eaLnBrk="0" fontAlgn="base" hangingPunct="0">
              <a:spcBef>
                <a:spcPct val="20000"/>
              </a:spcBef>
              <a:spcAft>
                <a:spcPct val="0"/>
              </a:spcAft>
              <a:buFont typeface="Arial" charset="0"/>
              <a:buChar char="–"/>
              <a:defRPr sz="2800"/>
            </a:lvl2pPr>
            <a:lvl3pPr marL="1143000" indent="-228600" eaLnBrk="0" fontAlgn="base" hangingPunct="0">
              <a:spcBef>
                <a:spcPct val="20000"/>
              </a:spcBef>
              <a:spcAft>
                <a:spcPct val="0"/>
              </a:spcAft>
              <a:buFont typeface="Arial" charset="0"/>
              <a:buChar char="•"/>
              <a:defRPr sz="2400"/>
            </a:lvl3pPr>
            <a:lvl4pPr marL="1600200" indent="-228600" eaLnBrk="0" fontAlgn="base" hangingPunct="0">
              <a:spcBef>
                <a:spcPct val="20000"/>
              </a:spcBef>
              <a:spcAft>
                <a:spcPct val="0"/>
              </a:spcAft>
              <a:buFont typeface="Arial" charset="0"/>
              <a:buChar char="–"/>
              <a:defRPr sz="2000"/>
            </a:lvl4pPr>
            <a:lvl5pPr marL="2057400" indent="-228600" eaLnBrk="0" fontAlgn="base" hangingPunct="0">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a:t>ОТКРЫТИЕ БАНКА ЗАДАНИЙ</a:t>
            </a:r>
          </a:p>
        </p:txBody>
      </p:sp>
      <p:sp>
        <p:nvSpPr>
          <p:cNvPr id="3" name="Прямоугольник 2"/>
          <p:cNvSpPr/>
          <p:nvPr/>
        </p:nvSpPr>
        <p:spPr>
          <a:xfrm>
            <a:off x="827088" y="3116547"/>
            <a:ext cx="3096840" cy="1825587"/>
          </a:xfrm>
          <a:prstGeom prst="rect">
            <a:avLst/>
          </a:prstGeom>
          <a:solidFill>
            <a:srgbClr val="B9CDE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dirty="0">
                <a:solidFill>
                  <a:schemeClr val="tx1"/>
                </a:solidFill>
                <a:latin typeface="Arial Unicode MS" pitchFamily="34" charset="-128"/>
                <a:ea typeface="Arial Unicode MS" pitchFamily="34" charset="-128"/>
                <a:cs typeface="Arial Unicode MS" pitchFamily="34" charset="-128"/>
              </a:rPr>
              <a:t>Разработано</a:t>
            </a:r>
          </a:p>
          <a:p>
            <a:pPr algn="ctr">
              <a:defRPr/>
            </a:pPr>
            <a:r>
              <a:rPr lang="ru-RU" sz="1800" dirty="0">
                <a:solidFill>
                  <a:schemeClr val="tx1"/>
                </a:solidFill>
                <a:latin typeface="Arial Unicode MS" pitchFamily="34" charset="-128"/>
                <a:ea typeface="Arial Unicode MS" pitchFamily="34" charset="-128"/>
                <a:cs typeface="Arial Unicode MS" pitchFamily="34" charset="-128"/>
              </a:rPr>
              <a:t>2013</a:t>
            </a:r>
          </a:p>
          <a:p>
            <a:pPr algn="ctr">
              <a:defRPr/>
            </a:pPr>
            <a:r>
              <a:rPr lang="ru-RU" sz="1800" dirty="0">
                <a:solidFill>
                  <a:schemeClr val="tx1"/>
                </a:solidFill>
                <a:latin typeface="Arial Unicode MS" pitchFamily="34" charset="-128"/>
                <a:ea typeface="Arial Unicode MS" pitchFamily="34" charset="-128"/>
                <a:cs typeface="Arial Unicode MS" pitchFamily="34" charset="-128"/>
              </a:rPr>
              <a:t>2012</a:t>
            </a:r>
          </a:p>
          <a:p>
            <a:pPr algn="ctr">
              <a:defRPr/>
            </a:pPr>
            <a:r>
              <a:rPr lang="ru-RU" sz="1800" dirty="0">
                <a:solidFill>
                  <a:schemeClr val="tx1"/>
                </a:solidFill>
                <a:latin typeface="Arial Unicode MS" pitchFamily="34" charset="-128"/>
                <a:ea typeface="Arial Unicode MS" pitchFamily="34" charset="-128"/>
                <a:cs typeface="Arial Unicode MS" pitchFamily="34" charset="-128"/>
              </a:rPr>
              <a:t>2011</a:t>
            </a:r>
          </a:p>
          <a:p>
            <a:pPr algn="ctr">
              <a:defRPr/>
            </a:pPr>
            <a:r>
              <a:rPr lang="ru-RU" sz="1800" dirty="0">
                <a:solidFill>
                  <a:schemeClr val="tx1"/>
                </a:solidFill>
                <a:latin typeface="Arial Unicode MS" pitchFamily="34" charset="-128"/>
                <a:ea typeface="Arial Unicode MS" pitchFamily="34" charset="-128"/>
                <a:cs typeface="Arial Unicode MS" pitchFamily="34" charset="-128"/>
              </a:rPr>
              <a:t>…</a:t>
            </a:r>
          </a:p>
          <a:p>
            <a:pPr algn="ctr">
              <a:defRPr/>
            </a:pPr>
            <a:r>
              <a:rPr lang="ru-RU" sz="1800" dirty="0">
                <a:solidFill>
                  <a:schemeClr val="tx1"/>
                </a:solidFill>
                <a:latin typeface="Arial Unicode MS" pitchFamily="34" charset="-128"/>
                <a:ea typeface="Arial Unicode MS" pitchFamily="34" charset="-128"/>
                <a:cs typeface="Arial Unicode MS" pitchFamily="34" charset="-128"/>
              </a:rPr>
              <a:t>2002</a:t>
            </a:r>
          </a:p>
        </p:txBody>
      </p:sp>
      <p:sp>
        <p:nvSpPr>
          <p:cNvPr id="4" name="Прямоугольник 3"/>
          <p:cNvSpPr/>
          <p:nvPr/>
        </p:nvSpPr>
        <p:spPr>
          <a:xfrm>
            <a:off x="827088" y="981472"/>
            <a:ext cx="3096840" cy="1653624"/>
          </a:xfrm>
          <a:prstGeom prst="rect">
            <a:avLst/>
          </a:prstGeom>
          <a:solidFill>
            <a:srgbClr val="B9CDE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defRPr/>
            </a:pPr>
            <a:r>
              <a:rPr lang="ru-RU" sz="1800" dirty="0" smtClean="0">
                <a:solidFill>
                  <a:schemeClr val="tx1"/>
                </a:solidFill>
                <a:latin typeface="Arial Unicode MS" pitchFamily="34" charset="-128"/>
                <a:ea typeface="Arial Unicode MS" pitchFamily="34" charset="-128"/>
                <a:cs typeface="Arial Unicode MS" pitchFamily="34" charset="-128"/>
              </a:rPr>
              <a:t>Разрабатывается</a:t>
            </a:r>
            <a:endParaRPr lang="ru-RU" sz="1800" dirty="0">
              <a:solidFill>
                <a:schemeClr val="tx1"/>
              </a:solidFill>
              <a:latin typeface="Arial Unicode MS" pitchFamily="34" charset="-128"/>
              <a:ea typeface="Arial Unicode MS" pitchFamily="34" charset="-128"/>
              <a:cs typeface="Arial Unicode MS" pitchFamily="34" charset="-128"/>
            </a:endParaRPr>
          </a:p>
          <a:p>
            <a:pPr algn="ctr">
              <a:defRPr/>
            </a:pPr>
            <a:r>
              <a:rPr lang="ru-RU" sz="1800" dirty="0">
                <a:solidFill>
                  <a:schemeClr val="tx1"/>
                </a:solidFill>
                <a:latin typeface="Arial Unicode MS" pitchFamily="34" charset="-128"/>
                <a:ea typeface="Arial Unicode MS" pitchFamily="34" charset="-128"/>
                <a:cs typeface="Arial Unicode MS" pitchFamily="34" charset="-128"/>
              </a:rPr>
              <a:t> на </a:t>
            </a:r>
            <a:r>
              <a:rPr lang="ru-RU" sz="1800" dirty="0" smtClean="0">
                <a:solidFill>
                  <a:schemeClr val="tx1"/>
                </a:solidFill>
                <a:latin typeface="Arial Unicode MS" pitchFamily="34" charset="-128"/>
                <a:ea typeface="Arial Unicode MS" pitchFamily="34" charset="-128"/>
                <a:cs typeface="Arial Unicode MS" pitchFamily="34" charset="-128"/>
              </a:rPr>
              <a:t>2014</a:t>
            </a:r>
          </a:p>
          <a:p>
            <a:pPr algn="ctr">
              <a:defRPr/>
            </a:pPr>
            <a:endParaRPr lang="ru-RU" sz="1800" dirty="0">
              <a:solidFill>
                <a:schemeClr val="tx1"/>
              </a:solidFill>
              <a:latin typeface="Arial Unicode MS" pitchFamily="34" charset="-128"/>
              <a:ea typeface="Arial Unicode MS" pitchFamily="34" charset="-128"/>
              <a:cs typeface="Arial Unicode MS" pitchFamily="34" charset="-128"/>
            </a:endParaRPr>
          </a:p>
          <a:p>
            <a:pPr algn="ctr">
              <a:defRPr/>
            </a:pPr>
            <a:r>
              <a:rPr lang="ru-RU" sz="1800" dirty="0" smtClean="0">
                <a:solidFill>
                  <a:schemeClr val="tx1"/>
                </a:solidFill>
                <a:latin typeface="Arial Unicode MS" pitchFamily="34" charset="-128"/>
                <a:ea typeface="Arial Unicode MS" pitchFamily="34" charset="-128"/>
                <a:cs typeface="Arial Unicode MS" pitchFamily="34" charset="-128"/>
              </a:rPr>
              <a:t>по 14 предметам</a:t>
            </a:r>
            <a:endParaRPr lang="ru-RU" sz="1800" dirty="0">
              <a:solidFill>
                <a:schemeClr val="tx1"/>
              </a:solidFill>
              <a:latin typeface="Arial Unicode MS" pitchFamily="34" charset="-128"/>
              <a:ea typeface="Arial Unicode MS" pitchFamily="34" charset="-128"/>
              <a:cs typeface="Arial Unicode MS" pitchFamily="34" charset="-128"/>
            </a:endParaRPr>
          </a:p>
        </p:txBody>
      </p:sp>
      <p:sp>
        <p:nvSpPr>
          <p:cNvPr id="5" name="Прямоугольник 4"/>
          <p:cNvSpPr/>
          <p:nvPr/>
        </p:nvSpPr>
        <p:spPr>
          <a:xfrm>
            <a:off x="827088" y="2133822"/>
            <a:ext cx="3096840" cy="217900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 name="Нашивка 5"/>
          <p:cNvSpPr/>
          <p:nvPr/>
        </p:nvSpPr>
        <p:spPr>
          <a:xfrm>
            <a:off x="4264205" y="2565870"/>
            <a:ext cx="471871" cy="1525364"/>
          </a:xfrm>
          <a:prstGeom prst="chevron">
            <a:avLst>
              <a:gd name="adj" fmla="val 79518"/>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7" name="Прямоугольник 6"/>
          <p:cNvSpPr/>
          <p:nvPr/>
        </p:nvSpPr>
        <p:spPr>
          <a:xfrm>
            <a:off x="4860032" y="2133822"/>
            <a:ext cx="3096269" cy="2808312"/>
          </a:xfrm>
          <a:prstGeom prst="rect">
            <a:avLst/>
          </a:prstGeom>
          <a:solidFill>
            <a:srgbClr val="B9CDE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spc="110" dirty="0" smtClean="0">
                <a:solidFill>
                  <a:srgbClr val="C00000"/>
                </a:solidFill>
                <a:latin typeface="Verdana" pitchFamily="34" charset="0"/>
                <a:ea typeface="Verdana" pitchFamily="34" charset="0"/>
                <a:cs typeface="Verdana" pitchFamily="34" charset="0"/>
              </a:rPr>
              <a:t>НА 2014 ГОД -</a:t>
            </a:r>
          </a:p>
          <a:p>
            <a:pPr algn="ctr">
              <a:defRPr/>
            </a:pPr>
            <a:r>
              <a:rPr lang="ru-RU" sz="2200" b="1" spc="110" dirty="0" smtClean="0">
                <a:solidFill>
                  <a:srgbClr val="C00000"/>
                </a:solidFill>
                <a:latin typeface="Verdana" pitchFamily="34" charset="0"/>
                <a:ea typeface="Verdana" pitchFamily="34" charset="0"/>
                <a:cs typeface="Verdana" pitchFamily="34" charset="0"/>
              </a:rPr>
              <a:t>40 ТЫС. </a:t>
            </a:r>
          </a:p>
          <a:p>
            <a:pPr algn="ctr">
              <a:defRPr/>
            </a:pPr>
            <a:r>
              <a:rPr lang="ru-RU" sz="2200" b="1" spc="110" dirty="0" smtClean="0">
                <a:solidFill>
                  <a:schemeClr val="tx1"/>
                </a:solidFill>
                <a:latin typeface="Verdana" pitchFamily="34" charset="0"/>
                <a:ea typeface="Verdana" pitchFamily="34" charset="0"/>
                <a:cs typeface="Verdana" pitchFamily="34" charset="0"/>
              </a:rPr>
              <a:t>ЗАДАНИЙ ЕГЭ В ОТКРЫТОМ ДОСТУПЕ</a:t>
            </a:r>
            <a:endParaRPr lang="ru-RU" sz="2200" b="1" spc="110" dirty="0">
              <a:solidFill>
                <a:schemeClr val="tx1"/>
              </a:solidFill>
              <a:latin typeface="Verdana" pitchFamily="34" charset="0"/>
              <a:ea typeface="Verdana" pitchFamily="34" charset="0"/>
              <a:cs typeface="Verdana" pitchFamily="34" charset="0"/>
            </a:endParaRPr>
          </a:p>
        </p:txBody>
      </p:sp>
      <p:sp>
        <p:nvSpPr>
          <p:cNvPr id="8" name="Прямоугольник 7"/>
          <p:cNvSpPr/>
          <p:nvPr/>
        </p:nvSpPr>
        <p:spPr>
          <a:xfrm>
            <a:off x="827584" y="5085928"/>
            <a:ext cx="7128717" cy="864096"/>
          </a:xfrm>
          <a:prstGeom prst="rect">
            <a:avLst/>
          </a:prstGeom>
          <a:solidFill>
            <a:srgbClr val="B9CDE5">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smtClean="0">
                <a:solidFill>
                  <a:srgbClr val="C00000"/>
                </a:solidFill>
                <a:latin typeface="Verdana" pitchFamily="34" charset="0"/>
                <a:ea typeface="Verdana" pitchFamily="34" charset="0"/>
                <a:cs typeface="Verdana" pitchFamily="34" charset="0"/>
              </a:rPr>
              <a:t>ГИА-9</a:t>
            </a:r>
            <a:r>
              <a:rPr lang="ru-RU" sz="1800" b="1" dirty="0">
                <a:solidFill>
                  <a:srgbClr val="C00000"/>
                </a:solidFill>
                <a:latin typeface="Verdana" pitchFamily="34" charset="0"/>
                <a:ea typeface="Verdana" pitchFamily="34" charset="0"/>
                <a:cs typeface="Verdana" pitchFamily="34" charset="0"/>
              </a:rPr>
              <a:t>:</a:t>
            </a:r>
            <a:r>
              <a:rPr lang="ru-RU" sz="1800" b="1" dirty="0">
                <a:solidFill>
                  <a:srgbClr val="FF0000"/>
                </a:solidFill>
                <a:latin typeface="Verdana" pitchFamily="34" charset="0"/>
                <a:ea typeface="Verdana" pitchFamily="34" charset="0"/>
                <a:cs typeface="Verdana" pitchFamily="34" charset="0"/>
              </a:rPr>
              <a:t> </a:t>
            </a:r>
            <a:r>
              <a:rPr lang="ru-RU" sz="1800" dirty="0">
                <a:solidFill>
                  <a:schemeClr val="tx1"/>
                </a:solidFill>
                <a:latin typeface="Verdana" pitchFamily="34" charset="0"/>
                <a:ea typeface="Verdana" pitchFamily="34" charset="0"/>
                <a:cs typeface="Verdana" pitchFamily="34" charset="0"/>
              </a:rPr>
              <a:t>Полное открытие банка заданий и формирование КИМ в регионах</a:t>
            </a:r>
          </a:p>
        </p:txBody>
      </p:sp>
      <p:sp>
        <p:nvSpPr>
          <p:cNvPr id="9" name="Номер слайда 8"/>
          <p:cNvSpPr>
            <a:spLocks noGrp="1"/>
          </p:cNvSpPr>
          <p:nvPr>
            <p:ph type="sldNum" sz="quarter" idx="12"/>
          </p:nvPr>
        </p:nvSpPr>
        <p:spPr/>
        <p:txBody>
          <a:bodyPr/>
          <a:lstStyle/>
          <a:p>
            <a:fld id="{FF75B4CE-5129-41CA-A75E-F2AE589D1F47}" type="slidenum">
              <a:rPr lang="en-US" smtClean="0"/>
              <a:pPr/>
              <a:t>31</a:t>
            </a:fld>
            <a:endParaRPr lang="en-US" dirty="0"/>
          </a:p>
        </p:txBody>
      </p:sp>
    </p:spTree>
    <p:extLst>
      <p:ext uri="{BB962C8B-B14F-4D97-AF65-F5344CB8AC3E}">
        <p14:creationId xmlns="" xmlns:p14="http://schemas.microsoft.com/office/powerpoint/2010/main" val="2188121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FF75B4CE-5129-41CA-A75E-F2AE589D1F47}" type="slidenum">
              <a:rPr lang="en-US" smtClean="0"/>
              <a:pPr/>
              <a:t>32</a:t>
            </a:fld>
            <a:endParaRPr lang="en-US" dirty="0"/>
          </a:p>
        </p:txBody>
      </p:sp>
      <p:sp>
        <p:nvSpPr>
          <p:cNvPr id="3" name="Подзаголовок 4"/>
          <p:cNvSpPr txBox="1">
            <a:spLocks/>
          </p:cNvSpPr>
          <p:nvPr/>
        </p:nvSpPr>
        <p:spPr>
          <a:xfrm>
            <a:off x="758562" y="331912"/>
            <a:ext cx="7125805" cy="432792"/>
          </a:xfrm>
          <a:prstGeom prst="rect">
            <a:avLst/>
          </a:prstGeom>
        </p:spPr>
        <p:txBody>
          <a:bodyPr/>
          <a:lstStyle>
            <a:defPPr>
              <a:defRPr lang="en-US"/>
            </a:defPPr>
            <a:lvl1pPr indent="0" algn="ctr" eaLnBrk="0" fontAlgn="base" hangingPunct="0">
              <a:spcBef>
                <a:spcPct val="20000"/>
              </a:spcBef>
              <a:spcAft>
                <a:spcPct val="0"/>
              </a:spcAft>
              <a:buFont typeface="Arial" charset="0"/>
              <a:buNone/>
              <a:defRPr sz="2000" b="1">
                <a:solidFill>
                  <a:srgbClr val="C00000"/>
                </a:solidFill>
                <a:effectLst>
                  <a:outerShdw blurRad="38100" dist="38100" dir="2700000" algn="tl">
                    <a:srgbClr val="000000">
                      <a:alpha val="43137"/>
                    </a:srgbClr>
                  </a:outerShdw>
                </a:effectLst>
                <a:latin typeface="Verdana" pitchFamily="34" charset="0"/>
              </a:defRPr>
            </a:lvl1pPr>
            <a:lvl2pPr marL="742950" indent="-285750" eaLnBrk="0" fontAlgn="base" hangingPunct="0">
              <a:spcBef>
                <a:spcPct val="20000"/>
              </a:spcBef>
              <a:spcAft>
                <a:spcPct val="0"/>
              </a:spcAft>
              <a:buFont typeface="Arial" charset="0"/>
              <a:buChar char="–"/>
              <a:defRPr sz="2800"/>
            </a:lvl2pPr>
            <a:lvl3pPr marL="1143000" indent="-228600" eaLnBrk="0" fontAlgn="base" hangingPunct="0">
              <a:spcBef>
                <a:spcPct val="20000"/>
              </a:spcBef>
              <a:spcAft>
                <a:spcPct val="0"/>
              </a:spcAft>
              <a:buFont typeface="Arial" charset="0"/>
              <a:buChar char="•"/>
              <a:defRPr sz="2400"/>
            </a:lvl3pPr>
            <a:lvl4pPr marL="1600200" indent="-228600" eaLnBrk="0" fontAlgn="base" hangingPunct="0">
              <a:spcBef>
                <a:spcPct val="20000"/>
              </a:spcBef>
              <a:spcAft>
                <a:spcPct val="0"/>
              </a:spcAft>
              <a:buFont typeface="Arial" charset="0"/>
              <a:buChar char="–"/>
              <a:defRPr sz="2000"/>
            </a:lvl4pPr>
            <a:lvl5pPr marL="2057400" indent="-228600" eaLnBrk="0" fontAlgn="base" hangingPunct="0">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a:t>Информационное сопровождение ЕГЭ</a:t>
            </a:r>
          </a:p>
        </p:txBody>
      </p:sp>
      <p:sp>
        <p:nvSpPr>
          <p:cNvPr id="4" name="Прямоугольник 3"/>
          <p:cNvSpPr/>
          <p:nvPr/>
        </p:nvSpPr>
        <p:spPr>
          <a:xfrm>
            <a:off x="1115616" y="980728"/>
            <a:ext cx="6624736" cy="2160240"/>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ru-RU" sz="1600" b="1" dirty="0" smtClean="0">
              <a:solidFill>
                <a:schemeClr val="accent1">
                  <a:lumMod val="75000"/>
                </a:schemeClr>
              </a:solidFill>
              <a:latin typeface="Verdana" pitchFamily="34" charset="0"/>
              <a:ea typeface="Verdana" pitchFamily="34" charset="0"/>
              <a:cs typeface="Verdana" pitchFamily="34" charset="0"/>
            </a:endParaRPr>
          </a:p>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Памятка для родителей </a:t>
            </a:r>
          </a:p>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(на родительском собрании, </a:t>
            </a:r>
          </a:p>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февраль-апрель)</a:t>
            </a:r>
          </a:p>
          <a:p>
            <a:pPr marL="342900" indent="-342900" algn="just">
              <a:lnSpc>
                <a:spcPct val="120000"/>
              </a:lnSpc>
              <a:buFontTx/>
              <a:buChar char="-"/>
              <a:defRPr/>
            </a:pPr>
            <a:r>
              <a:rPr lang="ru-RU" sz="1400" b="1" dirty="0" smtClean="0">
                <a:solidFill>
                  <a:schemeClr val="tx1"/>
                </a:solidFill>
                <a:latin typeface="Verdana" pitchFamily="34" charset="0"/>
                <a:ea typeface="Verdana" pitchFamily="34" charset="0"/>
                <a:cs typeface="Verdana" pitchFamily="34" charset="0"/>
              </a:rPr>
              <a:t>согласие на обработку персональных данных детей;</a:t>
            </a:r>
          </a:p>
          <a:p>
            <a:pPr marL="342900" indent="-342900" algn="just">
              <a:lnSpc>
                <a:spcPct val="120000"/>
              </a:lnSpc>
              <a:buFontTx/>
              <a:buChar char="-"/>
              <a:defRPr/>
            </a:pPr>
            <a:r>
              <a:rPr lang="ru-RU" sz="1400" b="1" dirty="0" smtClean="0">
                <a:solidFill>
                  <a:schemeClr val="tx1"/>
                </a:solidFill>
                <a:latin typeface="Verdana" pitchFamily="34" charset="0"/>
                <a:ea typeface="Verdana" pitchFamily="34" charset="0"/>
                <a:cs typeface="Verdana" pitchFamily="34" charset="0"/>
              </a:rPr>
              <a:t>информирование под роспись о порядке проведения ЕГЭ;</a:t>
            </a:r>
          </a:p>
          <a:p>
            <a:pPr marL="342900" indent="-342900" algn="just">
              <a:lnSpc>
                <a:spcPct val="120000"/>
              </a:lnSpc>
              <a:buFontTx/>
              <a:buChar char="-"/>
              <a:defRPr/>
            </a:pPr>
            <a:r>
              <a:rPr lang="ru-RU" sz="1400" b="1" dirty="0" smtClean="0">
                <a:solidFill>
                  <a:schemeClr val="tx1"/>
                </a:solidFill>
                <a:latin typeface="Verdana" pitchFamily="34" charset="0"/>
                <a:ea typeface="Verdana" pitchFamily="34" charset="0"/>
                <a:cs typeface="Verdana" pitchFamily="34" charset="0"/>
              </a:rPr>
              <a:t>ознакомление с порядком участия школьников в ГИА.</a:t>
            </a:r>
          </a:p>
          <a:p>
            <a:pPr algn="ctr">
              <a:defRPr/>
            </a:pPr>
            <a:endParaRPr lang="ru-RU" sz="1600" b="1" dirty="0" smtClean="0">
              <a:solidFill>
                <a:schemeClr val="accent1">
                  <a:lumMod val="75000"/>
                </a:schemeClr>
              </a:solidFill>
              <a:latin typeface="Verdana" pitchFamily="34" charset="0"/>
              <a:ea typeface="Verdana" pitchFamily="34" charset="0"/>
              <a:cs typeface="Verdana" pitchFamily="34" charset="0"/>
            </a:endParaRPr>
          </a:p>
          <a:p>
            <a:pPr algn="ctr">
              <a:defRPr/>
            </a:pPr>
            <a:endParaRPr lang="ru-RU" sz="1050" dirty="0">
              <a:solidFill>
                <a:schemeClr val="accent1">
                  <a:lumMod val="75000"/>
                </a:schemeClr>
              </a:solidFill>
              <a:latin typeface="Verdana" pitchFamily="34" charset="0"/>
              <a:ea typeface="Verdana" pitchFamily="34" charset="0"/>
              <a:cs typeface="Verdana" pitchFamily="34" charset="0"/>
            </a:endParaRPr>
          </a:p>
        </p:txBody>
      </p:sp>
      <p:sp>
        <p:nvSpPr>
          <p:cNvPr id="5" name="Прямоугольник 4"/>
          <p:cNvSpPr/>
          <p:nvPr/>
        </p:nvSpPr>
        <p:spPr>
          <a:xfrm>
            <a:off x="1115616" y="3284984"/>
            <a:ext cx="6624736" cy="2520280"/>
          </a:xfrm>
          <a:prstGeom prst="rect">
            <a:avLst/>
          </a:prstGeom>
          <a:solidFill>
            <a:srgbClr val="B9CDE5">
              <a:alpha val="31000"/>
            </a:srgb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Памятка для детей </a:t>
            </a:r>
          </a:p>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(на консультациях за день до экзамена </a:t>
            </a:r>
          </a:p>
          <a:p>
            <a:pPr algn="ctr">
              <a:lnSpc>
                <a:spcPct val="120000"/>
              </a:lnSpc>
              <a:defRPr/>
            </a:pPr>
            <a:r>
              <a:rPr lang="ru-RU" sz="1400" b="1" u="sng" dirty="0" smtClean="0">
                <a:solidFill>
                  <a:schemeClr val="tx1"/>
                </a:solidFill>
                <a:latin typeface="Verdana" pitchFamily="34" charset="0"/>
                <a:ea typeface="Verdana" pitchFamily="34" charset="0"/>
                <a:cs typeface="Verdana" pitchFamily="34" charset="0"/>
              </a:rPr>
              <a:t>или в день экзамена)</a:t>
            </a:r>
          </a:p>
          <a:p>
            <a:pPr marL="342900" indent="-342900" algn="just">
              <a:lnSpc>
                <a:spcPct val="120000"/>
              </a:lnSpc>
              <a:buFontTx/>
              <a:buChar char="-"/>
              <a:defRPr/>
            </a:pPr>
            <a:r>
              <a:rPr lang="ru-RU" sz="1400" b="1" dirty="0" smtClean="0">
                <a:solidFill>
                  <a:schemeClr val="tx1"/>
                </a:solidFill>
                <a:latin typeface="Verdana" pitchFamily="34" charset="0"/>
                <a:ea typeface="Verdana" pitchFamily="34" charset="0"/>
                <a:cs typeface="Verdana" pitchFamily="34" charset="0"/>
              </a:rPr>
              <a:t>информирование под роспись о порядке проведения ЕГЭ (сдается в день экзамена организаторам на входе в ППЭ);</a:t>
            </a:r>
          </a:p>
          <a:p>
            <a:pPr marL="342900" indent="-342900" algn="just">
              <a:lnSpc>
                <a:spcPct val="120000"/>
              </a:lnSpc>
              <a:buFontTx/>
              <a:buChar char="-"/>
              <a:defRPr/>
            </a:pPr>
            <a:r>
              <a:rPr lang="ru-RU" sz="1400" b="1" dirty="0" smtClean="0">
                <a:solidFill>
                  <a:schemeClr val="tx1"/>
                </a:solidFill>
                <a:latin typeface="Verdana" pitchFamily="34" charset="0"/>
                <a:ea typeface="Verdana" pitchFamily="34" charset="0"/>
                <a:cs typeface="Verdana" pitchFamily="34" charset="0"/>
              </a:rPr>
              <a:t>конверт с формой для замечаний и предложений (сдается организаторам в аудитории вне зависимости от заполнения).</a:t>
            </a:r>
            <a:endParaRPr lang="ru-RU" sz="14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554298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F75B4CE-5129-41CA-A75E-F2AE589D1F47}" type="slidenum">
              <a:rPr lang="en-US" smtClean="0"/>
              <a:pPr/>
              <a:t>33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4019" y="1177752"/>
            <a:ext cx="3312367" cy="3606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8394" y="1177752"/>
            <a:ext cx="4555418" cy="2376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58394" y="3270511"/>
            <a:ext cx="4555418" cy="2216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158094" y="764704"/>
            <a:ext cx="1944216" cy="369332"/>
          </a:xfrm>
          <a:prstGeom prst="rect">
            <a:avLst/>
          </a:prstGeom>
          <a:noFill/>
        </p:spPr>
        <p:txBody>
          <a:bodyPr wrap="square" rtlCol="0">
            <a:spAutoFit/>
          </a:bodyPr>
          <a:lstStyle/>
          <a:p>
            <a:pPr algn="ctr"/>
            <a:r>
              <a:rPr lang="en-US" dirty="0" smtClean="0"/>
              <a:t>www.ege.edu.ru</a:t>
            </a:r>
            <a:endParaRPr lang="ru-RU" dirty="0"/>
          </a:p>
        </p:txBody>
      </p:sp>
      <p:sp>
        <p:nvSpPr>
          <p:cNvPr id="8" name="TextBox 7"/>
          <p:cNvSpPr txBox="1"/>
          <p:nvPr/>
        </p:nvSpPr>
        <p:spPr>
          <a:xfrm>
            <a:off x="4860032" y="764704"/>
            <a:ext cx="2592288" cy="369332"/>
          </a:xfrm>
          <a:prstGeom prst="rect">
            <a:avLst/>
          </a:prstGeom>
          <a:noFill/>
        </p:spPr>
        <p:txBody>
          <a:bodyPr wrap="square" rtlCol="0">
            <a:spAutoFit/>
          </a:bodyPr>
          <a:lstStyle/>
          <a:p>
            <a:pPr algn="ctr"/>
            <a:r>
              <a:rPr lang="en-US" dirty="0" smtClean="0"/>
              <a:t>www.ege-kostroma.ru</a:t>
            </a:r>
            <a:endParaRPr lang="ru-RU" dirty="0"/>
          </a:p>
        </p:txBody>
      </p:sp>
      <p:sp>
        <p:nvSpPr>
          <p:cNvPr id="9" name="TextBox 8"/>
          <p:cNvSpPr txBox="1"/>
          <p:nvPr/>
        </p:nvSpPr>
        <p:spPr>
          <a:xfrm>
            <a:off x="-540568" y="4288447"/>
            <a:ext cx="5328592" cy="2092881"/>
          </a:xfrm>
          <a:prstGeom prst="rect">
            <a:avLst/>
          </a:prstGeom>
          <a:noFill/>
        </p:spPr>
        <p:txBody>
          <a:bodyPr wrap="square" rtlCol="0">
            <a:spAutoFit/>
          </a:bodyPr>
          <a:lstStyle/>
          <a:p>
            <a:pPr algn="ctr"/>
            <a:endParaRPr lang="ru-RU" b="1" dirty="0">
              <a:solidFill>
                <a:srgbClr val="C00000"/>
              </a:solidFill>
              <a:effectLst>
                <a:outerShdw blurRad="38100" dist="38100" dir="2700000" algn="tl">
                  <a:srgbClr val="000000">
                    <a:alpha val="43137"/>
                  </a:srgbClr>
                </a:outerShdw>
              </a:effectLst>
              <a:latin typeface="+mj-lt"/>
              <a:ea typeface="+mj-ea"/>
              <a:cs typeface="+mj-cs"/>
            </a:endParaRPr>
          </a:p>
          <a:p>
            <a:pPr algn="ctr"/>
            <a:endParaRPr lang="ru-RU" b="1" dirty="0" smtClean="0">
              <a:solidFill>
                <a:srgbClr val="C00000"/>
              </a:solidFill>
              <a:effectLst>
                <a:outerShdw blurRad="38100" dist="38100" dir="2700000" algn="tl">
                  <a:srgbClr val="000000">
                    <a:alpha val="43137"/>
                  </a:srgbClr>
                </a:outerShdw>
              </a:effectLst>
              <a:latin typeface="+mj-lt"/>
              <a:ea typeface="+mj-ea"/>
              <a:cs typeface="+mj-cs"/>
            </a:endParaRPr>
          </a:p>
          <a:p>
            <a:pPr algn="ctr"/>
            <a:r>
              <a:rPr lang="ru-RU" sz="2000" b="1" dirty="0" smtClean="0">
                <a:solidFill>
                  <a:srgbClr val="C00000"/>
                </a:solidFill>
                <a:effectLst>
                  <a:outerShdw blurRad="38100" dist="38100" dir="2700000" algn="tl">
                    <a:srgbClr val="000000">
                      <a:alpha val="43137"/>
                    </a:srgbClr>
                  </a:outerShdw>
                </a:effectLst>
                <a:latin typeface="+mj-lt"/>
                <a:ea typeface="+mj-ea"/>
                <a:cs typeface="+mj-cs"/>
              </a:rPr>
              <a:t>Телефон </a:t>
            </a:r>
          </a:p>
          <a:p>
            <a:pPr algn="ctr"/>
            <a:r>
              <a:rPr lang="ru-RU" sz="2000" b="1" dirty="0" smtClean="0">
                <a:solidFill>
                  <a:srgbClr val="C00000"/>
                </a:solidFill>
                <a:effectLst>
                  <a:outerShdw blurRad="38100" dist="38100" dir="2700000" algn="tl">
                    <a:srgbClr val="000000">
                      <a:alpha val="43137"/>
                    </a:srgbClr>
                  </a:outerShdw>
                </a:effectLst>
                <a:latin typeface="+mj-lt"/>
                <a:ea typeface="+mj-ea"/>
                <a:cs typeface="+mj-cs"/>
              </a:rPr>
              <a:t>«горячей линии» </a:t>
            </a:r>
          </a:p>
          <a:p>
            <a:pPr algn="ctr"/>
            <a:r>
              <a:rPr lang="ru-RU" sz="2000" b="1" dirty="0" smtClean="0">
                <a:solidFill>
                  <a:srgbClr val="C00000"/>
                </a:solidFill>
                <a:effectLst>
                  <a:outerShdw blurRad="38100" dist="38100" dir="2700000" algn="tl">
                    <a:srgbClr val="000000">
                      <a:alpha val="43137"/>
                    </a:srgbClr>
                  </a:outerShdw>
                </a:effectLst>
                <a:latin typeface="+mj-lt"/>
                <a:ea typeface="+mj-ea"/>
                <a:cs typeface="+mj-cs"/>
              </a:rPr>
              <a:t>по ГИА</a:t>
            </a:r>
            <a:endParaRPr lang="ru-RU" sz="2000" b="1" dirty="0">
              <a:solidFill>
                <a:srgbClr val="C00000"/>
              </a:solidFill>
              <a:effectLst>
                <a:outerShdw blurRad="38100" dist="38100" dir="2700000" algn="tl">
                  <a:srgbClr val="000000">
                    <a:alpha val="43137"/>
                  </a:srgbClr>
                </a:outerShdw>
              </a:effectLst>
              <a:latin typeface="+mj-lt"/>
              <a:ea typeface="+mj-ea"/>
              <a:cs typeface="+mj-cs"/>
            </a:endParaRPr>
          </a:p>
          <a:p>
            <a:pPr algn="ctr"/>
            <a:r>
              <a:rPr lang="ru-RU" sz="2000" b="1" dirty="0" smtClean="0">
                <a:solidFill>
                  <a:srgbClr val="C00000"/>
                </a:solidFill>
                <a:effectLst>
                  <a:outerShdw blurRad="38100" dist="38100" dir="2700000" algn="tl">
                    <a:srgbClr val="000000">
                      <a:alpha val="43137"/>
                    </a:srgbClr>
                  </a:outerShdw>
                </a:effectLst>
                <a:latin typeface="+mj-lt"/>
                <a:ea typeface="+mj-ea"/>
                <a:cs typeface="+mj-cs"/>
              </a:rPr>
              <a:t>+7 4942 31 73 01</a:t>
            </a:r>
            <a:endParaRPr lang="ru-RU" sz="2000" b="1" dirty="0">
              <a:solidFill>
                <a:srgbClr val="C00000"/>
              </a:solidFill>
              <a:effectLst>
                <a:outerShdw blurRad="38100" dist="38100" dir="2700000" algn="tl">
                  <a:srgbClr val="000000">
                    <a:alpha val="43137"/>
                  </a:srgbClr>
                </a:outerShdw>
              </a:effectLst>
              <a:latin typeface="+mj-lt"/>
              <a:ea typeface="+mj-ea"/>
              <a:cs typeface="+mj-cs"/>
            </a:endParaRPr>
          </a:p>
          <a:p>
            <a:endParaRPr lang="ru-RU" sz="1400" dirty="0"/>
          </a:p>
        </p:txBody>
      </p:sp>
      <p:sp>
        <p:nvSpPr>
          <p:cNvPr id="10" name="Подзаголовок 4"/>
          <p:cNvSpPr txBox="1">
            <a:spLocks/>
          </p:cNvSpPr>
          <p:nvPr/>
        </p:nvSpPr>
        <p:spPr>
          <a:xfrm>
            <a:off x="758562" y="331912"/>
            <a:ext cx="7125805" cy="432792"/>
          </a:xfrm>
          <a:prstGeom prst="rect">
            <a:avLst/>
          </a:prstGeom>
        </p:spPr>
        <p:txBody>
          <a:bodyPr/>
          <a:lstStyle>
            <a:defPPr>
              <a:defRPr lang="en-US"/>
            </a:defPPr>
            <a:lvl1pPr indent="0" algn="ctr" eaLnBrk="0" fontAlgn="base" hangingPunct="0">
              <a:spcBef>
                <a:spcPct val="20000"/>
              </a:spcBef>
              <a:spcAft>
                <a:spcPct val="0"/>
              </a:spcAft>
              <a:buFont typeface="Arial" charset="0"/>
              <a:buNone/>
              <a:defRPr sz="2000" b="1">
                <a:solidFill>
                  <a:srgbClr val="C00000"/>
                </a:solidFill>
                <a:effectLst>
                  <a:outerShdw blurRad="38100" dist="38100" dir="2700000" algn="tl">
                    <a:srgbClr val="000000">
                      <a:alpha val="43137"/>
                    </a:srgbClr>
                  </a:outerShdw>
                </a:effectLst>
                <a:latin typeface="Verdana" pitchFamily="34" charset="0"/>
              </a:defRPr>
            </a:lvl1pPr>
            <a:lvl2pPr marL="742950" indent="-285750" eaLnBrk="0" fontAlgn="base" hangingPunct="0">
              <a:spcBef>
                <a:spcPct val="20000"/>
              </a:spcBef>
              <a:spcAft>
                <a:spcPct val="0"/>
              </a:spcAft>
              <a:buFont typeface="Arial" charset="0"/>
              <a:buChar char="–"/>
              <a:defRPr sz="2800"/>
            </a:lvl2pPr>
            <a:lvl3pPr marL="1143000" indent="-228600" eaLnBrk="0" fontAlgn="base" hangingPunct="0">
              <a:spcBef>
                <a:spcPct val="20000"/>
              </a:spcBef>
              <a:spcAft>
                <a:spcPct val="0"/>
              </a:spcAft>
              <a:buFont typeface="Arial" charset="0"/>
              <a:buChar char="•"/>
              <a:defRPr sz="2400"/>
            </a:lvl3pPr>
            <a:lvl4pPr marL="1600200" indent="-228600" eaLnBrk="0" fontAlgn="base" hangingPunct="0">
              <a:spcBef>
                <a:spcPct val="20000"/>
              </a:spcBef>
              <a:spcAft>
                <a:spcPct val="0"/>
              </a:spcAft>
              <a:buFont typeface="Arial" charset="0"/>
              <a:buChar char="–"/>
              <a:defRPr sz="2000"/>
            </a:lvl4pPr>
            <a:lvl5pPr marL="2057400" indent="-228600" eaLnBrk="0" fontAlgn="base" hangingPunct="0">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ru-RU" dirty="0"/>
              <a:t>Информационное сопровождение </a:t>
            </a:r>
            <a:r>
              <a:rPr lang="ru-RU" dirty="0" smtClean="0"/>
              <a:t>ГИА</a:t>
            </a:r>
            <a:endParaRPr lang="ru-RU" dirty="0"/>
          </a:p>
        </p:txBody>
      </p:sp>
      <p:sp>
        <p:nvSpPr>
          <p:cNvPr id="3" name="Прямоугольник 2"/>
          <p:cNvSpPr/>
          <p:nvPr/>
        </p:nvSpPr>
        <p:spPr>
          <a:xfrm>
            <a:off x="4427984" y="2492896"/>
            <a:ext cx="3456383" cy="216024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endParaRPr lang="ru-RU" sz="1400" b="1" u="sng" dirty="0" smtClean="0">
              <a:solidFill>
                <a:schemeClr val="accent1">
                  <a:lumMod val="75000"/>
                </a:schemeClr>
              </a:solidFill>
              <a:latin typeface="Verdana" pitchFamily="34" charset="0"/>
              <a:ea typeface="Verdana" pitchFamily="34" charset="0"/>
              <a:cs typeface="Verdana" pitchFamily="34" charset="0"/>
            </a:endParaRPr>
          </a:p>
          <a:p>
            <a:pPr algn="ctr">
              <a:lnSpc>
                <a:spcPct val="120000"/>
              </a:lnSpc>
              <a:defRPr/>
            </a:pPr>
            <a:r>
              <a:rPr lang="ru-RU" sz="1400" b="1" u="sng" dirty="0" smtClean="0">
                <a:solidFill>
                  <a:schemeClr val="accent1">
                    <a:lumMod val="75000"/>
                  </a:schemeClr>
                </a:solidFill>
                <a:latin typeface="Verdana" pitchFamily="34" charset="0"/>
                <a:ea typeface="Verdana" pitchFamily="34" charset="0"/>
                <a:cs typeface="Verdana" pitchFamily="34" charset="0"/>
              </a:rPr>
              <a:t>Новые возможности ИКТ </a:t>
            </a:r>
          </a:p>
          <a:p>
            <a:pPr algn="ctr">
              <a:lnSpc>
                <a:spcPct val="120000"/>
              </a:lnSpc>
              <a:defRPr/>
            </a:pPr>
            <a:r>
              <a:rPr lang="ru-RU" sz="1400" b="1" u="sng" dirty="0" smtClean="0">
                <a:solidFill>
                  <a:schemeClr val="accent1">
                    <a:lumMod val="75000"/>
                  </a:schemeClr>
                </a:solidFill>
                <a:latin typeface="Verdana" pitchFamily="34" charset="0"/>
                <a:ea typeface="Verdana" pitchFamily="34" charset="0"/>
                <a:cs typeface="Verdana" pitchFamily="34" charset="0"/>
              </a:rPr>
              <a:t>в 2014 году</a:t>
            </a:r>
            <a:endParaRPr lang="ru-RU" sz="1400" b="1" u="sng" dirty="0">
              <a:solidFill>
                <a:schemeClr val="accent1">
                  <a:lumMod val="75000"/>
                </a:schemeClr>
              </a:solidFill>
              <a:latin typeface="Verdana" pitchFamily="34" charset="0"/>
              <a:ea typeface="Verdana" pitchFamily="34" charset="0"/>
              <a:cs typeface="Verdana" pitchFamily="34" charset="0"/>
            </a:endParaRPr>
          </a:p>
          <a:p>
            <a:pPr marL="180975" indent="-180975">
              <a:lnSpc>
                <a:spcPct val="120000"/>
              </a:lnSpc>
              <a:buFontTx/>
              <a:buChar char="-"/>
              <a:defRPr/>
            </a:pPr>
            <a:r>
              <a:rPr lang="ru-RU" sz="1400" b="1" dirty="0">
                <a:solidFill>
                  <a:schemeClr val="accent1">
                    <a:lumMod val="75000"/>
                  </a:schemeClr>
                </a:solidFill>
                <a:latin typeface="Verdana" pitchFamily="34" charset="0"/>
                <a:ea typeface="Verdana" pitchFamily="34" charset="0"/>
                <a:cs typeface="Verdana" pitchFamily="34" charset="0"/>
              </a:rPr>
              <a:t>информирование о </a:t>
            </a:r>
            <a:r>
              <a:rPr lang="ru-RU" sz="1400" b="1" dirty="0" err="1" smtClean="0">
                <a:solidFill>
                  <a:schemeClr val="accent1">
                    <a:lumMod val="75000"/>
                  </a:schemeClr>
                </a:solidFill>
                <a:latin typeface="Verdana" pitchFamily="34" charset="0"/>
                <a:ea typeface="Verdana" pitchFamily="34" charset="0"/>
                <a:cs typeface="Verdana" pitchFamily="34" charset="0"/>
              </a:rPr>
              <a:t>результа-тах</a:t>
            </a:r>
            <a:r>
              <a:rPr lang="ru-RU" sz="1400" b="1" dirty="0" smtClean="0">
                <a:solidFill>
                  <a:schemeClr val="accent1">
                    <a:lumMod val="75000"/>
                  </a:schemeClr>
                </a:solidFill>
                <a:latin typeface="Verdana" pitchFamily="34" charset="0"/>
                <a:ea typeface="Verdana" pitchFamily="34" charset="0"/>
                <a:cs typeface="Verdana" pitchFamily="34" charset="0"/>
              </a:rPr>
              <a:t> </a:t>
            </a:r>
            <a:r>
              <a:rPr lang="ru-RU" sz="1400" b="1" dirty="0">
                <a:solidFill>
                  <a:schemeClr val="accent1">
                    <a:lumMod val="75000"/>
                  </a:schemeClr>
                </a:solidFill>
                <a:latin typeface="Verdana" pitchFamily="34" charset="0"/>
                <a:ea typeface="Verdana" pitchFamily="34" charset="0"/>
                <a:cs typeface="Verdana" pitchFamily="34" charset="0"/>
              </a:rPr>
              <a:t>ЕГЭ;</a:t>
            </a:r>
          </a:p>
          <a:p>
            <a:pPr marL="180975" indent="-180975">
              <a:lnSpc>
                <a:spcPct val="120000"/>
              </a:lnSpc>
              <a:buFontTx/>
              <a:buChar char="-"/>
              <a:defRPr/>
            </a:pPr>
            <a:r>
              <a:rPr lang="ru-RU" sz="1400" b="1" dirty="0">
                <a:solidFill>
                  <a:schemeClr val="accent1">
                    <a:lumMod val="75000"/>
                  </a:schemeClr>
                </a:solidFill>
                <a:latin typeface="Verdana" pitchFamily="34" charset="0"/>
                <a:ea typeface="Verdana" pitchFamily="34" charset="0"/>
                <a:cs typeface="Verdana" pitchFamily="34" charset="0"/>
              </a:rPr>
              <a:t>просмотр экзаменационной </a:t>
            </a:r>
            <a:r>
              <a:rPr lang="ru-RU" sz="1400" b="1" dirty="0" smtClean="0">
                <a:solidFill>
                  <a:schemeClr val="accent1">
                    <a:lumMod val="75000"/>
                  </a:schemeClr>
                </a:solidFill>
                <a:latin typeface="Verdana" pitchFamily="34" charset="0"/>
                <a:ea typeface="Verdana" pitchFamily="34" charset="0"/>
                <a:cs typeface="Verdana" pitchFamily="34" charset="0"/>
              </a:rPr>
              <a:t>работы в удаленном доступе;</a:t>
            </a:r>
            <a:endParaRPr lang="ru-RU" sz="1400" b="1" dirty="0">
              <a:solidFill>
                <a:schemeClr val="accent1">
                  <a:lumMod val="75000"/>
                </a:schemeClr>
              </a:solidFill>
              <a:latin typeface="Verdana" pitchFamily="34" charset="0"/>
              <a:ea typeface="Verdana" pitchFamily="34" charset="0"/>
              <a:cs typeface="Verdana" pitchFamily="34" charset="0"/>
            </a:endParaRPr>
          </a:p>
          <a:p>
            <a:pPr marL="180975" indent="-180975">
              <a:lnSpc>
                <a:spcPct val="120000"/>
              </a:lnSpc>
              <a:buFontTx/>
              <a:buChar char="-"/>
              <a:defRPr/>
            </a:pPr>
            <a:r>
              <a:rPr lang="ru-RU" sz="1400" b="1" dirty="0">
                <a:solidFill>
                  <a:schemeClr val="accent1">
                    <a:lumMod val="75000"/>
                  </a:schemeClr>
                </a:solidFill>
                <a:latin typeface="Verdana" pitchFamily="34" charset="0"/>
                <a:ea typeface="Verdana" pitchFamily="34" charset="0"/>
                <a:cs typeface="Verdana" pitchFamily="34" charset="0"/>
              </a:rPr>
              <a:t>подача апелляции о </a:t>
            </a:r>
            <a:r>
              <a:rPr lang="ru-RU" sz="1400" b="1" dirty="0" err="1" smtClean="0">
                <a:solidFill>
                  <a:schemeClr val="accent1">
                    <a:lumMod val="75000"/>
                  </a:schemeClr>
                </a:solidFill>
                <a:latin typeface="Verdana" pitchFamily="34" charset="0"/>
                <a:ea typeface="Verdana" pitchFamily="34" charset="0"/>
                <a:cs typeface="Verdana" pitchFamily="34" charset="0"/>
              </a:rPr>
              <a:t>несогла</a:t>
            </a:r>
            <a:r>
              <a:rPr lang="ru-RU" sz="1400" b="1" dirty="0" smtClean="0">
                <a:solidFill>
                  <a:schemeClr val="accent1">
                    <a:lumMod val="75000"/>
                  </a:schemeClr>
                </a:solidFill>
                <a:latin typeface="Verdana" pitchFamily="34" charset="0"/>
                <a:ea typeface="Verdana" pitchFamily="34" charset="0"/>
                <a:cs typeface="Verdana" pitchFamily="34" charset="0"/>
              </a:rPr>
              <a:t>-сии </a:t>
            </a:r>
            <a:r>
              <a:rPr lang="ru-RU" sz="1400" b="1" dirty="0">
                <a:solidFill>
                  <a:schemeClr val="accent1">
                    <a:lumMod val="75000"/>
                  </a:schemeClr>
                </a:solidFill>
                <a:latin typeface="Verdana" pitchFamily="34" charset="0"/>
                <a:ea typeface="Verdana" pitchFamily="34" charset="0"/>
                <a:cs typeface="Verdana" pitchFamily="34" charset="0"/>
              </a:rPr>
              <a:t>с результатом ЕГЭ.</a:t>
            </a:r>
            <a:endParaRPr lang="ru-RU" sz="1400" dirty="0">
              <a:solidFill>
                <a:schemeClr val="accent1">
                  <a:lumMod val="75000"/>
                </a:schemeClr>
              </a:solidFill>
              <a:latin typeface="Verdana" pitchFamily="34" charset="0"/>
              <a:ea typeface="Verdana" pitchFamily="34" charset="0"/>
              <a:cs typeface="Verdana" pitchFamily="34" charset="0"/>
            </a:endParaRPr>
          </a:p>
          <a:p>
            <a:pPr algn="ctr"/>
            <a:endParaRPr lang="ru-RU" dirty="0"/>
          </a:p>
        </p:txBody>
      </p:sp>
    </p:spTree>
    <p:extLst>
      <p:ext uri="{BB962C8B-B14F-4D97-AF65-F5344CB8AC3E}">
        <p14:creationId xmlns:p14="http://schemas.microsoft.com/office/powerpoint/2010/main" xmlns="" val="1885663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071538" y="428604"/>
            <a:ext cx="728667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КОНТАКТНАЯ ИНФОРМАЦИЯ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Фоминых Сергей Александрович</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иректор ГАУ КО РЦ ОКО </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Эксперт</a:t>
            </a:r>
            <a:r>
              <a:rPr kumimoji="0" lang="ru-RU"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(4942) 300-900</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Специалисты отдела оценки качества образования (4942) 31-73-01 (4942) 31-65-41</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72428"/>
                </a:solidFill>
                <a:effectLst>
                  <a:outerShdw blurRad="38100" dist="38100" dir="2700000" algn="tl">
                    <a:srgbClr val="C0C0C0"/>
                  </a:outerShdw>
                </a:effectLst>
                <a:latin typeface="Calibri" pitchFamily="34" charset="0"/>
                <a:ea typeface="+mn-ea"/>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www</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ege</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kostroma</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ru</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info</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ege</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kostroma</a:t>
            </a: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ru</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4"/>
          <p:cNvSpPr txBox="1">
            <a:spLocks/>
          </p:cNvSpPr>
          <p:nvPr/>
        </p:nvSpPr>
        <p:spPr>
          <a:xfrm>
            <a:off x="1187624" y="404664"/>
            <a:ext cx="6400800" cy="50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ru-RU" sz="2000" b="1" dirty="0" smtClean="0">
                <a:solidFill>
                  <a:srgbClr val="C00000"/>
                </a:solidFill>
                <a:effectLst>
                  <a:outerShdw blurRad="38100" dist="38100" dir="2700000" algn="tl">
                    <a:srgbClr val="000000">
                      <a:alpha val="43137"/>
                    </a:srgbClr>
                  </a:outerShdw>
                </a:effectLst>
                <a:latin typeface="Verdana" pitchFamily="34" charset="0"/>
              </a:rPr>
              <a:t>Изменения в ГИА</a:t>
            </a:r>
            <a:endParaRPr lang="ru-RU" sz="2000" b="1" dirty="0">
              <a:solidFill>
                <a:srgbClr val="C00000"/>
              </a:solidFill>
              <a:effectLst>
                <a:outerShdw blurRad="38100" dist="38100" dir="2700000" algn="tl">
                  <a:srgbClr val="000000">
                    <a:alpha val="43137"/>
                  </a:srgbClr>
                </a:outerShdw>
              </a:effectLst>
              <a:latin typeface="Verdana" pitchFamily="34" charset="0"/>
            </a:endParaRPr>
          </a:p>
        </p:txBody>
      </p:sp>
      <p:sp>
        <p:nvSpPr>
          <p:cNvPr id="11" name="Номер слайда 10"/>
          <p:cNvSpPr>
            <a:spLocks noGrp="1"/>
          </p:cNvSpPr>
          <p:nvPr>
            <p:ph type="sldNum" sz="quarter" idx="12"/>
          </p:nvPr>
        </p:nvSpPr>
        <p:spPr/>
        <p:txBody>
          <a:bodyPr/>
          <a:lstStyle/>
          <a:p>
            <a:fld id="{FF75B4CE-5129-41CA-A75E-F2AE589D1F47}" type="slidenum">
              <a:rPr lang="en-US" smtClean="0"/>
              <a:pPr/>
              <a:t>4</a:t>
            </a:fld>
            <a:endParaRPr lang="en-US" dirty="0"/>
          </a:p>
        </p:txBody>
      </p:sp>
      <p:sp>
        <p:nvSpPr>
          <p:cNvPr id="12" name="TextBox 11"/>
          <p:cNvSpPr txBox="1"/>
          <p:nvPr/>
        </p:nvSpPr>
        <p:spPr>
          <a:xfrm>
            <a:off x="611560" y="1119510"/>
            <a:ext cx="7560840" cy="6555641"/>
          </a:xfrm>
          <a:prstGeom prst="rect">
            <a:avLst/>
          </a:prstGeom>
          <a:noFill/>
        </p:spPr>
        <p:txBody>
          <a:bodyPr wrap="square" rtlCol="0">
            <a:spAutoFit/>
          </a:bodyPr>
          <a:lstStyle/>
          <a:p>
            <a:pPr algn="ctr"/>
            <a:r>
              <a:rPr lang="ru-RU" sz="2000" dirty="0" smtClean="0">
                <a:solidFill>
                  <a:srgbClr val="FF0000"/>
                </a:solidFill>
              </a:rPr>
              <a:t>Никаких изменений для ученика  в процедуре</a:t>
            </a:r>
          </a:p>
          <a:p>
            <a:pPr algn="ctr"/>
            <a:r>
              <a:rPr lang="ru-RU" sz="2000" dirty="0" smtClean="0">
                <a:solidFill>
                  <a:srgbClr val="FF0000"/>
                </a:solidFill>
              </a:rPr>
              <a:t>проведении ЕГЭ в 2014 </a:t>
            </a:r>
            <a:r>
              <a:rPr lang="ru-RU" sz="2000" dirty="0">
                <a:solidFill>
                  <a:srgbClr val="FF0000"/>
                </a:solidFill>
              </a:rPr>
              <a:t>году </a:t>
            </a:r>
            <a:r>
              <a:rPr lang="ru-RU" sz="2000" dirty="0" smtClean="0">
                <a:solidFill>
                  <a:srgbClr val="FF0000"/>
                </a:solidFill>
              </a:rPr>
              <a:t> не предполагается.</a:t>
            </a:r>
          </a:p>
          <a:p>
            <a:endParaRPr lang="ru-RU" sz="1000" b="1" u="sng" dirty="0" smtClean="0"/>
          </a:p>
          <a:p>
            <a:r>
              <a:rPr lang="ru-RU" sz="2000" b="1" u="sng" dirty="0" smtClean="0"/>
              <a:t>Изменения </a:t>
            </a:r>
            <a:r>
              <a:rPr lang="ru-RU" sz="2000" b="1" u="sng" dirty="0"/>
              <a:t>в организации и проведении </a:t>
            </a:r>
            <a:r>
              <a:rPr lang="ru-RU" sz="2000" b="1" u="sng" dirty="0" smtClean="0"/>
              <a:t>экзаменов:</a:t>
            </a:r>
          </a:p>
          <a:p>
            <a:r>
              <a:rPr lang="ru-RU" sz="2000" dirty="0" smtClean="0"/>
              <a:t>Усиливается  контроль за работой пунктов приема экзаменов.</a:t>
            </a:r>
          </a:p>
          <a:p>
            <a:pPr lvl="0"/>
            <a:r>
              <a:rPr lang="ru-RU" sz="2000" dirty="0" smtClean="0"/>
              <a:t>Повышены требования к информационной безопасности при доставке контрольно-измерительных материалов. </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Увеличение количества КИМ, по часовым поясам. </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Федеральные инспектора.</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Федеральные общественные наблюдатели.</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Сокращение количества ППЭ и требования к ППЭ.</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Досмотр участников ЕГЭ сотрудниками полиции на наличие мобильных телефонов.</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Закрытие сайтов и социальных групп.</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Перекрестная проверка работ.</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Печать КИМ в ППЭ, доставка КИМ за сутки до экзамена. </a:t>
            </a:r>
          </a:p>
          <a:p>
            <a:pPr marL="342900" indent="-342900">
              <a:buFont typeface="Wingdings" pitchFamily="2" charset="2"/>
              <a:buChar char="ü"/>
            </a:pPr>
            <a:r>
              <a:rPr lang="ru-RU" sz="1400" dirty="0" smtClean="0">
                <a:latin typeface="Arial Unicode MS" pitchFamily="34" charset="-128"/>
                <a:ea typeface="Arial Unicode MS" pitchFamily="34" charset="-128"/>
                <a:cs typeface="Arial Unicode MS" pitchFamily="34" charset="-128"/>
              </a:rPr>
              <a:t>Система видеонаблюдения в ППЭ (в т.ч. </a:t>
            </a:r>
            <a:r>
              <a:rPr lang="ru-RU" sz="1400" dirty="0" err="1" smtClean="0">
                <a:latin typeface="Arial Unicode MS" pitchFamily="34" charset="-128"/>
                <a:ea typeface="Arial Unicode MS" pitchFamily="34" charset="-128"/>
                <a:cs typeface="Arial Unicode MS" pitchFamily="34" charset="-128"/>
              </a:rPr>
              <a:t>on-line</a:t>
            </a:r>
            <a:r>
              <a:rPr lang="ru-RU" sz="1400" dirty="0" smtClean="0">
                <a:latin typeface="Arial Unicode MS" pitchFamily="34" charset="-128"/>
                <a:ea typeface="Arial Unicode MS" pitchFamily="34" charset="-128"/>
                <a:cs typeface="Arial Unicode MS" pitchFamily="34" charset="-128"/>
              </a:rPr>
              <a:t> на досрочном этапе).</a:t>
            </a:r>
          </a:p>
          <a:p>
            <a:pPr marL="266700" lvl="0" indent="-266700"/>
            <a:r>
              <a:rPr lang="ru-RU" dirty="0" smtClean="0"/>
              <a:t>Повышена </a:t>
            </a:r>
            <a:r>
              <a:rPr lang="ru-RU" dirty="0"/>
              <a:t>роль государственной экзаменационной </a:t>
            </a:r>
            <a:r>
              <a:rPr lang="ru-RU" dirty="0" smtClean="0"/>
              <a:t>комиссии (ГЭК).</a:t>
            </a:r>
          </a:p>
          <a:p>
            <a:pPr marL="285750" lvl="0" indent="-285750" algn="just"/>
            <a:r>
              <a:rPr lang="ru-RU" dirty="0" smtClean="0"/>
              <a:t>Повышена </a:t>
            </a:r>
            <a:r>
              <a:rPr lang="ru-RU" dirty="0"/>
              <a:t>мера ответственности </a:t>
            </a:r>
            <a:r>
              <a:rPr lang="ru-RU" dirty="0" smtClean="0"/>
              <a:t>организаторов и участников </a:t>
            </a:r>
            <a:r>
              <a:rPr lang="ru-RU" dirty="0"/>
              <a:t>экзаменов, удаленных за нарушения Порядка проведения экзамена. </a:t>
            </a:r>
            <a:endParaRPr lang="ru-RU" dirty="0" smtClean="0"/>
          </a:p>
          <a:p>
            <a:pPr lvl="0"/>
            <a:endParaRPr lang="ru-RU" dirty="0"/>
          </a:p>
          <a:p>
            <a:pPr lvl="0"/>
            <a:endParaRPr lang="ru-RU" sz="2000" dirty="0"/>
          </a:p>
          <a:p>
            <a:pPr marL="285750" indent="-285750">
              <a:buFont typeface="Arial" panose="020B0604020202020204" pitchFamily="34" charset="0"/>
              <a:buChar char="•"/>
            </a:pPr>
            <a:endParaRPr lang="ru-RU" dirty="0"/>
          </a:p>
          <a:p>
            <a:r>
              <a:rPr lang="ru-RU" b="1" dirty="0" smtClean="0"/>
              <a:t> </a:t>
            </a:r>
            <a:r>
              <a:rPr lang="ru-RU" b="1" dirty="0"/>
              <a:t/>
            </a:r>
            <a:br>
              <a:rPr lang="ru-RU" b="1" dirty="0"/>
            </a:br>
            <a:endParaRPr lang="ru-RU" dirty="0"/>
          </a:p>
        </p:txBody>
      </p:sp>
      <p:sp>
        <p:nvSpPr>
          <p:cNvPr id="3" name="Прямоугольник 2"/>
          <p:cNvSpPr/>
          <p:nvPr/>
        </p:nvSpPr>
        <p:spPr>
          <a:xfrm>
            <a:off x="1357290" y="1124744"/>
            <a:ext cx="6000792"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0401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5" name="Скругленный прямоугольник 4"/>
          <p:cNvSpPr/>
          <p:nvPr/>
        </p:nvSpPr>
        <p:spPr>
          <a:xfrm>
            <a:off x="3714744" y="357166"/>
            <a:ext cx="2928958" cy="785818"/>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chemeClr val="tx2"/>
                </a:solidFill>
                <a:effectLst>
                  <a:outerShdw blurRad="38100" dist="38100" dir="2700000" algn="tl">
                    <a:srgbClr val="000000">
                      <a:alpha val="43137"/>
                    </a:srgbClr>
                  </a:outerShdw>
                </a:effectLst>
                <a:latin typeface="Constantia" pitchFamily="18" charset="0"/>
              </a:rPr>
              <a:t>Формы ГИА-11</a:t>
            </a:r>
            <a:endParaRPr lang="ru-RU" sz="2800" b="1" dirty="0">
              <a:solidFill>
                <a:schemeClr val="tx2"/>
              </a:solidFill>
              <a:effectLst>
                <a:outerShdw blurRad="38100" dist="38100" dir="2700000" algn="tl">
                  <a:srgbClr val="000000">
                    <a:alpha val="43137"/>
                  </a:srgbClr>
                </a:outerShdw>
              </a:effectLst>
              <a:latin typeface="Constantia" pitchFamily="18" charset="0"/>
            </a:endParaRPr>
          </a:p>
        </p:txBody>
      </p:sp>
      <p:sp>
        <p:nvSpPr>
          <p:cNvPr id="6" name="Скругленный прямоугольник 5"/>
          <p:cNvSpPr/>
          <p:nvPr/>
        </p:nvSpPr>
        <p:spPr>
          <a:xfrm>
            <a:off x="6072198" y="1285860"/>
            <a:ext cx="2928958" cy="785818"/>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chemeClr val="tx2"/>
                </a:solidFill>
                <a:effectLst>
                  <a:outerShdw blurRad="38100" dist="38100" dir="2700000" algn="tl">
                    <a:srgbClr val="000000">
                      <a:alpha val="43137"/>
                    </a:srgbClr>
                  </a:outerShdw>
                </a:effectLst>
                <a:latin typeface="Constantia" pitchFamily="18" charset="0"/>
              </a:rPr>
              <a:t>ГВЭ</a:t>
            </a:r>
            <a:endParaRPr lang="ru-RU" sz="2800" b="1" dirty="0">
              <a:solidFill>
                <a:schemeClr val="tx2"/>
              </a:solidFill>
              <a:effectLst>
                <a:outerShdw blurRad="38100" dist="38100" dir="2700000" algn="tl">
                  <a:srgbClr val="000000">
                    <a:alpha val="43137"/>
                  </a:srgbClr>
                </a:outerShdw>
              </a:effectLst>
              <a:latin typeface="Constantia" pitchFamily="18" charset="0"/>
            </a:endParaRPr>
          </a:p>
        </p:txBody>
      </p:sp>
      <p:sp>
        <p:nvSpPr>
          <p:cNvPr id="7" name="Скругленный прямоугольник 6"/>
          <p:cNvSpPr/>
          <p:nvPr/>
        </p:nvSpPr>
        <p:spPr>
          <a:xfrm>
            <a:off x="1500166" y="1285860"/>
            <a:ext cx="2928958" cy="785818"/>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b="1" dirty="0" smtClean="0">
                <a:solidFill>
                  <a:schemeClr val="tx2"/>
                </a:solidFill>
                <a:effectLst>
                  <a:outerShdw blurRad="38100" dist="38100" dir="2700000" algn="tl">
                    <a:srgbClr val="000000">
                      <a:alpha val="43137"/>
                    </a:srgbClr>
                  </a:outerShdw>
                </a:effectLst>
                <a:latin typeface="Constantia" pitchFamily="18" charset="0"/>
              </a:rPr>
              <a:t>ЕГЭ</a:t>
            </a:r>
            <a:endParaRPr lang="ru-RU" sz="2800" b="1" dirty="0">
              <a:solidFill>
                <a:schemeClr val="tx2"/>
              </a:solidFill>
              <a:effectLst>
                <a:outerShdw blurRad="38100" dist="38100" dir="2700000" algn="tl">
                  <a:srgbClr val="000000">
                    <a:alpha val="43137"/>
                  </a:srgbClr>
                </a:outerShdw>
              </a:effectLst>
              <a:latin typeface="Constantia" pitchFamily="18" charset="0"/>
            </a:endParaRPr>
          </a:p>
        </p:txBody>
      </p:sp>
      <p:cxnSp>
        <p:nvCxnSpPr>
          <p:cNvPr id="9" name="Прямая со стрелкой 8"/>
          <p:cNvCxnSpPr>
            <a:stCxn id="5" idx="2"/>
            <a:endCxn id="7" idx="0"/>
          </p:cNvCxnSpPr>
          <p:nvPr/>
        </p:nvCxnSpPr>
        <p:spPr>
          <a:xfrm rot="5400000">
            <a:off x="4000496" y="107133"/>
            <a:ext cx="142876" cy="2214578"/>
          </a:xfrm>
          <a:prstGeom prst="straightConnector1">
            <a:avLst/>
          </a:prstGeom>
          <a:ln w="444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2"/>
            <a:endCxn id="6" idx="0"/>
          </p:cNvCxnSpPr>
          <p:nvPr/>
        </p:nvCxnSpPr>
        <p:spPr>
          <a:xfrm rot="16200000" flipH="1">
            <a:off x="6286512" y="35695"/>
            <a:ext cx="142876" cy="2357454"/>
          </a:xfrm>
          <a:prstGeom prst="straightConnector1">
            <a:avLst/>
          </a:prstGeom>
          <a:ln w="4445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0100" y="2214554"/>
            <a:ext cx="4000528" cy="3416320"/>
          </a:xfrm>
          <a:prstGeom prst="rect">
            <a:avLst/>
          </a:prstGeom>
          <a:noFill/>
        </p:spPr>
        <p:txBody>
          <a:bodyPr wrap="square" rtlCol="0">
            <a:spAutoFit/>
          </a:bodyPr>
          <a:lstStyle/>
          <a:p>
            <a:pPr algn="just">
              <a:buFont typeface="Arial" pitchFamily="34" charset="0"/>
              <a:buChar char="•"/>
            </a:pPr>
            <a:r>
              <a:rPr lang="ru-RU" dirty="0" smtClean="0">
                <a:solidFill>
                  <a:schemeClr val="tx2"/>
                </a:solidFill>
                <a:latin typeface="Constantia" pitchFamily="18" charset="0"/>
              </a:rPr>
              <a:t> обучающиеся по программам среднего общего образования;</a:t>
            </a:r>
          </a:p>
          <a:p>
            <a:pPr algn="just">
              <a:buFont typeface="Arial" pitchFamily="34" charset="0"/>
              <a:buChar char="•"/>
            </a:pPr>
            <a:r>
              <a:rPr lang="ru-RU" dirty="0">
                <a:solidFill>
                  <a:schemeClr val="tx2"/>
                </a:solidFill>
                <a:latin typeface="Constantia" pitchFamily="18" charset="0"/>
              </a:rPr>
              <a:t> </a:t>
            </a:r>
            <a:r>
              <a:rPr lang="ru-RU" dirty="0" smtClean="0">
                <a:solidFill>
                  <a:schemeClr val="tx2"/>
                </a:solidFill>
                <a:latin typeface="Constantia" pitchFamily="18" charset="0"/>
              </a:rPr>
              <a:t>иностранные граждане, лица без гражданства, беженцы, освоившие образовательные программы среднего общего образования в очной, </a:t>
            </a:r>
            <a:r>
              <a:rPr lang="ru-RU" dirty="0" err="1" smtClean="0">
                <a:solidFill>
                  <a:schemeClr val="tx2"/>
                </a:solidFill>
                <a:latin typeface="Constantia" pitchFamily="18" charset="0"/>
              </a:rPr>
              <a:t>очно-заочной</a:t>
            </a:r>
            <a:r>
              <a:rPr lang="ru-RU" dirty="0" smtClean="0">
                <a:solidFill>
                  <a:schemeClr val="tx2"/>
                </a:solidFill>
                <a:latin typeface="Constantia" pitchFamily="18" charset="0"/>
              </a:rPr>
              <a:t> или заочной формах,</a:t>
            </a:r>
          </a:p>
          <a:p>
            <a:pPr algn="just">
              <a:buFont typeface="Arial" pitchFamily="34" charset="0"/>
              <a:buChar char="•"/>
            </a:pPr>
            <a:r>
              <a:rPr lang="ru-RU" dirty="0">
                <a:solidFill>
                  <a:schemeClr val="tx2"/>
                </a:solidFill>
                <a:latin typeface="Constantia" pitchFamily="18" charset="0"/>
              </a:rPr>
              <a:t> </a:t>
            </a:r>
            <a:r>
              <a:rPr lang="ru-RU" dirty="0" smtClean="0">
                <a:solidFill>
                  <a:schemeClr val="tx2"/>
                </a:solidFill>
                <a:latin typeface="Constantia" pitchFamily="18" charset="0"/>
              </a:rPr>
              <a:t>лица, освоившие образовательные программы среднего общего образования в форме семейного образования, самообразования</a:t>
            </a:r>
            <a:endParaRPr lang="ru-RU" dirty="0">
              <a:solidFill>
                <a:schemeClr val="tx2"/>
              </a:solidFill>
              <a:latin typeface="Constantia" pitchFamily="18" charset="0"/>
            </a:endParaRPr>
          </a:p>
        </p:txBody>
      </p:sp>
      <p:sp>
        <p:nvSpPr>
          <p:cNvPr id="13" name="TextBox 12"/>
          <p:cNvSpPr txBox="1"/>
          <p:nvPr/>
        </p:nvSpPr>
        <p:spPr>
          <a:xfrm>
            <a:off x="5143504" y="2214554"/>
            <a:ext cx="4000496" cy="3139321"/>
          </a:xfrm>
          <a:prstGeom prst="rect">
            <a:avLst/>
          </a:prstGeom>
          <a:noFill/>
        </p:spPr>
        <p:txBody>
          <a:bodyPr wrap="square" rtlCol="0">
            <a:spAutoFit/>
          </a:bodyPr>
          <a:lstStyle/>
          <a:p>
            <a:pPr algn="just">
              <a:buFont typeface="Arial" pitchFamily="34" charset="0"/>
              <a:buChar char="•"/>
            </a:pPr>
            <a:r>
              <a:rPr lang="ru-RU" dirty="0" smtClean="0">
                <a:solidFill>
                  <a:schemeClr val="tx2"/>
                </a:solidFill>
                <a:latin typeface="Constantia" pitchFamily="18" charset="0"/>
              </a:rPr>
              <a:t> обучающиеся по программам среднего общего образования в учреждениях УИС;</a:t>
            </a:r>
          </a:p>
          <a:p>
            <a:pPr algn="just">
              <a:buFont typeface="Arial" pitchFamily="34" charset="0"/>
              <a:buChar char="•"/>
            </a:pPr>
            <a:r>
              <a:rPr lang="ru-RU" dirty="0">
                <a:solidFill>
                  <a:schemeClr val="tx2"/>
                </a:solidFill>
                <a:latin typeface="Constantia" pitchFamily="18" charset="0"/>
              </a:rPr>
              <a:t> </a:t>
            </a:r>
            <a:r>
              <a:rPr lang="ru-RU" dirty="0" smtClean="0">
                <a:solidFill>
                  <a:schemeClr val="tx2"/>
                </a:solidFill>
                <a:latin typeface="Constantia" pitchFamily="18" charset="0"/>
              </a:rPr>
              <a:t>лица, освоившие образовательные программы среднего общего образования в рамках освоения образовательных программ среднего профессионального образования,</a:t>
            </a:r>
          </a:p>
          <a:p>
            <a:pPr algn="just">
              <a:buFont typeface="Arial" pitchFamily="34" charset="0"/>
              <a:buChar char="•"/>
            </a:pPr>
            <a:r>
              <a:rPr lang="ru-RU" dirty="0">
                <a:solidFill>
                  <a:schemeClr val="tx2"/>
                </a:solidFill>
                <a:latin typeface="Constantia" pitchFamily="18" charset="0"/>
              </a:rPr>
              <a:t> </a:t>
            </a:r>
            <a:r>
              <a:rPr lang="ru-RU" dirty="0" smtClean="0">
                <a:solidFill>
                  <a:schemeClr val="tx2"/>
                </a:solidFill>
                <a:latin typeface="Constantia" pitchFamily="18" charset="0"/>
              </a:rPr>
              <a:t>обучающиеся с ограниченными возможностями здоровья</a:t>
            </a:r>
            <a:endParaRPr lang="ru-RU" dirty="0">
              <a:solidFill>
                <a:schemeClr val="tx2"/>
              </a:solidFill>
              <a:latin typeface="Constantia" pitchFamily="18" charset="0"/>
            </a:endParaRPr>
          </a:p>
        </p:txBody>
      </p:sp>
      <p:sp>
        <p:nvSpPr>
          <p:cNvPr id="14" name="TextBox 13"/>
          <p:cNvSpPr txBox="1"/>
          <p:nvPr/>
        </p:nvSpPr>
        <p:spPr>
          <a:xfrm>
            <a:off x="1071538" y="5643578"/>
            <a:ext cx="8072462" cy="646331"/>
          </a:xfrm>
          <a:prstGeom prst="rect">
            <a:avLst/>
          </a:prstGeom>
          <a:noFill/>
        </p:spPr>
        <p:txBody>
          <a:bodyPr wrap="square" rtlCol="0">
            <a:spAutoFit/>
          </a:bodyPr>
          <a:lstStyle/>
          <a:p>
            <a:pPr algn="ctr"/>
            <a:r>
              <a:rPr lang="ru-RU" b="1" dirty="0" smtClean="0">
                <a:solidFill>
                  <a:srgbClr val="FF0000"/>
                </a:solidFill>
                <a:latin typeface="Constantia" pitchFamily="18" charset="0"/>
              </a:rPr>
              <a:t>К ГИА допускаются обучающиеся, не имеющие академической задолженности и в полном объеме выполнившие учебный план</a:t>
            </a:r>
            <a:endParaRPr lang="ru-RU" b="1" dirty="0">
              <a:solidFill>
                <a:srgbClr val="FF0000"/>
              </a:solidFill>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10"/>
          <p:cNvSpPr>
            <a:spLocks noGrp="1"/>
          </p:cNvSpPr>
          <p:nvPr>
            <p:ph type="sldNum" sz="quarter" idx="12"/>
          </p:nvPr>
        </p:nvSpPr>
        <p:spPr/>
        <p:txBody>
          <a:bodyPr/>
          <a:lstStyle/>
          <a:p>
            <a:fld id="{FF75B4CE-5129-41CA-A75E-F2AE589D1F47}" type="slidenum">
              <a:rPr lang="en-US" smtClean="0"/>
              <a:pPr/>
              <a:t>6</a:t>
            </a:fld>
            <a:endParaRPr lang="en-US" dirty="0"/>
          </a:p>
        </p:txBody>
      </p:sp>
      <p:sp>
        <p:nvSpPr>
          <p:cNvPr id="5" name="Подзаголовок 4"/>
          <p:cNvSpPr txBox="1">
            <a:spLocks/>
          </p:cNvSpPr>
          <p:nvPr/>
        </p:nvSpPr>
        <p:spPr>
          <a:xfrm>
            <a:off x="395536" y="404664"/>
            <a:ext cx="8064896" cy="504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endParaRPr lang="ru-RU" sz="2000" b="1" dirty="0">
              <a:solidFill>
                <a:srgbClr val="C00000"/>
              </a:solidFill>
              <a:effectLst>
                <a:outerShdw blurRad="38100" dist="38100" dir="2700000" algn="tl">
                  <a:srgbClr val="000000">
                    <a:alpha val="43137"/>
                  </a:srgbClr>
                </a:outerShdw>
              </a:effectLst>
              <a:latin typeface="Verdana" pitchFamily="34" charset="0"/>
            </a:endParaRPr>
          </a:p>
        </p:txBody>
      </p:sp>
      <p:sp>
        <p:nvSpPr>
          <p:cNvPr id="3" name="TextBox 2"/>
          <p:cNvSpPr txBox="1"/>
          <p:nvPr/>
        </p:nvSpPr>
        <p:spPr>
          <a:xfrm>
            <a:off x="611560" y="2071678"/>
            <a:ext cx="7848872" cy="4801314"/>
          </a:xfrm>
          <a:prstGeom prst="rect">
            <a:avLst/>
          </a:prstGeom>
          <a:noFill/>
        </p:spPr>
        <p:txBody>
          <a:bodyPr wrap="square" rtlCol="0">
            <a:spAutoFit/>
          </a:bodyPr>
          <a:lstStyle/>
          <a:p>
            <a:r>
              <a:rPr lang="ru-RU" b="1" dirty="0"/>
              <a:t>Муниципальным органам, осуществляющим управление в сфере образования, необходимо</a:t>
            </a:r>
            <a:r>
              <a:rPr lang="ru-RU" b="1" dirty="0" smtClean="0"/>
              <a:t>:</a:t>
            </a:r>
          </a:p>
          <a:p>
            <a:pPr algn="just"/>
            <a:endParaRPr lang="ru-RU" b="1" dirty="0"/>
          </a:p>
          <a:p>
            <a:pPr marL="342900" lvl="0" indent="-342900" algn="just">
              <a:buFont typeface="+mj-lt"/>
              <a:buAutoNum type="arabicPeriod"/>
            </a:pPr>
            <a:r>
              <a:rPr lang="ru-RU" dirty="0"/>
              <a:t>Создать рабочую группу по межведомственному </a:t>
            </a:r>
            <a:r>
              <a:rPr lang="ru-RU" dirty="0" smtClean="0"/>
              <a:t>взаимодействию          </a:t>
            </a:r>
            <a:r>
              <a:rPr lang="ru-RU" dirty="0"/>
              <a:t>при подготовке и проведению государственной итоговой аттестации</a:t>
            </a:r>
            <a:r>
              <a:rPr lang="ru-RU" dirty="0" smtClean="0"/>
              <a:t>.</a:t>
            </a:r>
          </a:p>
          <a:p>
            <a:pPr marL="342900" lvl="0" indent="-342900" algn="just">
              <a:buFont typeface="+mj-lt"/>
              <a:buAutoNum type="arabicPeriod"/>
            </a:pPr>
            <a:endParaRPr lang="ru-RU" dirty="0"/>
          </a:p>
          <a:p>
            <a:pPr marL="342900" lvl="0" indent="-342900" algn="just">
              <a:buFont typeface="+mj-lt"/>
              <a:buAutoNum type="arabicPeriod"/>
            </a:pPr>
            <a:r>
              <a:rPr lang="ru-RU" dirty="0"/>
              <a:t>Организовать работу по информированию участников ГИА, родителей </a:t>
            </a:r>
            <a:r>
              <a:rPr lang="ru-RU" dirty="0" smtClean="0"/>
              <a:t>        и общественности </a:t>
            </a:r>
            <a:r>
              <a:rPr lang="ru-RU" dirty="0"/>
              <a:t>по вопросам проведения ГИА в 2014 году. </a:t>
            </a:r>
            <a:r>
              <a:rPr lang="ru-RU" dirty="0" smtClean="0"/>
              <a:t>Обеспечить </a:t>
            </a:r>
            <a:r>
              <a:rPr lang="ru-RU" dirty="0"/>
              <a:t>работу телефона «горячей линии</a:t>
            </a:r>
            <a:r>
              <a:rPr lang="ru-RU" dirty="0" smtClean="0"/>
              <a:t>».</a:t>
            </a:r>
          </a:p>
          <a:p>
            <a:pPr marL="342900" lvl="0" indent="-342900" algn="just">
              <a:buFont typeface="+mj-lt"/>
              <a:buAutoNum type="arabicPeriod"/>
            </a:pPr>
            <a:endParaRPr lang="ru-RU" dirty="0"/>
          </a:p>
          <a:p>
            <a:pPr marL="342900" lvl="0" indent="-342900" algn="just">
              <a:buFont typeface="+mj-lt"/>
              <a:buAutoNum type="arabicPeriod"/>
            </a:pPr>
            <a:r>
              <a:rPr lang="ru-RU" dirty="0"/>
              <a:t>Обеспечить индивидуальную работу с учащимися «группы риска» </a:t>
            </a:r>
            <a:r>
              <a:rPr lang="ru-RU" dirty="0" smtClean="0"/>
              <a:t>           по </a:t>
            </a:r>
            <a:r>
              <a:rPr lang="ru-RU" dirty="0"/>
              <a:t>подготовке к ГИА</a:t>
            </a:r>
            <a:r>
              <a:rPr lang="ru-RU" dirty="0" smtClean="0"/>
              <a:t>.</a:t>
            </a:r>
          </a:p>
          <a:p>
            <a:pPr marL="342900" lvl="0" indent="-342900" algn="just">
              <a:buFont typeface="+mj-lt"/>
              <a:buAutoNum type="arabicPeriod"/>
            </a:pPr>
            <a:endParaRPr lang="ru-RU" dirty="0"/>
          </a:p>
          <a:p>
            <a:pPr marL="342900" lvl="0" indent="-342900" algn="just">
              <a:buFont typeface="+mj-lt"/>
              <a:buAutoNum type="arabicPeriod"/>
            </a:pPr>
            <a:r>
              <a:rPr lang="ru-RU" dirty="0"/>
              <a:t>Обеспечить готовность пунктов проведения экзаменов</a:t>
            </a:r>
            <a:r>
              <a:rPr lang="ru-RU" dirty="0" smtClean="0"/>
              <a:t>.</a:t>
            </a:r>
          </a:p>
          <a:p>
            <a:pPr marL="342900" lvl="0" indent="-342900" algn="just">
              <a:buFont typeface="+mj-lt"/>
              <a:buAutoNum type="arabicPeriod"/>
            </a:pPr>
            <a:endParaRPr lang="ru-RU" dirty="0"/>
          </a:p>
          <a:p>
            <a:pPr marL="342900" lvl="0" indent="-342900" algn="just">
              <a:buFont typeface="+mj-lt"/>
              <a:buAutoNum type="arabicPeriod"/>
            </a:pPr>
            <a:r>
              <a:rPr lang="ru-RU" dirty="0"/>
              <a:t>Разработать безопасные схемы доставки участников ГИА в ППЭ.</a:t>
            </a:r>
          </a:p>
        </p:txBody>
      </p:sp>
      <p:sp>
        <p:nvSpPr>
          <p:cNvPr id="6" name="Прямоугольник 5"/>
          <p:cNvSpPr/>
          <p:nvPr/>
        </p:nvSpPr>
        <p:spPr>
          <a:xfrm>
            <a:off x="714348" y="214290"/>
            <a:ext cx="8072494" cy="1815882"/>
          </a:xfrm>
          <a:prstGeom prst="rect">
            <a:avLst/>
          </a:prstGeom>
        </p:spPr>
        <p:txBody>
          <a:bodyPr wrap="square">
            <a:spAutoFit/>
          </a:bodyPr>
          <a:lstStyle/>
          <a:p>
            <a:pPr marL="0" indent="0" algn="ctr">
              <a:spcBef>
                <a:spcPts val="0"/>
              </a:spcBef>
              <a:buNone/>
            </a:pPr>
            <a:r>
              <a:rPr lang="ru-RU" altLang="ru-RU" sz="1400" dirty="0" smtClean="0">
                <a:solidFill>
                  <a:srgbClr val="FF0000"/>
                </a:solidFill>
                <a:latin typeface="Times New Roman Cyr" pitchFamily="18" charset="-52"/>
                <a:cs typeface="Times New Roman" pitchFamily="18" charset="0"/>
              </a:rPr>
              <a:t>ПРОЕКТ ПРОТОКОЛЬНЫХ ПОРУЧЕНИЙ</a:t>
            </a:r>
            <a:endParaRPr lang="ru-RU" altLang="ru-RU" sz="1400" dirty="0" smtClean="0">
              <a:solidFill>
                <a:srgbClr val="FF0000"/>
              </a:solidFill>
              <a:latin typeface="Times New Roman Cyr" pitchFamily="18" charset="-52"/>
            </a:endParaRPr>
          </a:p>
          <a:p>
            <a:pPr marL="0" indent="0" algn="ctr">
              <a:spcBef>
                <a:spcPts val="0"/>
              </a:spcBef>
              <a:buNone/>
            </a:pPr>
            <a:r>
              <a:rPr lang="ru-RU" altLang="ru-RU" sz="1400" dirty="0" smtClean="0">
                <a:solidFill>
                  <a:srgbClr val="FF0000"/>
                </a:solidFill>
                <a:latin typeface="Times New Roman Cyr" pitchFamily="18" charset="-52"/>
              </a:rPr>
              <a:t>ЕЖЕНЕДЕЛЬНОГО ОПЕРАТИВНОГО СОВЕЩАНИЯ</a:t>
            </a:r>
          </a:p>
          <a:p>
            <a:pPr marL="0" indent="0" algn="ctr">
              <a:spcBef>
                <a:spcPts val="0"/>
              </a:spcBef>
              <a:buNone/>
            </a:pPr>
            <a:r>
              <a:rPr lang="ru-RU" altLang="ru-RU" sz="1400" dirty="0" smtClean="0">
                <a:solidFill>
                  <a:srgbClr val="FF0000"/>
                </a:solidFill>
                <a:latin typeface="Times New Roman Cyr" pitchFamily="18" charset="-52"/>
                <a:cs typeface="Times New Roman" pitchFamily="18" charset="0"/>
              </a:rPr>
              <a:t>ПРИ ГУБЕРНАТОРЕ КОСТРОМСКОЙ ОБЛАСТИ</a:t>
            </a:r>
            <a:endParaRPr lang="ru-RU" altLang="ru-RU" sz="1400" dirty="0" smtClean="0">
              <a:solidFill>
                <a:srgbClr val="FF0000"/>
              </a:solidFill>
              <a:latin typeface="Times New Roman Cyr" pitchFamily="18" charset="-52"/>
            </a:endParaRPr>
          </a:p>
          <a:p>
            <a:pPr marL="0" indent="0" algn="just">
              <a:buNone/>
            </a:pPr>
            <a:r>
              <a:rPr lang="ru-RU" altLang="ru-RU" sz="1400" dirty="0" smtClean="0">
                <a:solidFill>
                  <a:srgbClr val="FF0000"/>
                </a:solidFill>
                <a:latin typeface="Times New Roman Cyr" pitchFamily="18" charset="-52"/>
                <a:cs typeface="Times New Roman" pitchFamily="18" charset="0"/>
              </a:rPr>
              <a:t>==================================================================== г. Кострома                                                                                               17 февраля 2014 года  № СС-0-  </a:t>
            </a:r>
            <a:r>
              <a:rPr lang="ru-RU" altLang="ru-RU" sz="1400" dirty="0" err="1" smtClean="0">
                <a:solidFill>
                  <a:srgbClr val="FF0000"/>
                </a:solidFill>
                <a:latin typeface="Times New Roman Cyr" pitchFamily="18" charset="-52"/>
                <a:cs typeface="Times New Roman" pitchFamily="18" charset="0"/>
              </a:rPr>
              <a:t>пр</a:t>
            </a:r>
            <a:endParaRPr lang="ru-RU" altLang="ru-RU" sz="1400" dirty="0" smtClean="0">
              <a:solidFill>
                <a:srgbClr val="FF0000"/>
              </a:solidFill>
              <a:latin typeface="Times New Roman Cyr" pitchFamily="18" charset="-52"/>
              <a:cs typeface="Times New Roman" pitchFamily="18" charset="0"/>
            </a:endParaRPr>
          </a:p>
          <a:p>
            <a:pPr marL="0" indent="266700">
              <a:buNone/>
            </a:pPr>
            <a:r>
              <a:rPr lang="ru-RU" sz="1400" dirty="0" smtClean="0">
                <a:solidFill>
                  <a:srgbClr val="FF0000"/>
                </a:solidFill>
                <a:latin typeface="Times New Roman Cyr" pitchFamily="18" charset="-52"/>
              </a:rPr>
              <a:t>«О подготовке к проведению государственной итоговой аттестации выпускников 9 и 11 классов общеобразовательных учреждений Костромской области в 2014 году» </a:t>
            </a:r>
            <a:endParaRPr lang="ru-RU" sz="1400" dirty="0">
              <a:solidFill>
                <a:srgbClr val="FF0000"/>
              </a:solidFill>
              <a:latin typeface="Times New Roman Cyr" pitchFamily="18" charset="-52"/>
            </a:endParaRPr>
          </a:p>
        </p:txBody>
      </p:sp>
    </p:spTree>
    <p:extLst>
      <p:ext uri="{BB962C8B-B14F-4D97-AF65-F5344CB8AC3E}">
        <p14:creationId xmlns:p14="http://schemas.microsoft.com/office/powerpoint/2010/main" xmlns="" val="1697035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4546" y="428604"/>
            <a:ext cx="5286412" cy="461665"/>
          </a:xfrm>
          <a:prstGeom prst="rect">
            <a:avLst/>
          </a:prstGeom>
          <a:noFill/>
        </p:spPr>
        <p:txBody>
          <a:bodyPr wrap="square" rtlCol="0">
            <a:spAutoFit/>
          </a:bodyPr>
          <a:lstStyle/>
          <a:p>
            <a:r>
              <a:rPr lang="ru-RU" sz="2400" b="1" dirty="0" smtClean="0">
                <a:solidFill>
                  <a:srgbClr val="FF0000"/>
                </a:solidFill>
                <a:latin typeface="Constantia" pitchFamily="18" charset="0"/>
              </a:rPr>
              <a:t>Подготовительные мероприятия</a:t>
            </a:r>
            <a:endParaRPr lang="ru-RU" sz="2400" b="1" dirty="0">
              <a:solidFill>
                <a:srgbClr val="FF0000"/>
              </a:solidFill>
              <a:latin typeface="Constantia" pitchFamily="18" charset="0"/>
            </a:endParaRPr>
          </a:p>
        </p:txBody>
      </p:sp>
      <p:graphicFrame>
        <p:nvGraphicFramePr>
          <p:cNvPr id="5" name="Таблица 4"/>
          <p:cNvGraphicFramePr>
            <a:graphicFrameLocks noGrp="1"/>
          </p:cNvGraphicFramePr>
          <p:nvPr/>
        </p:nvGraphicFramePr>
        <p:xfrm>
          <a:off x="1000100" y="2428868"/>
          <a:ext cx="8143900" cy="2661920"/>
        </p:xfrm>
        <a:graphic>
          <a:graphicData uri="http://schemas.openxmlformats.org/drawingml/2006/table">
            <a:tbl>
              <a:tblPr firstRow="1" bandRow="1">
                <a:tableStyleId>{8799B23B-EC83-4686-B30A-512413B5E67A}</a:tableStyleId>
              </a:tblPr>
              <a:tblGrid>
                <a:gridCol w="2012670"/>
                <a:gridCol w="6131230"/>
              </a:tblGrid>
              <a:tr h="370840">
                <a:tc>
                  <a:txBody>
                    <a:bodyPr/>
                    <a:lstStyle/>
                    <a:p>
                      <a:pPr algn="ctr"/>
                      <a:r>
                        <a:rPr lang="ru-RU" dirty="0" smtClean="0">
                          <a:latin typeface="Constantia" pitchFamily="18" charset="0"/>
                        </a:rPr>
                        <a:t>Сроки</a:t>
                      </a:r>
                      <a:endParaRPr lang="ru-RU" dirty="0">
                        <a:latin typeface="Constantia" pitchFamily="18" charset="0"/>
                      </a:endParaRPr>
                    </a:p>
                  </a:txBody>
                  <a:tcPr/>
                </a:tc>
                <a:tc>
                  <a:txBody>
                    <a:bodyPr/>
                    <a:lstStyle/>
                    <a:p>
                      <a:pPr algn="ctr"/>
                      <a:r>
                        <a:rPr lang="ru-RU" dirty="0" smtClean="0">
                          <a:latin typeface="Constantia" pitchFamily="18" charset="0"/>
                        </a:rPr>
                        <a:t>Информация</a:t>
                      </a:r>
                      <a:endParaRPr lang="ru-RU" dirty="0">
                        <a:latin typeface="Constantia" pitchFamily="18" charset="0"/>
                      </a:endParaRPr>
                    </a:p>
                  </a:txBody>
                  <a:tcPr/>
                </a:tc>
              </a:tr>
              <a:tr h="370840">
                <a:tc>
                  <a:txBody>
                    <a:bodyPr/>
                    <a:lstStyle/>
                    <a:p>
                      <a:r>
                        <a:rPr lang="ru-RU" b="1" dirty="0" smtClean="0">
                          <a:latin typeface="Constantia" pitchFamily="18" charset="0"/>
                        </a:rPr>
                        <a:t>До 31 декабря</a:t>
                      </a:r>
                      <a:endParaRPr lang="ru-RU" b="1" dirty="0">
                        <a:latin typeface="Constantia" pitchFamily="18" charset="0"/>
                      </a:endParaRPr>
                    </a:p>
                  </a:txBody>
                  <a:tcPr anchor="ctr"/>
                </a:tc>
                <a:tc>
                  <a:txBody>
                    <a:bodyPr/>
                    <a:lstStyle/>
                    <a:p>
                      <a:pPr algn="just"/>
                      <a:r>
                        <a:rPr lang="ru-RU" dirty="0" smtClean="0">
                          <a:latin typeface="Constantia" pitchFamily="18" charset="0"/>
                        </a:rPr>
                        <a:t>О сроках и местах подачи</a:t>
                      </a:r>
                      <a:r>
                        <a:rPr lang="ru-RU" baseline="0" dirty="0" smtClean="0">
                          <a:latin typeface="Constantia" pitchFamily="18" charset="0"/>
                        </a:rPr>
                        <a:t> заявления на прохождение ГИА, местах регистрации на сдачу ЕГЭ</a:t>
                      </a:r>
                      <a:endParaRPr lang="ru-RU" dirty="0">
                        <a:latin typeface="Constantia" pitchFamily="18" charset="0"/>
                      </a:endParaRPr>
                    </a:p>
                  </a:txBody>
                  <a:tcPr/>
                </a:tc>
              </a:tr>
              <a:tr h="370840">
                <a:tc>
                  <a:txBody>
                    <a:bodyPr/>
                    <a:lstStyle/>
                    <a:p>
                      <a:r>
                        <a:rPr lang="ru-RU" b="1" dirty="0" smtClean="0">
                          <a:latin typeface="Constantia" pitchFamily="18" charset="0"/>
                        </a:rPr>
                        <a:t>До 1 апреля</a:t>
                      </a:r>
                      <a:endParaRPr lang="ru-RU" b="1" dirty="0">
                        <a:latin typeface="Constantia" pitchFamily="18" charset="0"/>
                      </a:endParaRPr>
                    </a:p>
                  </a:txBody>
                  <a:tcPr/>
                </a:tc>
                <a:tc>
                  <a:txBody>
                    <a:bodyPr/>
                    <a:lstStyle/>
                    <a:p>
                      <a:pPr algn="just"/>
                      <a:r>
                        <a:rPr lang="ru-RU" dirty="0" smtClean="0">
                          <a:latin typeface="Constantia" pitchFamily="18" charset="0"/>
                        </a:rPr>
                        <a:t>О сроках проведения ГИА</a:t>
                      </a:r>
                      <a:endParaRPr lang="ru-RU" dirty="0">
                        <a:latin typeface="Constantia" pitchFamily="18" charset="0"/>
                      </a:endParaRPr>
                    </a:p>
                  </a:txBody>
                  <a:tcPr/>
                </a:tc>
              </a:tr>
              <a:tr h="370840">
                <a:tc>
                  <a:txBody>
                    <a:bodyPr/>
                    <a:lstStyle/>
                    <a:p>
                      <a:r>
                        <a:rPr lang="ru-RU" b="1" dirty="0" smtClean="0">
                          <a:latin typeface="Constantia" pitchFamily="18" charset="0"/>
                        </a:rPr>
                        <a:t>До 20 апреля</a:t>
                      </a:r>
                      <a:endParaRPr lang="ru-RU" b="1" dirty="0">
                        <a:latin typeface="Constantia" pitchFamily="18" charset="0"/>
                      </a:endParaRPr>
                    </a:p>
                  </a:txBody>
                  <a:tcPr anchor="ctr"/>
                </a:tc>
                <a:tc>
                  <a:txBody>
                    <a:bodyPr/>
                    <a:lstStyle/>
                    <a:p>
                      <a:pPr algn="just"/>
                      <a:r>
                        <a:rPr lang="ru-RU" dirty="0" smtClean="0">
                          <a:latin typeface="Constantia" pitchFamily="18" charset="0"/>
                        </a:rPr>
                        <a:t>О сроках,</a:t>
                      </a:r>
                      <a:r>
                        <a:rPr lang="ru-RU" baseline="0" dirty="0" smtClean="0">
                          <a:latin typeface="Constantia" pitchFamily="18" charset="0"/>
                        </a:rPr>
                        <a:t> местах и порядке подачи и рассмотрения апелляций</a:t>
                      </a:r>
                      <a:endParaRPr lang="ru-RU" dirty="0">
                        <a:latin typeface="Constantia" pitchFamily="18" charset="0"/>
                      </a:endParaRPr>
                    </a:p>
                  </a:txBody>
                  <a:tcPr/>
                </a:tc>
              </a:tr>
              <a:tr h="370840">
                <a:tc>
                  <a:txBody>
                    <a:bodyPr/>
                    <a:lstStyle/>
                    <a:p>
                      <a:r>
                        <a:rPr lang="ru-RU" b="1" dirty="0" smtClean="0">
                          <a:latin typeface="Constantia" pitchFamily="18" charset="0"/>
                        </a:rPr>
                        <a:t>До 20 апреля</a:t>
                      </a:r>
                      <a:endParaRPr lang="ru-RU" b="1" dirty="0">
                        <a:latin typeface="Constantia" pitchFamily="18" charset="0"/>
                      </a:endParaRPr>
                    </a:p>
                  </a:txBody>
                  <a:tcPr anchor="ctr"/>
                </a:tc>
                <a:tc>
                  <a:txBody>
                    <a:bodyPr/>
                    <a:lstStyle/>
                    <a:p>
                      <a:pPr algn="just"/>
                      <a:r>
                        <a:rPr lang="ru-RU" dirty="0" smtClean="0">
                          <a:latin typeface="Constantia" pitchFamily="18" charset="0"/>
                        </a:rPr>
                        <a:t>О сроках, местах и порядке</a:t>
                      </a:r>
                      <a:r>
                        <a:rPr lang="ru-RU" baseline="0" dirty="0" smtClean="0">
                          <a:latin typeface="Constantia" pitchFamily="18" charset="0"/>
                        </a:rPr>
                        <a:t> информирования о результатах ГИА</a:t>
                      </a:r>
                      <a:endParaRPr lang="ru-RU" dirty="0">
                        <a:latin typeface="Constantia" pitchFamily="18" charset="0"/>
                      </a:endParaRPr>
                    </a:p>
                  </a:txBody>
                  <a:tcPr/>
                </a:tc>
              </a:tr>
            </a:tbl>
          </a:graphicData>
        </a:graphic>
      </p:graphicFrame>
      <p:sp>
        <p:nvSpPr>
          <p:cNvPr id="6" name="TextBox 5"/>
          <p:cNvSpPr txBox="1"/>
          <p:nvPr/>
        </p:nvSpPr>
        <p:spPr>
          <a:xfrm>
            <a:off x="1000100" y="857232"/>
            <a:ext cx="8143900" cy="1200329"/>
          </a:xfrm>
          <a:prstGeom prst="rect">
            <a:avLst/>
          </a:prstGeom>
          <a:noFill/>
        </p:spPr>
        <p:txBody>
          <a:bodyPr wrap="square" rtlCol="0">
            <a:spAutoFit/>
          </a:bodyPr>
          <a:lstStyle/>
          <a:p>
            <a:r>
              <a:rPr lang="ru-RU" sz="2400" b="1" i="1" dirty="0" smtClean="0">
                <a:latin typeface="Constantia" pitchFamily="18" charset="0"/>
              </a:rPr>
              <a:t>Размещение официальной информации на сайтах </a:t>
            </a:r>
          </a:p>
          <a:p>
            <a:r>
              <a:rPr lang="ru-RU" sz="2400" b="1" i="1" dirty="0" smtClean="0">
                <a:latin typeface="Constantia" pitchFamily="18" charset="0"/>
              </a:rPr>
              <a:t>муниципальных органов управления образованием</a:t>
            </a:r>
          </a:p>
          <a:p>
            <a:r>
              <a:rPr lang="ru-RU" sz="2400" b="1" i="1" dirty="0" smtClean="0">
                <a:latin typeface="Constantia" pitchFamily="18" charset="0"/>
              </a:rPr>
              <a:t>и образовательных организаций</a:t>
            </a:r>
            <a:endParaRPr lang="ru-RU" sz="2400" b="1" i="1" dirty="0">
              <a:latin typeface="Constantia" pitchFamily="18" charset="0"/>
            </a:endParaRPr>
          </a:p>
        </p:txBody>
      </p:sp>
      <p:sp>
        <p:nvSpPr>
          <p:cNvPr id="8"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422" y="357166"/>
            <a:ext cx="5286412" cy="461665"/>
          </a:xfrm>
          <a:prstGeom prst="rect">
            <a:avLst/>
          </a:prstGeom>
          <a:noFill/>
        </p:spPr>
        <p:txBody>
          <a:bodyPr wrap="square" rtlCol="0">
            <a:spAutoFit/>
          </a:bodyPr>
          <a:lstStyle/>
          <a:p>
            <a:r>
              <a:rPr lang="ru-RU" sz="2400" b="1" dirty="0" smtClean="0">
                <a:solidFill>
                  <a:srgbClr val="FF0000"/>
                </a:solidFill>
                <a:latin typeface="Constantia" pitchFamily="18" charset="0"/>
              </a:rPr>
              <a:t>Подготовительные мероприятия</a:t>
            </a:r>
            <a:endParaRPr lang="ru-RU" sz="2400" b="1" dirty="0">
              <a:solidFill>
                <a:srgbClr val="FF0000"/>
              </a:solidFill>
              <a:latin typeface="Constantia" pitchFamily="18" charset="0"/>
            </a:endParaRPr>
          </a:p>
        </p:txBody>
      </p:sp>
      <p:sp>
        <p:nvSpPr>
          <p:cNvPr id="6" name="TextBox 5"/>
          <p:cNvSpPr txBox="1"/>
          <p:nvPr/>
        </p:nvSpPr>
        <p:spPr>
          <a:xfrm>
            <a:off x="1000100" y="928670"/>
            <a:ext cx="8143900" cy="3662541"/>
          </a:xfrm>
          <a:prstGeom prst="rect">
            <a:avLst/>
          </a:prstGeom>
          <a:noFill/>
        </p:spPr>
        <p:txBody>
          <a:bodyPr wrap="square" rtlCol="0">
            <a:spAutoFit/>
          </a:bodyPr>
          <a:lstStyle/>
          <a:p>
            <a:r>
              <a:rPr lang="ru-RU" sz="2400" b="1" i="1" dirty="0" smtClean="0">
                <a:solidFill>
                  <a:schemeClr val="tx2"/>
                </a:solidFill>
                <a:latin typeface="Constantia" pitchFamily="18" charset="0"/>
              </a:rPr>
              <a:t>Предоставление информации</a:t>
            </a:r>
          </a:p>
          <a:p>
            <a:pPr>
              <a:buFontTx/>
              <a:buChar char="-"/>
            </a:pPr>
            <a:r>
              <a:rPr lang="ru-RU" sz="2400" i="1" dirty="0" smtClean="0">
                <a:solidFill>
                  <a:schemeClr val="tx2"/>
                </a:solidFill>
                <a:latin typeface="Constantia" pitchFamily="18" charset="0"/>
              </a:rPr>
              <a:t>О муниципальных координаторах;</a:t>
            </a:r>
          </a:p>
          <a:p>
            <a:pPr>
              <a:buFontTx/>
              <a:buChar char="-"/>
            </a:pPr>
            <a:endParaRPr lang="ru-RU" sz="1000" i="1" dirty="0" smtClean="0">
              <a:solidFill>
                <a:schemeClr val="tx2"/>
              </a:solidFill>
              <a:latin typeface="Constantia" pitchFamily="18" charset="0"/>
            </a:endParaRPr>
          </a:p>
          <a:p>
            <a:pPr>
              <a:buFontTx/>
              <a:buChar char="-"/>
            </a:pPr>
            <a:r>
              <a:rPr lang="ru-RU" sz="2400" i="1" dirty="0" smtClean="0">
                <a:solidFill>
                  <a:schemeClr val="tx2"/>
                </a:solidFill>
                <a:latin typeface="Constantia" pitchFamily="18" charset="0"/>
              </a:rPr>
              <a:t> О кандидатурах в состав членов ГЭК;</a:t>
            </a:r>
          </a:p>
          <a:p>
            <a:pPr>
              <a:buFontTx/>
              <a:buChar char="-"/>
            </a:pPr>
            <a:endParaRPr lang="ru-RU" sz="1000" i="1" dirty="0" smtClean="0">
              <a:solidFill>
                <a:schemeClr val="tx2"/>
              </a:solidFill>
              <a:latin typeface="Constantia" pitchFamily="18" charset="0"/>
            </a:endParaRPr>
          </a:p>
          <a:p>
            <a:pPr>
              <a:buFontTx/>
              <a:buChar char="-"/>
            </a:pPr>
            <a:r>
              <a:rPr lang="ru-RU" sz="2400" i="1" dirty="0" smtClean="0">
                <a:solidFill>
                  <a:schemeClr val="tx2"/>
                </a:solidFill>
                <a:latin typeface="Constantia" pitchFamily="18" charset="0"/>
              </a:rPr>
              <a:t> О ППЭ и кандидатурах в состав руководителей ППЭ;</a:t>
            </a:r>
          </a:p>
          <a:p>
            <a:pPr>
              <a:buFontTx/>
              <a:buChar char="-"/>
            </a:pPr>
            <a:endParaRPr lang="ru-RU" sz="1000" i="1" dirty="0" smtClean="0">
              <a:solidFill>
                <a:schemeClr val="tx2"/>
              </a:solidFill>
              <a:latin typeface="Constantia" pitchFamily="18" charset="0"/>
            </a:endParaRPr>
          </a:p>
          <a:p>
            <a:pPr>
              <a:buFontTx/>
              <a:buChar char="-"/>
            </a:pPr>
            <a:r>
              <a:rPr lang="ru-RU" sz="2400" i="1" dirty="0" smtClean="0">
                <a:solidFill>
                  <a:schemeClr val="tx2"/>
                </a:solidFill>
                <a:latin typeface="Constantia" pitchFamily="18" charset="0"/>
              </a:rPr>
              <a:t> О кандидатурах в состав региональных предметных комиссий;</a:t>
            </a:r>
          </a:p>
          <a:p>
            <a:pPr>
              <a:buFontTx/>
              <a:buChar char="-"/>
            </a:pPr>
            <a:endParaRPr lang="ru-RU" sz="1000" i="1" dirty="0" smtClean="0">
              <a:solidFill>
                <a:schemeClr val="tx2"/>
              </a:solidFill>
              <a:latin typeface="Constantia" pitchFamily="18" charset="0"/>
            </a:endParaRPr>
          </a:p>
          <a:p>
            <a:pPr>
              <a:buFontTx/>
              <a:buChar char="-"/>
            </a:pPr>
            <a:r>
              <a:rPr lang="ru-RU" sz="2400" i="1" dirty="0" smtClean="0">
                <a:solidFill>
                  <a:schemeClr val="tx2"/>
                </a:solidFill>
                <a:latin typeface="Constantia" pitchFamily="18" charset="0"/>
              </a:rPr>
              <a:t> О кандидатурах в состав общественных наблюдателей.</a:t>
            </a:r>
            <a:endParaRPr lang="ru-RU" sz="2400" i="1" dirty="0">
              <a:solidFill>
                <a:schemeClr val="tx2"/>
              </a:solidFill>
              <a:latin typeface="Constantia" pitchFamily="18" charset="0"/>
            </a:endParaRPr>
          </a:p>
        </p:txBody>
      </p:sp>
      <p:sp>
        <p:nvSpPr>
          <p:cNvPr id="7" name="TextBox 6"/>
          <p:cNvSpPr txBox="1"/>
          <p:nvPr/>
        </p:nvSpPr>
        <p:spPr>
          <a:xfrm>
            <a:off x="0" y="4714884"/>
            <a:ext cx="9144000" cy="1569660"/>
          </a:xfrm>
          <a:prstGeom prst="rect">
            <a:avLst/>
          </a:prstGeom>
          <a:noFill/>
        </p:spPr>
        <p:txBody>
          <a:bodyPr wrap="square" rtlCol="0">
            <a:spAutoFit/>
          </a:bodyPr>
          <a:lstStyle/>
          <a:p>
            <a:pPr algn="ctr"/>
            <a:r>
              <a:rPr lang="ru-RU" sz="2400" b="1" dirty="0" smtClean="0">
                <a:solidFill>
                  <a:srgbClr val="FF0000"/>
                </a:solidFill>
                <a:latin typeface="Constantia" pitchFamily="18" charset="0"/>
              </a:rPr>
              <a:t>Персональный состав членов ГЭК,</a:t>
            </a:r>
          </a:p>
          <a:p>
            <a:pPr algn="ctr"/>
            <a:r>
              <a:rPr lang="ru-RU" sz="2400" b="1" dirty="0" smtClean="0">
                <a:solidFill>
                  <a:srgbClr val="FF0000"/>
                </a:solidFill>
                <a:latin typeface="Constantia" pitchFamily="18" charset="0"/>
              </a:rPr>
              <a:t>руководителей ППЭ</a:t>
            </a:r>
          </a:p>
          <a:p>
            <a:pPr algn="ctr"/>
            <a:r>
              <a:rPr lang="ru-RU" sz="2400" b="1" dirty="0" smtClean="0">
                <a:solidFill>
                  <a:srgbClr val="FF0000"/>
                </a:solidFill>
                <a:latin typeface="Constantia" pitchFamily="18" charset="0"/>
              </a:rPr>
              <a:t>и составы экспертов предметных комиссий </a:t>
            </a:r>
          </a:p>
          <a:p>
            <a:pPr algn="ctr"/>
            <a:r>
              <a:rPr lang="ru-RU" sz="2400" b="1" dirty="0" smtClean="0">
                <a:solidFill>
                  <a:srgbClr val="FF0000"/>
                </a:solidFill>
                <a:latin typeface="Constantia" pitchFamily="18" charset="0"/>
              </a:rPr>
              <a:t>не публикуются. </a:t>
            </a:r>
            <a:endParaRPr lang="ru-RU" sz="2400" b="1" dirty="0">
              <a:solidFill>
                <a:srgbClr val="FF0000"/>
              </a:solidFill>
              <a:latin typeface="Constantia" pitchFamily="18" charset="0"/>
            </a:endParaRPr>
          </a:p>
        </p:txBody>
      </p:sp>
      <p:sp>
        <p:nvSpPr>
          <p:cNvPr id="9"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7422" y="214290"/>
            <a:ext cx="5286412" cy="461665"/>
          </a:xfrm>
          <a:prstGeom prst="rect">
            <a:avLst/>
          </a:prstGeom>
          <a:noFill/>
        </p:spPr>
        <p:txBody>
          <a:bodyPr wrap="square" rtlCol="0">
            <a:spAutoFit/>
          </a:bodyPr>
          <a:lstStyle/>
          <a:p>
            <a:r>
              <a:rPr lang="ru-RU" sz="2400" b="1" dirty="0" smtClean="0">
                <a:solidFill>
                  <a:srgbClr val="FF0000"/>
                </a:solidFill>
                <a:latin typeface="Constantia" pitchFamily="18" charset="0"/>
              </a:rPr>
              <a:t>Подготовительные мероприятия</a:t>
            </a:r>
            <a:endParaRPr lang="ru-RU" sz="2400" b="1" dirty="0">
              <a:solidFill>
                <a:srgbClr val="FF0000"/>
              </a:solidFill>
              <a:latin typeface="Constantia" pitchFamily="18" charset="0"/>
            </a:endParaRPr>
          </a:p>
        </p:txBody>
      </p:sp>
      <p:sp>
        <p:nvSpPr>
          <p:cNvPr id="6" name="TextBox 5"/>
          <p:cNvSpPr txBox="1"/>
          <p:nvPr/>
        </p:nvSpPr>
        <p:spPr>
          <a:xfrm>
            <a:off x="928662" y="642918"/>
            <a:ext cx="8215338" cy="1323439"/>
          </a:xfrm>
          <a:prstGeom prst="rect">
            <a:avLst/>
          </a:prstGeom>
          <a:noFill/>
        </p:spPr>
        <p:txBody>
          <a:bodyPr wrap="square" rtlCol="0">
            <a:spAutoFit/>
          </a:bodyPr>
          <a:lstStyle/>
          <a:p>
            <a:pPr algn="ctr"/>
            <a:r>
              <a:rPr lang="ru-RU" sz="2000" b="1" i="1" dirty="0" smtClean="0">
                <a:solidFill>
                  <a:schemeClr val="tx2"/>
                </a:solidFill>
                <a:latin typeface="Constantia" pitchFamily="18" charset="0"/>
              </a:rPr>
              <a:t>П. 25 Порядка</a:t>
            </a:r>
          </a:p>
          <a:p>
            <a:pPr algn="ctr"/>
            <a:r>
              <a:rPr lang="ru-RU" sz="2000" b="1" i="1" dirty="0" smtClean="0">
                <a:solidFill>
                  <a:schemeClr val="tx2"/>
                </a:solidFill>
                <a:latin typeface="Constantia" pitchFamily="18" charset="0"/>
              </a:rPr>
              <a:t>Образовательные организации, </a:t>
            </a:r>
          </a:p>
          <a:p>
            <a:pPr algn="ctr"/>
            <a:r>
              <a:rPr lang="ru-RU" sz="2000" b="1" i="1" dirty="0" smtClean="0">
                <a:solidFill>
                  <a:schemeClr val="tx2"/>
                </a:solidFill>
                <a:latin typeface="Constantia" pitchFamily="18" charset="0"/>
              </a:rPr>
              <a:t>органы местного самоуправления, осуществляющие управление в сфере образования</a:t>
            </a:r>
            <a:endParaRPr lang="ru-RU" sz="2000" i="1" dirty="0">
              <a:solidFill>
                <a:schemeClr val="tx2"/>
              </a:solidFill>
              <a:latin typeface="Constantia" pitchFamily="18" charset="0"/>
            </a:endParaRPr>
          </a:p>
        </p:txBody>
      </p:sp>
      <p:sp>
        <p:nvSpPr>
          <p:cNvPr id="7" name="TextBox 6"/>
          <p:cNvSpPr txBox="1"/>
          <p:nvPr/>
        </p:nvSpPr>
        <p:spPr>
          <a:xfrm>
            <a:off x="1000100" y="1928802"/>
            <a:ext cx="8143900" cy="4708981"/>
          </a:xfrm>
          <a:prstGeom prst="rect">
            <a:avLst/>
          </a:prstGeom>
          <a:noFill/>
        </p:spPr>
        <p:txBody>
          <a:bodyPr wrap="square" rtlCol="0">
            <a:spAutoFit/>
          </a:bodyPr>
          <a:lstStyle/>
          <a:p>
            <a:pPr>
              <a:buFont typeface="Wingdings" pitchFamily="2" charset="2"/>
              <a:buChar char="q"/>
            </a:pPr>
            <a:r>
              <a:rPr lang="ru-RU" sz="2000" dirty="0" smtClean="0">
                <a:solidFill>
                  <a:schemeClr val="tx2"/>
                </a:solidFill>
                <a:latin typeface="Constantia" pitchFamily="18" charset="0"/>
              </a:rPr>
              <a:t>Под роспись информируют обучающихся, их родителей (законных представителей), выпускников прошлых лет</a:t>
            </a:r>
          </a:p>
          <a:p>
            <a:pPr>
              <a:buFontTx/>
              <a:buChar char="-"/>
            </a:pPr>
            <a:r>
              <a:rPr lang="ru-RU" sz="2000" i="1" dirty="0" smtClean="0">
                <a:solidFill>
                  <a:schemeClr val="tx2"/>
                </a:solidFill>
                <a:latin typeface="Constantia" pitchFamily="18" charset="0"/>
              </a:rPr>
              <a:t>о сроках, местах и порядке подачи заявлений на прохождение ГИА,</a:t>
            </a:r>
          </a:p>
          <a:p>
            <a:pPr>
              <a:buFontTx/>
              <a:buChar char="-"/>
            </a:pPr>
            <a:r>
              <a:rPr lang="ru-RU" sz="2000" i="1" dirty="0" smtClean="0">
                <a:solidFill>
                  <a:schemeClr val="tx2"/>
                </a:solidFill>
                <a:latin typeface="Constantia" pitchFamily="18" charset="0"/>
              </a:rPr>
              <a:t>о порядке проведения ГИА, в том числе об основаниях для удаления с экзамена</a:t>
            </a:r>
          </a:p>
          <a:p>
            <a:pPr>
              <a:buFontTx/>
              <a:buChar char="-"/>
            </a:pPr>
            <a:r>
              <a:rPr lang="ru-RU" sz="2000" i="1" dirty="0" smtClean="0">
                <a:solidFill>
                  <a:schemeClr val="tx2"/>
                </a:solidFill>
                <a:latin typeface="Constantia" pitchFamily="18" charset="0"/>
              </a:rPr>
              <a:t>о ведении в ППЭ видеозаписи,</a:t>
            </a:r>
          </a:p>
          <a:p>
            <a:pPr>
              <a:buFontTx/>
              <a:buChar char="-"/>
            </a:pPr>
            <a:r>
              <a:rPr lang="ru-RU" sz="2000" i="1" dirty="0" smtClean="0">
                <a:solidFill>
                  <a:schemeClr val="tx2"/>
                </a:solidFill>
                <a:latin typeface="Constantia" pitchFamily="18" charset="0"/>
              </a:rPr>
              <a:t>о порядке подачи апелляций,</a:t>
            </a:r>
          </a:p>
          <a:p>
            <a:pPr>
              <a:buFontTx/>
              <a:buChar char="-"/>
            </a:pPr>
            <a:r>
              <a:rPr lang="ru-RU" sz="2000" i="1" dirty="0" smtClean="0">
                <a:solidFill>
                  <a:schemeClr val="tx2"/>
                </a:solidFill>
                <a:latin typeface="Constantia" pitchFamily="18" charset="0"/>
              </a:rPr>
              <a:t>о времени и месте ознакомления с результатами ГИА</a:t>
            </a:r>
          </a:p>
          <a:p>
            <a:pPr>
              <a:buFontTx/>
              <a:buChar char="-"/>
            </a:pPr>
            <a:r>
              <a:rPr lang="ru-RU" sz="2000" i="1" dirty="0" smtClean="0">
                <a:solidFill>
                  <a:schemeClr val="tx2"/>
                </a:solidFill>
                <a:latin typeface="Constantia" pitchFamily="18" charset="0"/>
              </a:rPr>
              <a:t>о результатах ГИА, полученных обучающимися;</a:t>
            </a:r>
          </a:p>
          <a:p>
            <a:pPr>
              <a:buFont typeface="Wingdings" pitchFamily="2" charset="2"/>
              <a:buChar char="q"/>
            </a:pPr>
            <a:r>
              <a:rPr lang="ru-RU" sz="2000" dirty="0" smtClean="0">
                <a:solidFill>
                  <a:schemeClr val="tx2"/>
                </a:solidFill>
                <a:latin typeface="Constantia" pitchFamily="18" charset="0"/>
              </a:rPr>
              <a:t> Направляют своих работников для работы в качестве руководителей и организаторов ППЭ, членов предметных комиссий, технических специалистов, специалистов по проведению инструктажа и обеспечению лабораторных работ, экзаменаторов-собеседников, ассистентов для лиц с ОВЗ;</a:t>
            </a:r>
          </a:p>
          <a:p>
            <a:pPr>
              <a:buFont typeface="Wingdings" pitchFamily="2" charset="2"/>
              <a:buChar char="q"/>
            </a:pPr>
            <a:r>
              <a:rPr lang="ru-RU" sz="2000" dirty="0" smtClean="0">
                <a:solidFill>
                  <a:schemeClr val="tx2"/>
                </a:solidFill>
                <a:latin typeface="Constantia" pitchFamily="18" charset="0"/>
              </a:rPr>
              <a:t> Вносят сведения в региональную информационную систему</a:t>
            </a:r>
            <a:endParaRPr lang="ru-RU" sz="2000" b="1" dirty="0">
              <a:solidFill>
                <a:schemeClr val="tx2"/>
              </a:solidFill>
              <a:latin typeface="Constantia" pitchFamily="18" charset="0"/>
            </a:endParaRPr>
          </a:p>
        </p:txBody>
      </p:sp>
      <p:sp>
        <p:nvSpPr>
          <p:cNvPr id="9" name="Заголовок 9"/>
          <p:cNvSpPr txBox="1">
            <a:spLocks/>
          </p:cNvSpPr>
          <p:nvPr/>
        </p:nvSpPr>
        <p:spPr>
          <a:xfrm>
            <a:off x="6858016" y="0"/>
            <a:ext cx="2285984" cy="428625"/>
          </a:xfrm>
          <a:prstGeom prst="rect">
            <a:avLst/>
          </a:prstGeom>
        </p:spPr>
        <p:txBody>
          <a:bodyPr>
            <a:normAutofit/>
          </a:bodyPr>
          <a:lstStyle/>
          <a:p>
            <a:pPr algn="r" fontAlgn="auto">
              <a:spcAft>
                <a:spcPts val="0"/>
              </a:spcAft>
              <a:defRPr/>
            </a:pPr>
            <a:r>
              <a:rPr lang="ru-RU" sz="2000" b="1" dirty="0" smtClean="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ГИА-2014</a:t>
            </a:r>
            <a:endParaRPr lang="ru-RU" sz="2000" b="1" dirty="0">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95FB394E40D30C4580DB95CC14D6C5C4" ma:contentTypeVersion="1" ma:contentTypeDescription="Создание документа." ma:contentTypeScope="" ma:versionID="ceb39456259b9d4e2db507799da4dadb">
  <xsd:schema xmlns:xsd="http://www.w3.org/2001/XMLSchema" xmlns:xs="http://www.w3.org/2001/XMLSchema" xmlns:p="http://schemas.microsoft.com/office/2006/metadata/properties" xmlns:ns2="ee4a58e1-2f6d-43cb-900c-25332b815e2d" targetNamespace="http://schemas.microsoft.com/office/2006/metadata/properties" ma:root="true" ma:fieldsID="4a8970d4c399feb1bb26b8547a161d27" ns2:_="">
    <xsd:import namespace="ee4a58e1-2f6d-43cb-900c-25332b815e2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a58e1-2f6d-43cb-900c-25332b815e2d"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3F3D70-051F-4892-BDEC-CD160BFFB4D2}"/>
</file>

<file path=customXml/itemProps2.xml><?xml version="1.0" encoding="utf-8"?>
<ds:datastoreItem xmlns:ds="http://schemas.openxmlformats.org/officeDocument/2006/customXml" ds:itemID="{F8FED297-FBF1-491C-9CA2-CDF5B0649F3F}"/>
</file>

<file path=customXml/itemProps3.xml><?xml version="1.0" encoding="utf-8"?>
<ds:datastoreItem xmlns:ds="http://schemas.openxmlformats.org/officeDocument/2006/customXml" ds:itemID="{A408873F-8268-4C3E-83ED-5187823DFBE6}"/>
</file>

<file path=docProps/app.xml><?xml version="1.0" encoding="utf-8"?>
<Properties xmlns="http://schemas.openxmlformats.org/officeDocument/2006/extended-properties" xmlns:vt="http://schemas.openxmlformats.org/officeDocument/2006/docPropsVTypes">
  <Template>TC103457485[[fn=Сетка]]</Template>
  <TotalTime>2391</TotalTime>
  <Words>3013</Words>
  <Application>Microsoft Office PowerPoint</Application>
  <PresentationFormat>Экран (4:3)</PresentationFormat>
  <Paragraphs>404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Сетка</vt:lpstr>
      <vt:lpstr>Организация государственной итоговой аттестации обучающихся, освоивших образовательные программы среднего общего образования, в 2014 году</vt:lpstr>
      <vt:lpstr>Нормативные правовые акты ГИА - 2014 </vt:lpstr>
      <vt:lpstr>НОВОЕ В ГИА-11 </vt:lpstr>
      <vt:lpstr>Слайд 4</vt:lpstr>
      <vt:lpstr>Слайд 5</vt:lpstr>
      <vt:lpstr>Слайд 6</vt:lpstr>
      <vt:lpstr>Слайд 7</vt:lpstr>
      <vt:lpstr>Слайд 8</vt:lpstr>
      <vt:lpstr>Слайд 9</vt:lpstr>
      <vt:lpstr>Слайд 10</vt:lpstr>
      <vt:lpstr>Слайд 11</vt:lpstr>
      <vt:lpstr>Слайд 12</vt:lpstr>
      <vt:lpstr>Требования к ППЭ ОБОРУДОВАНИЕ</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ЕГЭ-2012</dc:title>
  <dc:creator>Пользователь</dc:creator>
  <cp:lastModifiedBy>Даша</cp:lastModifiedBy>
  <cp:revision>194</cp:revision>
  <dcterms:created xsi:type="dcterms:W3CDTF">2012-04-06T09:29:56Z</dcterms:created>
  <dcterms:modified xsi:type="dcterms:W3CDTF">2014-03-05T15:48:16Z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0x01010095FB394E40D30C4580DB95CC14D6C5C4</vt:lpwstr>
  </property>
</Properties>
</file>