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0"/>
            <a:ext cx="6984776" cy="36004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Мероприятие «Обеспечение жильем молодых семей Костромской области»</a:t>
            </a:r>
            <a:endParaRPr lang="ru-RU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7704" y="404664"/>
            <a:ext cx="3528392" cy="288032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Условия участия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07704" y="764704"/>
            <a:ext cx="1512168" cy="792088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возраст каждого из супругов либо одного родителя в неполной семье не превышает 35 лет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07704" y="1628800"/>
            <a:ext cx="1516814" cy="576064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молодая семья признана нуждающейся в жилом помещении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491880" y="764704"/>
            <a:ext cx="1944216" cy="144016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buFont typeface="Wingdings" pitchFamily="2" charset="2"/>
              <a:buChar char="Ø"/>
            </a:pPr>
            <a:r>
              <a:rPr lang="ru-RU" sz="1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наличие </a:t>
            </a:r>
            <a:r>
              <a:rPr lang="ru-RU" sz="1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 семьи доходов, позволяющих получить кредит, либо иных денежных средств, достаточных для оплаты расчетной (средней) стоимости жилья в части, превышающей размер предоставляемой социальной </a:t>
            </a:r>
            <a:r>
              <a:rPr lang="ru-RU" sz="1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выплаты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1630707" cy="1512168"/>
          </a:xfrm>
          <a:prstGeom prst="rect">
            <a:avLst/>
          </a:prstGeom>
          <a:noFill/>
        </p:spPr>
      </p:pic>
      <p:sp>
        <p:nvSpPr>
          <p:cNvPr id="19" name="Подзаголовок 2"/>
          <p:cNvSpPr txBox="1">
            <a:spLocks/>
          </p:cNvSpPr>
          <p:nvPr/>
        </p:nvSpPr>
        <p:spPr>
          <a:xfrm>
            <a:off x="5508104" y="404664"/>
            <a:ext cx="3456384" cy="2376264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marL="0" marR="0" lvl="0" indent="0" algn="ctr" defTabSz="914400" rtl="0" eaLnBrk="1" fontAlgn="auto" latinLnBrk="0" hangingPunct="1"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Размер социальной выплаты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1000" b="0" dirty="0" smtClean="0"/>
              <a:t> </a:t>
            </a: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30 процентов расчетной (средней) стоимости жилья для молодых семей, не имеющих детей;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35 процентов расчетной (средней) стоимости жилья, имеющих одного ребенка или более, а также для неполных молодых семей, состоящих из одного молодого родителя и одного ребенка или более.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Расчетная (средняя) стоимость жилья, используемая при расчете размера социальной выплаты, определяется по формуле:</a:t>
            </a:r>
            <a:r>
              <a:rPr lang="ru-RU" sz="105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05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50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СтЖ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Н </a:t>
            </a:r>
            <a:r>
              <a:rPr lang="ru-RU" sz="1050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РЖ </a:t>
            </a:r>
            <a:r>
              <a:rPr lang="en-US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(Количество членов семьи), </a:t>
            </a:r>
          </a:p>
          <a:p>
            <a:pPr algn="just"/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где: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норматив стоимости 1 кв. м общей площади жилья по муниципальному образованию;  </a:t>
            </a:r>
            <a:r>
              <a:rPr lang="ru-RU" sz="900" b="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РЖ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 - размер общей площади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(для семьи, состоящей из 3 или более человек – 18 кв.м на человека; для семьи, состоящей из 2 человек – 42 кв.м).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900" b="0" dirty="0" smtClean="0">
                <a:latin typeface="Times New Roman" pitchFamily="18" charset="0"/>
                <a:cs typeface="Times New Roman" pitchFamily="18" charset="0"/>
              </a:rPr>
            </a:br>
            <a:endParaRPr lang="ru-RU" sz="900" b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50" b="0" dirty="0" smtClean="0"/>
              <a:t/>
            </a:r>
            <a:br>
              <a:rPr lang="ru-RU" sz="1050" b="0" dirty="0" smtClean="0"/>
            </a:br>
            <a:endParaRPr lang="ru-RU" sz="1050" b="0" dirty="0" smtClean="0"/>
          </a:p>
          <a:p>
            <a:endParaRPr lang="ru-RU" sz="105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50" dirty="0" smtClean="0"/>
              <a:t/>
            </a:r>
            <a:br>
              <a:rPr lang="ru-RU" sz="1050" dirty="0" smtClean="0"/>
            </a:br>
            <a:endParaRPr lang="ru-RU" sz="1050" dirty="0" smtClean="0"/>
          </a:p>
          <a:p>
            <a:pPr algn="ctr"/>
            <a:r>
              <a:rPr lang="ru-RU" sz="1400" b="0" dirty="0" smtClean="0"/>
              <a:t/>
            </a:r>
            <a:br>
              <a:rPr lang="ru-RU" sz="1400" b="0" dirty="0" smtClean="0"/>
            </a:br>
            <a:endParaRPr lang="ru-RU" sz="1400" b="0" dirty="0" smtClean="0"/>
          </a:p>
          <a:p>
            <a:pPr lvl="0" algn="just">
              <a:spcBef>
                <a:spcPct val="20000"/>
              </a:spcBef>
              <a:buFont typeface="Wingdings" pitchFamily="2" charset="2"/>
              <a:buChar char="Ø"/>
            </a:pPr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3" name="Подзаголовок 2"/>
          <p:cNvSpPr txBox="1">
            <a:spLocks/>
          </p:cNvSpPr>
          <p:nvPr/>
        </p:nvSpPr>
        <p:spPr>
          <a:xfrm>
            <a:off x="3995936" y="2852936"/>
            <a:ext cx="4968552" cy="3888432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lvl="0" algn="ctr">
              <a:defRPr/>
            </a:pP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Порядок участия</a:t>
            </a:r>
          </a:p>
          <a:p>
            <a:pPr algn="ctr">
              <a:defRPr/>
            </a:pP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Для участия в мероприятии молодая семья подает в орган местного самоуправления по месту жительства следующие документы: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документ, подтверждающий признание молодой семьи нуждающейся в жилых помещениях;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заявление по установленной Правилами форме;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документов, удостоверяющих личность каждого члена семьи;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свидетельства о браке (на неполную семью не распространяется);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документы, подтверждающие признание молодой семьи имеющей доходы, позволяющие получить кредит, либо иные денежные средства для оплаты расчетной (средней) стоимости жилья в части, превышающей размер предоставляемой социальной выплаты;</a:t>
            </a:r>
            <a:endParaRPr lang="ru-RU" sz="900" dirty="0" smtClean="0"/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заявление, подтверждающее согласие всех совершеннолетних членов молодой семьи на обработку персональных данных о членах молодой семьи;</a:t>
            </a:r>
            <a:endParaRPr lang="ru-RU" sz="900" dirty="0" smtClean="0"/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обязательство, подтверждающее согласие всех совершеннолетних членов семьи не использовать средства социальной выплаты на приобретение жилого помещения у близких родственников;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документа, подтверждающего регистрацию в системе индивидуального (персонифицированного) учета каждого члена семьи;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документа, подтверждающего регистрацию в системе индивидуального (персонифицированного) учета каждого члена семьи;</a:t>
            </a:r>
          </a:p>
          <a:p>
            <a:pPr marL="179388" indent="-179388" algn="just">
              <a:buFont typeface="Wingdings" pitchFamily="2" charset="2"/>
              <a:buChar char="Ø"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копия документа, подтверждающего участие одного или обоих супругов молодой семьи либо одного родителя в неполной молодой семье в СВО на территориях Украины, Донецкой Народной Республики, Луганской Народной Республики, Запорожской области и Херсонской области 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(при наличии)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79388" indent="-179388" algn="just">
              <a:defRPr/>
            </a:pP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*  документы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подаются путем личного обращения в орган </a:t>
            </a: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местного самоуправления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месту жительства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или в электронной форме посредством федеральной государственной информационной системы «Единый портал государственных и муниципальных услуг (функций)»</a:t>
            </a:r>
            <a:endParaRPr lang="ru-RU" sz="9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 algn="just">
              <a:defRPr/>
            </a:pPr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defRPr/>
            </a:pPr>
            <a:endParaRPr lang="ru-RU" sz="1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51520" y="2276872"/>
            <a:ext cx="5221088" cy="504056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В первую очередь в указанные списки включаются молодые семьи имеющие 3 и более детей, а также молодые семьи, в которых один или оба супруга либо один родитель в неполной молодой семье принимают (принимали) участие в специальной военной операции.</a:t>
            </a:r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51520" y="2852936"/>
            <a:ext cx="3672408" cy="216024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Направления использования социальной выплаты: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51520" y="3068960"/>
            <a:ext cx="3672408" cy="172819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 покупка жилого помещения (первичный и вторичный рынки жилья)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уплата первоначального взноса по ипотечному жилищному кредиту (займу)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погашение долга и уплаты процентов по ипотечному жилищному кредиту (займу)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для оплаты цены договора строительного подряда на строительство жилого дома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осуществление последнего паевого взноса членом жилищно-строительного кооператива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для уплаты цены договора участия в долевом строительстве</a:t>
            </a:r>
            <a:endParaRPr lang="ru-RU" sz="10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286000" y="29673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0" dirty="0" smtClean="0"/>
              <a:t/>
            </a:r>
            <a:br>
              <a:rPr lang="ru-RU" b="0" dirty="0" smtClean="0"/>
            </a:br>
            <a:endParaRPr lang="ru-RU" b="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251520" y="4869160"/>
            <a:ext cx="3672408" cy="187220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9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Правовая база</a:t>
            </a:r>
            <a:endParaRPr lang="ru-RU" sz="900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" u="sng" dirty="0" smtClean="0">
                <a:latin typeface="Times New Roman" pitchFamily="18" charset="0"/>
                <a:cs typeface="Times New Roman" pitchFamily="18" charset="0"/>
              </a:rPr>
              <a:t>Федеральные нормативные акты: 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- «Об утверждении ГП РФ «Обеспечение доступным и комфортным жильем и коммунальными услугами граждан РФ»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 (постановление Правительства РФ от 30.12.2017 № 1710)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- «Правила предоставления молодым семьям социальных выплат на приобретение (строительство) жилья и их использования»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(п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остановление Правительства РФ от 17.12.2010 № 1050).</a:t>
            </a:r>
          </a:p>
          <a:p>
            <a:r>
              <a:rPr lang="ru-RU" sz="800" u="sng" dirty="0" smtClean="0">
                <a:latin typeface="Times New Roman" pitchFamily="18" charset="0"/>
                <a:cs typeface="Times New Roman" pitchFamily="18" charset="0"/>
              </a:rPr>
              <a:t>Региональные нормативные акты: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Об утверждении </a:t>
            </a: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Правил предоставления молодым семьям Костромской области социальных выплат на приобретение (строительство) жилья и их использования (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постановление Департамента строительства, жилищно-коммунального хозяйства и топливно-энергетического комплекса Костромской области от 25.12.2023 № 12-НП)</a:t>
            </a:r>
          </a:p>
          <a:p>
            <a:pPr algn="ctr"/>
            <a:endParaRPr lang="ru-RU" sz="9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FCF21D0D508CDB4499D52D22FD33CCB9" ma:contentTypeVersion="0" ma:contentTypeDescription="Создание документа." ma:contentTypeScope="" ma:versionID="fc9f327fedd1fa02a8bc6f9e4d459c0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3f3dfb3bd3ee1dbf888cdcc01e4126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492FA3F-769B-459A-9471-8E942BB156B5}"/>
</file>

<file path=customXml/itemProps2.xml><?xml version="1.0" encoding="utf-8"?>
<ds:datastoreItem xmlns:ds="http://schemas.openxmlformats.org/officeDocument/2006/customXml" ds:itemID="{B794AC25-0805-4D88-BF4C-A6599A028297}"/>
</file>

<file path=customXml/itemProps3.xml><?xml version="1.0" encoding="utf-8"?>
<ds:datastoreItem xmlns:ds="http://schemas.openxmlformats.org/officeDocument/2006/customXml" ds:itemID="{C9743C46-E026-4638-8F69-A4D2F9BF23B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</TotalTime>
  <Words>503</Words>
  <Application>Microsoft Office PowerPoint</Application>
  <PresentationFormat>Экран (4:3)</PresentationFormat>
  <Paragraphs>44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Мероприятие «Обеспечение жильем молодых семей Костромской области»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Мероприятие «Обеспечение жильем молодых семей Костромской области»</dc:title>
  <dc:creator>nbogdanova</dc:creator>
  <cp:lastModifiedBy>nbogdanova</cp:lastModifiedBy>
  <cp:revision>53</cp:revision>
  <dcterms:created xsi:type="dcterms:W3CDTF">2025-05-02T07:51:42Z</dcterms:created>
  <dcterms:modified xsi:type="dcterms:W3CDTF">2025-05-02T10:48:36Z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0x010100FCF21D0D508CDB4499D52D22FD33CCB9</vt:lpwstr>
  </property>
</Properties>
</file>