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1pPr>
    <a:lvl2pPr marL="0" marR="0" lvl="1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2pPr>
    <a:lvl3pPr marL="0" marR="0" lvl="2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3pPr>
    <a:lvl4pPr marL="0" marR="0" lvl="3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4pPr>
    <a:lvl5pPr marL="0" marR="0" lvl="4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5pPr>
    <a:lvl6pPr marL="0" marR="0" lvl="5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6pPr>
    <a:lvl7pPr marL="0" marR="0" lvl="6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7pPr>
    <a:lvl8pPr marL="0" marR="0" lvl="7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8pPr>
    <a:lvl9pPr marL="0" marR="0" lvl="8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4B1DEB-FC49-44C3-89F6-8C9AA6F60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415" b="3333"/>
          <a:stretch/>
        </p:blipFill>
        <p:spPr>
          <a:xfrm>
            <a:off x="0" y="228600"/>
            <a:ext cx="3064002" cy="6629400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F75D8A0E-D449-4A61-81E5-A932EF133A81}"/>
              </a:ext>
            </a:extLst>
          </p:cNvPr>
          <p:cNvSpPr txBox="1">
            <a:spLocks/>
          </p:cNvSpPr>
          <p:nvPr userDrawn="1"/>
        </p:nvSpPr>
        <p:spPr>
          <a:xfrm>
            <a:off x="11318603" y="6337982"/>
            <a:ext cx="53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</a:rPr>
              <a:pPr/>
              <a:t>‹#›</a:t>
            </a:fld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70DE49-09FD-4260-9BD4-D51A361BCF44}"/>
              </a:ext>
            </a:extLst>
          </p:cNvPr>
          <p:cNvSpPr/>
          <p:nvPr userDrawn="1"/>
        </p:nvSpPr>
        <p:spPr>
          <a:xfrm>
            <a:off x="3064002" y="380205"/>
            <a:ext cx="2152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Вебинар для региональных </a:t>
            </a:r>
            <a:b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ведомственных проектных офисов</a:t>
            </a:r>
          </a:p>
        </p:txBody>
      </p:sp>
      <p:pic>
        <p:nvPicPr>
          <p:cNvPr id="12" name="Рисунок 11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xmlns="" id="{F849F8CE-69C3-46A8-84F6-B0E93DABB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884"/>
          <a:stretch/>
        </p:blipFill>
        <p:spPr>
          <a:xfrm>
            <a:off x="11023600" y="365126"/>
            <a:ext cx="820404" cy="567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E117B1-8988-4E9D-89F2-657E5CBF6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0" y="462698"/>
            <a:ext cx="1853120" cy="2183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A04A697-9DA3-4F12-9D17-73FE1D23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8169"/>
          <a:stretch/>
        </p:blipFill>
        <p:spPr>
          <a:xfrm>
            <a:off x="8600678" y="0"/>
            <a:ext cx="1942864" cy="89502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965833C5-2C28-43C1-95E9-60760EB760D7}"/>
              </a:ext>
            </a:extLst>
          </p:cNvPr>
          <p:cNvCxnSpPr>
            <a:cxnSpLocks/>
          </p:cNvCxnSpPr>
          <p:nvPr userDrawn="1"/>
        </p:nvCxnSpPr>
        <p:spPr>
          <a:xfrm>
            <a:off x="2832189" y="397698"/>
            <a:ext cx="0" cy="351839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515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4B1DEB-FC49-44C3-89F6-8C9AA6F60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415" b="3333"/>
          <a:stretch/>
        </p:blipFill>
        <p:spPr>
          <a:xfrm>
            <a:off x="0" y="228600"/>
            <a:ext cx="3064002" cy="6629400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F75D8A0E-D449-4A61-81E5-A932EF133A81}"/>
              </a:ext>
            </a:extLst>
          </p:cNvPr>
          <p:cNvSpPr txBox="1">
            <a:spLocks/>
          </p:cNvSpPr>
          <p:nvPr userDrawn="1"/>
        </p:nvSpPr>
        <p:spPr>
          <a:xfrm>
            <a:off x="11318603" y="6337982"/>
            <a:ext cx="53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</a:rPr>
              <a:pPr/>
              <a:t>‹#›</a:t>
            </a:fld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70DE49-09FD-4260-9BD4-D51A361BCF44}"/>
              </a:ext>
            </a:extLst>
          </p:cNvPr>
          <p:cNvSpPr/>
          <p:nvPr userDrawn="1"/>
        </p:nvSpPr>
        <p:spPr>
          <a:xfrm>
            <a:off x="3064002" y="380205"/>
            <a:ext cx="2152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Вебинар для региональных </a:t>
            </a:r>
            <a:b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ведомственных проектных офисов</a:t>
            </a:r>
          </a:p>
        </p:txBody>
      </p:sp>
      <p:pic>
        <p:nvPicPr>
          <p:cNvPr id="12" name="Рисунок 11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xmlns="" id="{F849F8CE-69C3-46A8-84F6-B0E93DABB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884"/>
          <a:stretch/>
        </p:blipFill>
        <p:spPr>
          <a:xfrm>
            <a:off x="11023600" y="365126"/>
            <a:ext cx="820404" cy="567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E117B1-8988-4E9D-89F2-657E5CBF6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0" y="462698"/>
            <a:ext cx="1853120" cy="2183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A04A697-9DA3-4F12-9D17-73FE1D23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8169"/>
          <a:stretch/>
        </p:blipFill>
        <p:spPr>
          <a:xfrm>
            <a:off x="8600678" y="0"/>
            <a:ext cx="1942864" cy="89502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965833C5-2C28-43C1-95E9-60760EB760D7}"/>
              </a:ext>
            </a:extLst>
          </p:cNvPr>
          <p:cNvCxnSpPr>
            <a:cxnSpLocks/>
          </p:cNvCxnSpPr>
          <p:nvPr userDrawn="1"/>
        </p:nvCxnSpPr>
        <p:spPr>
          <a:xfrm>
            <a:off x="2832189" y="397698"/>
            <a:ext cx="0" cy="351839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394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4B1DEB-FC49-44C3-89F6-8C9AA6F60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415" b="3333"/>
          <a:stretch/>
        </p:blipFill>
        <p:spPr>
          <a:xfrm>
            <a:off x="0" y="228600"/>
            <a:ext cx="3064002" cy="6629400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F75D8A0E-D449-4A61-81E5-A932EF133A81}"/>
              </a:ext>
            </a:extLst>
          </p:cNvPr>
          <p:cNvSpPr txBox="1">
            <a:spLocks/>
          </p:cNvSpPr>
          <p:nvPr userDrawn="1"/>
        </p:nvSpPr>
        <p:spPr>
          <a:xfrm>
            <a:off x="11318603" y="6337982"/>
            <a:ext cx="53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</a:rPr>
              <a:pPr/>
              <a:t>‹#›</a:t>
            </a:fld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70DE49-09FD-4260-9BD4-D51A361BCF44}"/>
              </a:ext>
            </a:extLst>
          </p:cNvPr>
          <p:cNvSpPr/>
          <p:nvPr userDrawn="1"/>
        </p:nvSpPr>
        <p:spPr>
          <a:xfrm>
            <a:off x="3064002" y="380205"/>
            <a:ext cx="2152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Вебинар для региональных </a:t>
            </a:r>
            <a:b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ea typeface="Helvetica Neue"/>
                <a:cs typeface="Arial" panose="020B0604020202020204" pitchFamily="34" charset="0"/>
                <a:sym typeface="Helvetica Neue"/>
              </a:rPr>
              <a:t>ведомственных проектных офисов</a:t>
            </a:r>
          </a:p>
        </p:txBody>
      </p:sp>
      <p:pic>
        <p:nvPicPr>
          <p:cNvPr id="12" name="Рисунок 11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xmlns="" id="{F849F8CE-69C3-46A8-84F6-B0E93DABB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884"/>
          <a:stretch/>
        </p:blipFill>
        <p:spPr>
          <a:xfrm>
            <a:off x="11023600" y="365126"/>
            <a:ext cx="820404" cy="567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E117B1-8988-4E9D-89F2-657E5CBF6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0" y="462698"/>
            <a:ext cx="1853120" cy="2183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A04A697-9DA3-4F12-9D17-73FE1D23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8169"/>
          <a:stretch/>
        </p:blipFill>
        <p:spPr>
          <a:xfrm>
            <a:off x="8600678" y="0"/>
            <a:ext cx="1942864" cy="89502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965833C5-2C28-43C1-95E9-60760EB760D7}"/>
              </a:ext>
            </a:extLst>
          </p:cNvPr>
          <p:cNvCxnSpPr>
            <a:cxnSpLocks/>
          </p:cNvCxnSpPr>
          <p:nvPr userDrawn="1"/>
        </p:nvCxnSpPr>
        <p:spPr>
          <a:xfrm>
            <a:off x="2832189" y="397698"/>
            <a:ext cx="0" cy="351839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28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1FAC9D-E23D-4B6A-9C10-E8A35DDFE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4836"/>
          <a:stretch/>
        </p:blipFill>
        <p:spPr>
          <a:xfrm>
            <a:off x="10690412" y="287964"/>
            <a:ext cx="1228038" cy="99473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A0D7784-A034-41CB-876F-F1CB1F3A808C}"/>
              </a:ext>
            </a:extLst>
          </p:cNvPr>
          <p:cNvGrpSpPr/>
          <p:nvPr userDrawn="1"/>
        </p:nvGrpSpPr>
        <p:grpSpPr>
          <a:xfrm>
            <a:off x="183687" y="6072475"/>
            <a:ext cx="1568914" cy="697544"/>
            <a:chOff x="8426160" y="287964"/>
            <a:chExt cx="2237358" cy="99473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A2A0C144-336B-404F-938E-EF394C1B31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r="35934"/>
            <a:stretch/>
          </p:blipFill>
          <p:spPr>
            <a:xfrm>
              <a:off x="8426160" y="287964"/>
              <a:ext cx="2237358" cy="994736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8C1C037E-EEC9-46F5-978E-6295CE2736B0}"/>
                </a:ext>
              </a:extLst>
            </p:cNvPr>
            <p:cNvSpPr/>
            <p:nvPr userDrawn="1"/>
          </p:nvSpPr>
          <p:spPr>
            <a:xfrm>
              <a:off x="9720197" y="1077238"/>
              <a:ext cx="776614" cy="2054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prosvet" TargetMode="External"/><Relationship Id="rId2" Type="http://schemas.openxmlformats.org/officeDocument/2006/relationships/hyperlink" Target="https://vk.com/tochkarosta_officia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s://clck.ru/QsmA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791359" y="2844792"/>
            <a:ext cx="10201874" cy="16525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r>
              <a:rPr lang="ru-RU" sz="4400" dirty="0" smtClean="0"/>
              <a:t>Марафон </a:t>
            </a:r>
            <a:r>
              <a:rPr lang="ru-RU" sz="4400" dirty="0"/>
              <a:t>открытий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Центров образования цифрового </a:t>
            </a:r>
            <a:br>
              <a:rPr lang="ru-RU" sz="2800" dirty="0"/>
            </a:br>
            <a:r>
              <a:rPr lang="ru-RU" sz="2800" dirty="0"/>
              <a:t>и гуманитарного профилей «Точка роста»</a:t>
            </a:r>
            <a:endParaRPr sz="2800"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125" y="495141"/>
            <a:ext cx="1075735" cy="11939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E91B1B-5AA9-4DFB-9EC5-E0030534B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69"/>
          <a:stretch/>
        </p:blipFill>
        <p:spPr>
          <a:xfrm>
            <a:off x="1371920" y="677438"/>
            <a:ext cx="3966562" cy="1827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3A178E-6DC7-4D4E-9EC5-7065FA155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230954" y="531067"/>
            <a:ext cx="1394466" cy="11580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27A511-7776-49C4-828C-D2EAAE9F8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5452" y="5477301"/>
            <a:ext cx="2318999" cy="98848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6CD66ABD-29FB-402C-B560-23BF28F56401}"/>
              </a:ext>
            </a:extLst>
          </p:cNvPr>
          <p:cNvSpPr txBox="1">
            <a:spLocks/>
          </p:cNvSpPr>
          <p:nvPr/>
        </p:nvSpPr>
        <p:spPr>
          <a:xfrm>
            <a:off x="1823729" y="4585422"/>
            <a:ext cx="6784396" cy="64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dirty="0">
                <a:solidFill>
                  <a:srgbClr val="FF0000"/>
                </a:solidFill>
              </a:rPr>
              <a:t>Дата проведения: </a:t>
            </a:r>
            <a:r>
              <a:rPr lang="ru-RU" dirty="0" smtClean="0">
                <a:solidFill>
                  <a:srgbClr val="FF0000"/>
                </a:solidFill>
              </a:rPr>
              <a:t>29 сентября </a:t>
            </a:r>
            <a:r>
              <a:rPr lang="ru-RU" dirty="0">
                <a:solidFill>
                  <a:srgbClr val="FF0000"/>
                </a:solidFill>
              </a:rPr>
              <a:t>2020 г. </a:t>
            </a:r>
            <a:r>
              <a:rPr lang="ru-RU" dirty="0" smtClean="0">
                <a:solidFill>
                  <a:srgbClr val="FF0000"/>
                </a:solidFill>
              </a:rPr>
              <a:t>в 13</a:t>
            </a:r>
            <a:r>
              <a:rPr lang="ru-RU" dirty="0" smtClean="0">
                <a:solidFill>
                  <a:srgbClr val="FF0000"/>
                </a:solidFill>
                <a:sym typeface="Wingdings" panose="05000000000000000000" pitchFamily="2" charset="2"/>
              </a:rPr>
              <a:t>:30ч. </a:t>
            </a:r>
            <a:r>
              <a:rPr lang="ru-RU" dirty="0">
                <a:solidFill>
                  <a:srgbClr val="FF0000"/>
                </a:solidFill>
                <a:sym typeface="Wingdings" panose="05000000000000000000" pitchFamily="2" charset="2"/>
              </a:rPr>
              <a:t>(МСК)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0797"/>
            <a:ext cx="4841240" cy="6847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9280" y="922021"/>
            <a:ext cx="4935220" cy="919480"/>
          </a:xfrm>
        </p:spPr>
        <p:txBody>
          <a:bodyPr anchor="t" anchorCtr="0">
            <a:no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О Марафоне открытий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Центров «Точка роста»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F Din Text Pro Medium" panose="0200050602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57C9F2A-35D8-4A27-857D-85ED78E033D9}"/>
              </a:ext>
            </a:extLst>
          </p:cNvPr>
          <p:cNvSpPr txBox="1">
            <a:spLocks/>
          </p:cNvSpPr>
          <p:nvPr/>
        </p:nvSpPr>
        <p:spPr>
          <a:xfrm>
            <a:off x="589280" y="4132581"/>
            <a:ext cx="343662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Arial" panose="020B0604020202020204" pitchFamily="34" charset="0"/>
              </a:rPr>
              <a:t>29 сентября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Arial" panose="020B0604020202020204" pitchFamily="34" charset="0"/>
              </a:rPr>
              <a:t>13.30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Arial" panose="020B0604020202020204" pitchFamily="34" charset="0"/>
              </a:rPr>
              <a:t>по МСК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7833B0-097A-4DD4-913B-00E9B5AC41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169"/>
          <a:stretch/>
        </p:blipFill>
        <p:spPr>
          <a:xfrm>
            <a:off x="589280" y="2398659"/>
            <a:ext cx="3208020" cy="147785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AB947DC-FE97-4990-8FFC-F040993A2CAE}"/>
              </a:ext>
            </a:extLst>
          </p:cNvPr>
          <p:cNvCxnSpPr>
            <a:cxnSpLocks/>
          </p:cNvCxnSpPr>
          <p:nvPr/>
        </p:nvCxnSpPr>
        <p:spPr>
          <a:xfrm>
            <a:off x="589280" y="1841501"/>
            <a:ext cx="3898900" cy="0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046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32A80751-4620-40A5-8C36-BD24E012E753}"/>
              </a:ext>
            </a:extLst>
          </p:cNvPr>
          <p:cNvSpPr txBox="1">
            <a:spLocks/>
          </p:cNvSpPr>
          <p:nvPr/>
        </p:nvSpPr>
        <p:spPr>
          <a:xfrm>
            <a:off x="589280" y="3429000"/>
            <a:ext cx="4514179" cy="220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Трансляция Марафона будет осуществляться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на сайте (ссылка на страницу мероприятия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будет в последующих анонсах)</a:t>
            </a:r>
          </a:p>
          <a:p>
            <a:pPr hangingPunct="1">
              <a:lnSpc>
                <a:spcPct val="110000"/>
              </a:lnSpc>
            </a:pP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pPr hangingPunct="1">
              <a:lnSpc>
                <a:spcPct val="110000"/>
              </a:lnSpc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Ретрансляции на площадке Министерства просвещения,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Вконтакте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и </a:t>
            </a:r>
            <a:r>
              <a:rPr lang="ru-RU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Вконтакте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hangingPunct="1">
              <a:lnSpc>
                <a:spcPct val="110000"/>
              </a:lnSpc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Центров «Точка роста»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41EC6B5-F5AF-45B6-B399-5D0B25BD9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7442" y="1841435"/>
            <a:ext cx="7001722" cy="393846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627772D-9F1B-464F-8A67-B4486ABD0387}"/>
              </a:ext>
            </a:extLst>
          </p:cNvPr>
          <p:cNvSpPr txBox="1">
            <a:spLocks/>
          </p:cNvSpPr>
          <p:nvPr/>
        </p:nvSpPr>
        <p:spPr>
          <a:xfrm>
            <a:off x="589281" y="922021"/>
            <a:ext cx="3005534" cy="9194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Площадки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для трансляции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F Din Text Pro Medium" panose="02000506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9F2032E-3B7A-44A7-843D-4E6523683186}"/>
              </a:ext>
            </a:extLst>
          </p:cNvPr>
          <p:cNvCxnSpPr>
            <a:cxnSpLocks/>
          </p:cNvCxnSpPr>
          <p:nvPr/>
        </p:nvCxnSpPr>
        <p:spPr>
          <a:xfrm>
            <a:off x="589280" y="1841501"/>
            <a:ext cx="3898900" cy="0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574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2061" y="2452259"/>
            <a:ext cx="79415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 сообществе Центров «Точка роста» в социальной сети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»</a:t>
            </a:r>
          </a:p>
          <a:p>
            <a:r>
              <a:rPr lang="en-US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https://vk.com/tochkarosta_official</a:t>
            </a:r>
            <a:endParaRPr lang="ru-RU" dirty="0">
              <a:solidFill>
                <a:srgbClr val="8A1776"/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 сообществе Министерства просвещения РФ в социальной сети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»</a:t>
            </a:r>
          </a:p>
          <a:p>
            <a:r>
              <a:rPr lang="en-US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https://vk.com/minprosvet</a:t>
            </a:r>
            <a:endParaRPr lang="ru-RU" dirty="0">
              <a:solidFill>
                <a:srgbClr val="8A1776"/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На официальном канале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Фонда новых форм развития образования</a:t>
            </a:r>
          </a:p>
          <a:p>
            <a:r>
              <a:rPr lang="en-US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https://clck.ru/QsmAX</a:t>
            </a:r>
            <a:r>
              <a:rPr lang="ru-RU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F Din Text Pro Light 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На сайте</a:t>
            </a:r>
          </a:p>
          <a:p>
            <a:r>
              <a:rPr lang="ru-RU" dirty="0">
                <a:solidFill>
                  <a:srgbClr val="8A1776"/>
                </a:solidFill>
                <a:latin typeface="PF Din Text Pro Light " panose="02000000000000000000" pitchFamily="2" charset="0"/>
                <a:cs typeface="Times New Roman" panose="02020603050405020304" pitchFamily="18" charset="0"/>
              </a:rPr>
              <a:t>(ссылка на страницу мероприятия будет в последующих анонсах</a:t>
            </a:r>
            <a:r>
              <a:rPr lang="ru-RU" dirty="0">
                <a:solidFill>
                  <a:srgbClr val="8A1776"/>
                </a:solidFill>
                <a:latin typeface="PF Din Text Pro Light 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108" y="3729533"/>
            <a:ext cx="2519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Light " panose="02000000000000000000" pitchFamily="2" charset="0"/>
                <a:cs typeface="Times New Roman" panose="02020603050405020304" pitchFamily="18" charset="0"/>
                <a:sym typeface="Arial"/>
              </a:rPr>
              <a:t>В прямом эфире трансляцию можно будет посмотреть: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E91B1B-5AA9-4DFB-9EC5-E0030534BF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169"/>
          <a:stretch/>
        </p:blipFill>
        <p:spPr>
          <a:xfrm>
            <a:off x="8597187" y="167417"/>
            <a:ext cx="2111509" cy="97272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41F56AA-7D2C-4577-AB14-BB7AFD966FFC}"/>
              </a:ext>
            </a:extLst>
          </p:cNvPr>
          <p:cNvSpPr txBox="1">
            <a:spLocks/>
          </p:cNvSpPr>
          <p:nvPr/>
        </p:nvSpPr>
        <p:spPr>
          <a:xfrm>
            <a:off x="589281" y="922021"/>
            <a:ext cx="3766820" cy="9194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Трансляция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Pro Medium" panose="02000506020000020004" pitchFamily="2" charset="0"/>
                <a:cs typeface="Times New Roman" panose="02020603050405020304" pitchFamily="18" charset="0"/>
              </a:rPr>
              <a:t>Марафона открытий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F Din Text Pro Medium" panose="02000506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A030B64-86B4-4120-B35C-0D27D9F93712}"/>
              </a:ext>
            </a:extLst>
          </p:cNvPr>
          <p:cNvCxnSpPr>
            <a:cxnSpLocks/>
          </p:cNvCxnSpPr>
          <p:nvPr/>
        </p:nvCxnSpPr>
        <p:spPr>
          <a:xfrm>
            <a:off x="589280" y="1841501"/>
            <a:ext cx="3898900" cy="0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A01C5BA-911A-491D-BE7E-74A92939A8C1}"/>
              </a:ext>
            </a:extLst>
          </p:cNvPr>
          <p:cNvCxnSpPr>
            <a:cxnSpLocks/>
          </p:cNvCxnSpPr>
          <p:nvPr/>
        </p:nvCxnSpPr>
        <p:spPr>
          <a:xfrm>
            <a:off x="2832075" y="2536137"/>
            <a:ext cx="0" cy="3102663"/>
          </a:xfrm>
          <a:prstGeom prst="line">
            <a:avLst/>
          </a:prstGeom>
          <a:ln>
            <a:solidFill>
              <a:srgbClr val="8A1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848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"/>
          <p:cNvSpPr txBox="1">
            <a:spLocks noGrp="1"/>
          </p:cNvSpPr>
          <p:nvPr>
            <p:ph type="title"/>
          </p:nvPr>
        </p:nvSpPr>
        <p:spPr>
          <a:xfrm>
            <a:off x="1106724" y="372472"/>
            <a:ext cx="9603417" cy="813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z="3200" dirty="0" smtClean="0"/>
              <a:t>Сценарный план трансляции Марафона</a:t>
            </a:r>
            <a:endParaRPr sz="32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C7B45AA-32BE-4D59-B0E6-073599A73A0C}"/>
              </a:ext>
            </a:extLst>
          </p:cNvPr>
          <p:cNvSpPr txBox="1">
            <a:spLocks/>
          </p:cNvSpPr>
          <p:nvPr/>
        </p:nvSpPr>
        <p:spPr>
          <a:xfrm>
            <a:off x="2534210" y="1773769"/>
            <a:ext cx="7489020" cy="135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ru-RU" sz="2400" dirty="0"/>
              <a:t>Т</a:t>
            </a:r>
            <a:r>
              <a:rPr lang="ru-RU" sz="2400" dirty="0" smtClean="0"/>
              <a:t>елемост </a:t>
            </a:r>
            <a:r>
              <a:rPr lang="ru-RU" sz="2400" dirty="0"/>
              <a:t>с </a:t>
            </a:r>
            <a:r>
              <a:rPr lang="ru-RU" sz="2400" dirty="0" smtClean="0"/>
              <a:t>участием Министра просвещения России с прямым включением с 8   субъектами России </a:t>
            </a:r>
            <a:r>
              <a:rPr lang="ru-RU" sz="2400" b="0" dirty="0" smtClean="0"/>
              <a:t> </a:t>
            </a:r>
            <a:endParaRPr lang="ru-RU" sz="24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45CCC2-676E-426E-8BA8-53D9D5A3AE50}"/>
              </a:ext>
            </a:extLst>
          </p:cNvPr>
          <p:cNvSpPr txBox="1">
            <a:spLocks/>
          </p:cNvSpPr>
          <p:nvPr/>
        </p:nvSpPr>
        <p:spPr>
          <a:xfrm>
            <a:off x="1106724" y="1070243"/>
            <a:ext cx="4056644" cy="39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400" dirty="0">
                <a:solidFill>
                  <a:srgbClr val="FF0000"/>
                </a:solidFill>
              </a:rPr>
              <a:t>29 сентября 2020 г.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5F7E723-1AF5-455B-A1F8-D71C0C0A4864}"/>
              </a:ext>
            </a:extLst>
          </p:cNvPr>
          <p:cNvSpPr txBox="1">
            <a:spLocks/>
          </p:cNvSpPr>
          <p:nvPr/>
        </p:nvSpPr>
        <p:spPr>
          <a:xfrm>
            <a:off x="1106724" y="2155689"/>
            <a:ext cx="1173179" cy="39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400" b="0" dirty="0">
                <a:solidFill>
                  <a:srgbClr val="FF0000"/>
                </a:solidFill>
              </a:rPr>
              <a:t>Блок 1</a:t>
            </a:r>
            <a:endParaRPr lang="ru-RU" sz="1400" b="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3901079-EF05-4AB4-989C-C5A0C02F7EAD}"/>
              </a:ext>
            </a:extLst>
          </p:cNvPr>
          <p:cNvCxnSpPr>
            <a:cxnSpLocks/>
          </p:cNvCxnSpPr>
          <p:nvPr/>
        </p:nvCxnSpPr>
        <p:spPr>
          <a:xfrm flipV="1">
            <a:off x="2292089" y="1773770"/>
            <a:ext cx="0" cy="1113908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DD0DA4F4-0C87-4EBB-A922-5B0C6E3A391D}"/>
              </a:ext>
            </a:extLst>
          </p:cNvPr>
          <p:cNvSpPr txBox="1">
            <a:spLocks/>
          </p:cNvSpPr>
          <p:nvPr/>
        </p:nvSpPr>
        <p:spPr>
          <a:xfrm>
            <a:off x="2534210" y="3125517"/>
            <a:ext cx="7710466" cy="1209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ru-RU" sz="1400" dirty="0" smtClean="0"/>
              <a:t> </a:t>
            </a:r>
            <a:r>
              <a:rPr lang="ru-RU" sz="2400" b="0" dirty="0" smtClean="0"/>
              <a:t>Демонстрация проектов учащихся </a:t>
            </a:r>
            <a:r>
              <a:rPr lang="ru-RU" sz="2400" b="0" dirty="0"/>
              <a:t>Центров «Точка р</a:t>
            </a:r>
            <a:r>
              <a:rPr lang="ru-RU" sz="2400" b="0" dirty="0" smtClean="0"/>
              <a:t>оста – 2019 </a:t>
            </a:r>
            <a:endParaRPr lang="ru-RU" sz="2400" b="0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08F0412D-ED32-4DB7-A06F-D7C16B750A32}"/>
              </a:ext>
            </a:extLst>
          </p:cNvPr>
          <p:cNvSpPr txBox="1">
            <a:spLocks/>
          </p:cNvSpPr>
          <p:nvPr/>
        </p:nvSpPr>
        <p:spPr>
          <a:xfrm>
            <a:off x="1106724" y="4360612"/>
            <a:ext cx="1173179" cy="39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400" b="0" dirty="0">
                <a:solidFill>
                  <a:srgbClr val="FF0000"/>
                </a:solidFill>
              </a:rPr>
              <a:t>Блок 2</a:t>
            </a:r>
            <a:endParaRPr lang="ru-RU" sz="1400" b="0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A3A34EC8-D76B-4E30-94AD-7AB787DF0109}"/>
              </a:ext>
            </a:extLst>
          </p:cNvPr>
          <p:cNvCxnSpPr>
            <a:cxnSpLocks/>
          </p:cNvCxnSpPr>
          <p:nvPr/>
        </p:nvCxnSpPr>
        <p:spPr>
          <a:xfrm flipV="1">
            <a:off x="2292089" y="3220815"/>
            <a:ext cx="0" cy="284383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28CFAC93-B36D-4970-8D08-D0D44BB3488C}"/>
              </a:ext>
            </a:extLst>
          </p:cNvPr>
          <p:cNvSpPr txBox="1">
            <a:spLocks/>
          </p:cNvSpPr>
          <p:nvPr/>
        </p:nvSpPr>
        <p:spPr>
          <a:xfrm>
            <a:off x="2487319" y="4667282"/>
            <a:ext cx="7582801" cy="1519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ru-RU" sz="1400" b="0" dirty="0"/>
              <a:t> </a:t>
            </a:r>
            <a:r>
              <a:rPr lang="ru-RU" sz="2400" b="0" dirty="0" smtClean="0"/>
              <a:t>Мастер-класс (кейсы)</a:t>
            </a:r>
            <a:r>
              <a:rPr lang="ru-RU" sz="2400" dirty="0" smtClean="0"/>
              <a:t> по предмету «ОБЖ», онлайн урок по технологии </a:t>
            </a:r>
            <a:endParaRPr lang="ru-RU" sz="2400" b="0" dirty="0"/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xmlns="" id="{1ED6F70B-DB8E-4714-8096-723DE4042DD1}"/>
              </a:ext>
            </a:extLst>
          </p:cNvPr>
          <p:cNvSpPr txBox="1">
            <a:spLocks/>
          </p:cNvSpPr>
          <p:nvPr/>
        </p:nvSpPr>
        <p:spPr>
          <a:xfrm>
            <a:off x="11866381" y="6362700"/>
            <a:ext cx="224018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F6A345-537A-4450-B56E-CE0EDA1589B6}"/>
              </a:ext>
            </a:extLst>
          </p:cNvPr>
          <p:cNvSpPr/>
          <p:nvPr/>
        </p:nvSpPr>
        <p:spPr>
          <a:xfrm>
            <a:off x="10338457" y="3290629"/>
            <a:ext cx="1887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endParaRPr lang="ru-RU" sz="140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4641A96-7957-4A6F-9116-10FD8438CB79}"/>
              </a:ext>
            </a:extLst>
          </p:cNvPr>
          <p:cNvCxnSpPr>
            <a:cxnSpLocks/>
          </p:cNvCxnSpPr>
          <p:nvPr/>
        </p:nvCxnSpPr>
        <p:spPr>
          <a:xfrm flipV="1">
            <a:off x="10117011" y="1883097"/>
            <a:ext cx="0" cy="4181553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6FBD4143-90EF-4415-A1E9-6DBAC30E9076}"/>
              </a:ext>
            </a:extLst>
          </p:cNvPr>
          <p:cNvSpPr txBox="1">
            <a:spLocks/>
          </p:cNvSpPr>
          <p:nvPr/>
        </p:nvSpPr>
        <p:spPr>
          <a:xfrm>
            <a:off x="2569849" y="4360612"/>
            <a:ext cx="478152" cy="39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400" b="0" dirty="0">
                <a:solidFill>
                  <a:srgbClr val="FF0000"/>
                </a:solidFill>
              </a:rPr>
              <a:t>+</a:t>
            </a:r>
            <a:endParaRPr lang="ru-RU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959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екомендации по информационному освещению в социальных сетях:"/>
          <p:cNvSpPr txBox="1">
            <a:spLocks noGrp="1"/>
          </p:cNvSpPr>
          <p:nvPr>
            <p:ph type="title"/>
          </p:nvPr>
        </p:nvSpPr>
        <p:spPr>
          <a:xfrm>
            <a:off x="794822" y="367862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Рекомендации по информационному освещению в социальных сетях:</a:t>
            </a:r>
            <a:endParaRPr dirty="0"/>
          </a:p>
        </p:txBody>
      </p:sp>
      <p:sp>
        <p:nvSpPr>
          <p:cNvPr id="41" name="Мероприятия в рамках Марафона необходимо также освещать в собственных медиа. К собственным медиа относятся сайты, а также сообщества в социальных сетях образовательных организаций.…"/>
          <p:cNvSpPr txBox="1">
            <a:spLocks noGrp="1"/>
          </p:cNvSpPr>
          <p:nvPr>
            <p:ph type="body" idx="1"/>
          </p:nvPr>
        </p:nvSpPr>
        <p:spPr>
          <a:xfrm>
            <a:off x="764309" y="2547434"/>
            <a:ext cx="5211617" cy="186121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584"/>
            </a:pPr>
            <a:r>
              <a:rPr sz="1700" dirty="0" smtClean="0">
                <a:solidFill>
                  <a:schemeClr val="tx1"/>
                </a:solidFill>
              </a:rPr>
              <a:t>К </a:t>
            </a:r>
            <a:r>
              <a:rPr lang="ru-RU" sz="1700" dirty="0" smtClean="0">
                <a:solidFill>
                  <a:schemeClr val="tx1"/>
                </a:solidFill>
              </a:rPr>
              <a:t>собственным медиа относятся сайты, а также сообщества в социальных сетях образовательных организаций.</a:t>
            </a:r>
          </a:p>
          <a:p>
            <a:pPr>
              <a:defRPr sz="1584"/>
            </a:pPr>
            <a:r>
              <a:rPr lang="ru-RU" sz="1700" dirty="0" smtClean="0">
                <a:solidFill>
                  <a:schemeClr val="tx1"/>
                </a:solidFill>
              </a:rPr>
              <a:t>Анонс мероприятия необходимо заблаговременно разместить на собственных </a:t>
            </a:r>
            <a:r>
              <a:rPr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ресурсах с указанием формата мероприятия, времени проведения и программы.</a:t>
            </a:r>
            <a:endParaRPr sz="17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5927" y="2328280"/>
            <a:ext cx="5745018" cy="11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раскрывающие программу мероприятия: описания мастер-классов, лекций и пр.</a:t>
            </a:r>
          </a:p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педагогов и иных ведущих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310" y="4683658"/>
            <a:ext cx="10698017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 sz="1642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итогам мероприятия целесообразно сделать серию публикаций в собственных медиа о прошедших активностях. Возможные форматы:</a:t>
            </a:r>
          </a:p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фотоподборка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обзорные видеоролики с краткой текстовой подводкой</a:t>
            </a:r>
          </a:p>
          <a:p>
            <a:pPr marL="285750" indent="-285750">
              <a:buFont typeface="Arial" panose="020B0604020202020204" pitchFamily="34" charset="0"/>
              <a:buChar char="•"/>
              <a:defRPr sz="1642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интервью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видеоинтервью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гостями и участниками</a:t>
            </a:r>
          </a:p>
          <a:p>
            <a:pPr marL="285750" indent="-285750">
              <a:buFont typeface="Arial" panose="020B0604020202020204" pitchFamily="34" charset="0"/>
              <a:buChar char="•"/>
              <a:defRPr sz="16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описание содержания прошедших активностей с фотографиями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5999" y="3431402"/>
            <a:ext cx="5366327" cy="11031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 sz="1642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ходе мероприятия рекомендуется собирать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фото- и/или видеоматериалы, а также отзывы гостей и участников для их последующего использования в публикациях и иных материалах.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4821" y="1477854"/>
            <a:ext cx="5181105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 sz="1584"/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Марафона необходимо также освещать в собственных медиа.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477854"/>
            <a:ext cx="5366327" cy="850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 sz="1642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Анонсирующие материалы, размещаемые в социальных сетях, могут быть следующих форматов:</a:t>
            </a:r>
          </a:p>
        </p:txBody>
      </p:sp>
    </p:spTree>
    <p:extLst>
      <p:ext uri="{BB962C8B-B14F-4D97-AF65-F5344CB8AC3E}">
        <p14:creationId xmlns:p14="http://schemas.microsoft.com/office/powerpoint/2010/main" xmlns="" val="10651964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CF21D0D508CDB4499D52D22FD33CCB9" ma:contentTypeVersion="0" ma:contentTypeDescription="Создание документа." ma:contentTypeScope="" ma:versionID="fc9f327fedd1fa02a8bc6f9e4d459c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8577B-0967-4006-AF3C-4E4E40E31A73}"/>
</file>

<file path=customXml/itemProps2.xml><?xml version="1.0" encoding="utf-8"?>
<ds:datastoreItem xmlns:ds="http://schemas.openxmlformats.org/officeDocument/2006/customXml" ds:itemID="{521FF0B8-FB7B-4BD4-AE0E-0E83D09D7950}"/>
</file>

<file path=customXml/itemProps3.xml><?xml version="1.0" encoding="utf-8"?>
<ds:datastoreItem xmlns:ds="http://schemas.openxmlformats.org/officeDocument/2006/customXml" ds:itemID="{EA4ED575-66D0-4C65-9D2F-17AA981E202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Произвольный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Марафон открытий  Центров образования цифрового  и гуманитарного профилей «Точка роста»</vt:lpstr>
      <vt:lpstr>О Марафоне открытий  Центров «Точка роста»</vt:lpstr>
      <vt:lpstr>Слайд 3</vt:lpstr>
      <vt:lpstr>Слайд 4</vt:lpstr>
      <vt:lpstr>Сценарный план трансляции Марафона</vt:lpstr>
      <vt:lpstr>Рекомендации по информационному освещению в социальных сетях: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Марафон открытий  Центров образования цифрового  и гуманитарного профилей «Точка роста»</dc:title>
  <dc:creator>USER</dc:creator>
  <cp:lastModifiedBy>USER</cp:lastModifiedBy>
  <cp:revision>1</cp:revision>
  <dcterms:modified xsi:type="dcterms:W3CDTF">2020-09-28T10:46:06Z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0x010100FCF21D0D508CDB4499D52D22FD33CCB9</vt:lpwstr>
  </property>
</Properties>
</file>