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256" r:id="rId2"/>
    <p:sldId id="259" r:id="rId3"/>
    <p:sldId id="282" r:id="rId4"/>
    <p:sldId id="274" r:id="rId5"/>
    <p:sldId id="280" r:id="rId6"/>
    <p:sldId id="257" r:id="rId7"/>
    <p:sldId id="260" r:id="rId8"/>
    <p:sldId id="261" r:id="rId9"/>
    <p:sldId id="279" r:id="rId10"/>
    <p:sldId id="262" r:id="rId11"/>
    <p:sldId id="276" r:id="rId12"/>
    <p:sldId id="263" r:id="rId13"/>
    <p:sldId id="264" r:id="rId14"/>
    <p:sldId id="266" r:id="rId15"/>
    <p:sldId id="267" r:id="rId16"/>
    <p:sldId id="268" r:id="rId17"/>
    <p:sldId id="269" r:id="rId18"/>
    <p:sldId id="270" r:id="rId19"/>
    <p:sldId id="272" r:id="rId20"/>
    <p:sldId id="273" r:id="rId21"/>
    <p:sldId id="277" r:id="rId22"/>
    <p:sldId id="278" r:id="rId23"/>
    <p:sldId id="275"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86918" autoAdjust="0"/>
  </p:normalViewPr>
  <p:slideViewPr>
    <p:cSldViewPr>
      <p:cViewPr>
        <p:scale>
          <a:sx n="93" d="100"/>
          <a:sy n="93" d="100"/>
        </p:scale>
        <p:origin x="144" y="1128"/>
      </p:cViewPr>
      <p:guideLst>
        <p:guide orient="horz" pos="2160"/>
        <p:guide pos="2880"/>
      </p:guideLst>
    </p:cSldViewPr>
  </p:slideViewPr>
  <p:outlineViewPr>
    <p:cViewPr>
      <p:scale>
        <a:sx n="33" d="100"/>
        <a:sy n="33" d="100"/>
      </p:scale>
      <p:origin x="0" y="3699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C0DFC3-EA40-499C-9702-1FCEFA76E5D3}" type="datetimeFigureOut">
              <a:rPr lang="ru-RU" smtClean="0"/>
              <a:pPr/>
              <a:t>11.10.2022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AB38E2-F1A2-4544-85A0-4AF6431D0489}" type="slidenum">
              <a:rPr lang="ru-RU" smtClean="0"/>
              <a:pPr/>
              <a:t>‹#›</a:t>
            </a:fld>
            <a:endParaRPr lang="ru-RU"/>
          </a:p>
        </p:txBody>
      </p:sp>
    </p:spTree>
    <p:extLst>
      <p:ext uri="{BB962C8B-B14F-4D97-AF65-F5344CB8AC3E}">
        <p14:creationId xmlns="" xmlns:p14="http://schemas.microsoft.com/office/powerpoint/2010/main" val="749867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latin typeface="+mn-lt"/>
                <a:ea typeface="+mn-ea"/>
                <a:cs typeface="+mn-cs"/>
              </a:rPr>
              <a:t>Под самообразованием традиционно понимают познавательную деятельность человека, которая: • осуществляется добровольно; • управляется самим человеком; • необходима для осознанного совершенствования каких-либо качеств индивида. Таким образом, самообразование – это целенаправленная работа педагога по расширению и углублению своих теоретических знаний, совершенствованию имеющихся и приобретению новых профессиональных навыков и умений в свете современных требований педагогической и психологической наук. </a:t>
            </a:r>
          </a:p>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latin typeface="+mn-lt"/>
                <a:ea typeface="+mn-ea"/>
                <a:cs typeface="+mn-cs"/>
              </a:rPr>
              <a:t>Тема по самообразованию выбирается педагогическим работником самостоятельно, исходя из его профессиональных потребностей, или определяется проблемой, над которой работает методическое объединение, проблемная (творческая) группа, образовательное учреждение. Методист, ответственный за организацию методической работы с педагогами, ведёт картотеку тем по самообразованию, отслеживает их соответствие профессиональным затруднениям педагогов, оказывает помощь в реализации деятельности по самообразованию.</a:t>
            </a:r>
          </a:p>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latin typeface="+mn-lt"/>
                <a:ea typeface="+mn-ea"/>
                <a:cs typeface="+mn-cs"/>
              </a:rPr>
              <a:t>Педагог должен в течении учебного года или другого периода времени </a:t>
            </a:r>
            <a:r>
              <a:rPr lang="ru-RU" sz="1200" kern="1200" dirty="0" err="1" smtClean="0">
                <a:solidFill>
                  <a:schemeClr val="tx1"/>
                </a:solidFill>
                <a:latin typeface="+mn-lt"/>
                <a:ea typeface="+mn-ea"/>
                <a:cs typeface="+mn-cs"/>
              </a:rPr>
              <a:t>углублѐнно </a:t>
            </a:r>
            <a:r>
              <a:rPr lang="ru-RU" sz="1200" kern="1200" dirty="0" smtClean="0">
                <a:solidFill>
                  <a:schemeClr val="tx1"/>
                </a:solidFill>
                <a:latin typeface="+mn-lt"/>
                <a:ea typeface="+mn-ea"/>
                <a:cs typeface="+mn-cs"/>
              </a:rPr>
              <a:t>заниматься проблемой, решение которой вызывает </a:t>
            </a:r>
            <a:r>
              <a:rPr lang="ru-RU" sz="1200" kern="1200" dirty="0" err="1" smtClean="0">
                <a:solidFill>
                  <a:schemeClr val="tx1"/>
                </a:solidFill>
                <a:latin typeface="+mn-lt"/>
                <a:ea typeface="+mn-ea"/>
                <a:cs typeface="+mn-cs"/>
              </a:rPr>
              <a:t>определѐнные </a:t>
            </a:r>
            <a:r>
              <a:rPr lang="ru-RU" sz="1200" kern="1200" dirty="0" smtClean="0">
                <a:solidFill>
                  <a:schemeClr val="tx1"/>
                </a:solidFill>
                <a:latin typeface="+mn-lt"/>
                <a:ea typeface="+mn-ea"/>
                <a:cs typeface="+mn-cs"/>
              </a:rPr>
              <a:t>затруднения или которая является предметом его особого интереса. Как процесс овладения знаниями, самообразование тесно связано с самовоспитанием и считается его составной частью. Самообразование помогает адаптироваться в меняющейся социальной и политической среде и вписаться в контекст происходящего. Самообразование педагога учреждения дополнительного образования многогранно и многопланово. </a:t>
            </a:r>
            <a:endParaRPr lang="ru-RU" dirty="0" smtClean="0"/>
          </a:p>
          <a:p>
            <a:endParaRPr lang="ru-RU" dirty="0"/>
          </a:p>
        </p:txBody>
      </p:sp>
      <p:sp>
        <p:nvSpPr>
          <p:cNvPr id="4" name="Номер слайда 3"/>
          <p:cNvSpPr>
            <a:spLocks noGrp="1"/>
          </p:cNvSpPr>
          <p:nvPr>
            <p:ph type="sldNum" sz="quarter" idx="10"/>
          </p:nvPr>
        </p:nvSpPr>
        <p:spPr/>
        <p:txBody>
          <a:bodyPr/>
          <a:lstStyle/>
          <a:p>
            <a:fld id="{E2AB38E2-F1A2-4544-85A0-4AF6431D0489}" type="slidenum">
              <a:rPr lang="ru-RU" smtClean="0"/>
              <a:pPr/>
              <a:t>2</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2AB38E2-F1A2-4544-85A0-4AF6431D0489}" type="slidenum">
              <a:rPr lang="ru-RU" smtClean="0"/>
              <a:pPr/>
              <a:t>4</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 </a:t>
            </a:r>
            <a:endParaRPr lang="ru-RU" baseline="0" dirty="0" smtClean="0"/>
          </a:p>
          <a:p>
            <a:endParaRPr lang="ru-RU" dirty="0"/>
          </a:p>
        </p:txBody>
      </p:sp>
      <p:sp>
        <p:nvSpPr>
          <p:cNvPr id="4" name="Номер слайда 3"/>
          <p:cNvSpPr>
            <a:spLocks noGrp="1"/>
          </p:cNvSpPr>
          <p:nvPr>
            <p:ph type="sldNum" sz="quarter" idx="10"/>
          </p:nvPr>
        </p:nvSpPr>
        <p:spPr/>
        <p:txBody>
          <a:bodyPr/>
          <a:lstStyle/>
          <a:p>
            <a:fld id="{E2AB38E2-F1A2-4544-85A0-4AF6431D0489}" type="slidenum">
              <a:rPr lang="ru-RU" smtClean="0"/>
              <a:pPr/>
              <a:t>6</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nSpc>
                <a:spcPct val="115000"/>
              </a:lnSpc>
              <a:spcAft>
                <a:spcPts val="0"/>
              </a:spcAft>
            </a:pPr>
            <a:r>
              <a:rPr lang="ru-RU" sz="1200" b="1" dirty="0" smtClean="0">
                <a:solidFill>
                  <a:srgbClr val="000000"/>
                </a:solidFill>
                <a:effectLst/>
                <a:latin typeface="Times New Roman"/>
                <a:ea typeface="Times New Roman"/>
                <a:cs typeface="Times New Roman"/>
              </a:rPr>
              <a:t>!. Диагностический </a:t>
            </a:r>
          </a:p>
          <a:p>
            <a:pPr>
              <a:lnSpc>
                <a:spcPct val="115000"/>
              </a:lnSpc>
              <a:spcAft>
                <a:spcPts val="0"/>
              </a:spcAft>
            </a:pPr>
            <a:r>
              <a:rPr lang="ru-RU" sz="1200" dirty="0" smtClean="0">
                <a:solidFill>
                  <a:srgbClr val="000000"/>
                </a:solidFill>
                <a:effectLst/>
                <a:latin typeface="Times New Roman"/>
                <a:ea typeface="Times New Roman"/>
                <a:cs typeface="Times New Roman"/>
              </a:rPr>
              <a:t>На этом этапе (начало работы) вы проводите анализ деятельности за прошедший определенный период времени (у каждого он индивидуален). Выявить проблемы, если они есть, найти причины возникновения проблем и, исходя из этого, определить направления преобразования. Это значит – выбрать тему – чего я хочу, чему хочу научиться, что нового узнать. Изучить литературу, интернет ресурсы и имеющийся опыт  по проблеме.</a:t>
            </a:r>
            <a:endParaRPr lang="ru-RU" sz="1200" dirty="0" smtClean="0">
              <a:effectLst/>
              <a:latin typeface="+mn-lt"/>
              <a:ea typeface="Calibri"/>
              <a:cs typeface="Times New Roman"/>
            </a:endParaRPr>
          </a:p>
          <a:p>
            <a:pPr>
              <a:lnSpc>
                <a:spcPct val="115000"/>
              </a:lnSpc>
              <a:spcAft>
                <a:spcPts val="0"/>
              </a:spcAft>
            </a:pPr>
            <a:r>
              <a:rPr lang="ru-RU" sz="1200" dirty="0" smtClean="0">
                <a:solidFill>
                  <a:srgbClr val="000000"/>
                </a:solidFill>
                <a:effectLst/>
                <a:latin typeface="Times New Roman"/>
                <a:ea typeface="Times New Roman"/>
                <a:cs typeface="Times New Roman"/>
              </a:rPr>
              <a:t>2.</a:t>
            </a:r>
            <a:r>
              <a:rPr lang="ru-RU" sz="1200" b="1" dirty="0" smtClean="0">
                <a:solidFill>
                  <a:srgbClr val="000000"/>
                </a:solidFill>
                <a:effectLst/>
                <a:latin typeface="Times New Roman"/>
                <a:ea typeface="Times New Roman"/>
                <a:cs typeface="Times New Roman"/>
              </a:rPr>
              <a:t> Прогностический </a:t>
            </a:r>
            <a:r>
              <a:rPr lang="ru-RU" sz="1200" dirty="0" smtClean="0">
                <a:solidFill>
                  <a:srgbClr val="000000"/>
                </a:solidFill>
                <a:effectLst/>
                <a:latin typeface="Times New Roman"/>
                <a:ea typeface="Times New Roman"/>
                <a:cs typeface="Times New Roman"/>
              </a:rPr>
              <a:t>На этом этапе нужно определить цели и задачи работы над темой (чего я хочу достичь?). Составить индивидуальный план работы по теме и ответить на такие вопросы как: как я достигну своей цели, что надо сделать для этого? В какой последовательности буду выполнять работу? Установить сроки работы. Сроки могут быть разными, зависят от индивидуальных условий и возможностей, и спрогнозировать результаты.</a:t>
            </a:r>
            <a:endParaRPr lang="ru-RU" sz="1200" dirty="0" smtClean="0">
              <a:effectLst/>
              <a:latin typeface="+mn-lt"/>
              <a:ea typeface="Calibri"/>
              <a:cs typeface="Times New Roman"/>
            </a:endParaRPr>
          </a:p>
          <a:p>
            <a:pPr>
              <a:lnSpc>
                <a:spcPct val="115000"/>
              </a:lnSpc>
              <a:spcAft>
                <a:spcPts val="0"/>
              </a:spcAft>
            </a:pPr>
            <a:r>
              <a:rPr lang="ru-RU" sz="1200" dirty="0" smtClean="0">
                <a:solidFill>
                  <a:srgbClr val="000000"/>
                </a:solidFill>
                <a:effectLst/>
                <a:latin typeface="Times New Roman"/>
                <a:ea typeface="Times New Roman"/>
                <a:cs typeface="Times New Roman"/>
              </a:rPr>
              <a:t>- </a:t>
            </a:r>
            <a:r>
              <a:rPr lang="ru-RU" sz="1200" b="1" dirty="0" smtClean="0">
                <a:solidFill>
                  <a:srgbClr val="000000"/>
                </a:solidFill>
                <a:effectLst/>
                <a:latin typeface="Times New Roman"/>
                <a:ea typeface="Times New Roman"/>
                <a:cs typeface="Times New Roman"/>
              </a:rPr>
              <a:t>3 этап – практический</a:t>
            </a:r>
            <a:r>
              <a:rPr lang="ru-RU" sz="1200" dirty="0" smtClean="0">
                <a:solidFill>
                  <a:srgbClr val="000000"/>
                </a:solidFill>
                <a:effectLst/>
                <a:latin typeface="Times New Roman"/>
                <a:ea typeface="Times New Roman"/>
                <a:cs typeface="Times New Roman"/>
              </a:rPr>
              <a:t>. Непосредственно работа над темой. Собирается теоретический материал, оформляется докладом для выступления, размещения на сайте образовательного учреждения, в интернете. Формируется методический комплекс, отслеживаются текущие и промежуточные результаты (как получается?), вносятся коррективы.</a:t>
            </a:r>
            <a:endParaRPr lang="ru-RU" sz="1200" dirty="0" smtClean="0">
              <a:effectLst/>
              <a:latin typeface="+mn-lt"/>
              <a:ea typeface="Calibri"/>
              <a:cs typeface="Times New Roman"/>
            </a:endParaRPr>
          </a:p>
          <a:p>
            <a:pPr>
              <a:lnSpc>
                <a:spcPct val="115000"/>
              </a:lnSpc>
              <a:spcAft>
                <a:spcPts val="0"/>
              </a:spcAft>
            </a:pPr>
            <a:r>
              <a:rPr lang="ru-RU" sz="1200" b="1" dirty="0" smtClean="0">
                <a:solidFill>
                  <a:srgbClr val="000000"/>
                </a:solidFill>
                <a:effectLst/>
                <a:latin typeface="Times New Roman"/>
                <a:ea typeface="Times New Roman"/>
                <a:cs typeface="Times New Roman"/>
              </a:rPr>
              <a:t>- 4 этап – обобщающий</a:t>
            </a:r>
            <a:r>
              <a:rPr lang="ru-RU" sz="1200" dirty="0" smtClean="0">
                <a:solidFill>
                  <a:srgbClr val="000000"/>
                </a:solidFill>
                <a:effectLst/>
                <a:latin typeface="Times New Roman"/>
                <a:ea typeface="Times New Roman"/>
                <a:cs typeface="Times New Roman"/>
              </a:rPr>
              <a:t>. Подводятся итоги работы, оформляются результаты, представляются, анализируются (Что получилось? Что не получилось, почему? Над чем работать дальше?)</a:t>
            </a:r>
            <a:endParaRPr lang="ru-RU" sz="1200" dirty="0" smtClean="0">
              <a:effectLst/>
              <a:latin typeface="+mn-lt"/>
              <a:ea typeface="Calibri"/>
              <a:cs typeface="Times New Roman"/>
            </a:endParaRPr>
          </a:p>
          <a:p>
            <a:pPr>
              <a:lnSpc>
                <a:spcPct val="115000"/>
              </a:lnSpc>
              <a:spcAft>
                <a:spcPts val="0"/>
              </a:spcAft>
            </a:pPr>
            <a:r>
              <a:rPr lang="ru-RU" sz="1200" b="1" dirty="0" smtClean="0">
                <a:solidFill>
                  <a:srgbClr val="000000"/>
                </a:solidFill>
                <a:effectLst/>
                <a:latin typeface="Times New Roman"/>
                <a:ea typeface="Times New Roman"/>
                <a:cs typeface="Times New Roman"/>
              </a:rPr>
              <a:t>- 5 этап – внедренческий</a:t>
            </a:r>
            <a:r>
              <a:rPr lang="ru-RU" sz="1200" dirty="0" smtClean="0">
                <a:solidFill>
                  <a:srgbClr val="000000"/>
                </a:solidFill>
                <a:effectLst/>
                <a:latin typeface="Times New Roman"/>
                <a:ea typeface="Times New Roman"/>
                <a:cs typeface="Times New Roman"/>
              </a:rPr>
              <a:t>. Использование опыта самим педагогом в процессе дальнейшей работы. Распространение опыта. По окончании работы над темой каждый педагог должен написать отчет с анализом, выводом.</a:t>
            </a:r>
            <a:endParaRPr lang="ru-RU" sz="1200" dirty="0" smtClean="0">
              <a:effectLst/>
              <a:latin typeface="+mn-lt"/>
              <a:ea typeface="Calibri"/>
              <a:cs typeface="Times New Roman"/>
            </a:endParaRPr>
          </a:p>
          <a:p>
            <a:pPr>
              <a:lnSpc>
                <a:spcPct val="115000"/>
              </a:lnSpc>
              <a:spcAft>
                <a:spcPts val="0"/>
              </a:spcAft>
            </a:pPr>
            <a:r>
              <a:rPr lang="ru-RU" sz="1200" dirty="0" smtClean="0">
                <a:solidFill>
                  <a:srgbClr val="000000"/>
                </a:solidFill>
                <a:effectLst/>
                <a:latin typeface="Times New Roman"/>
                <a:ea typeface="Times New Roman"/>
                <a:cs typeface="Times New Roman"/>
              </a:rPr>
              <a:t>Работа по теме самообразования должна оформляться документально. Каждая деятельность бессмысленна, если в ее результате не создается некий продукт, или нет каких-либо достижений. Результатом работы над методической темой являются конкретные продукты:</a:t>
            </a:r>
            <a:endParaRPr lang="ru-RU" sz="1200" dirty="0" smtClean="0">
              <a:effectLst/>
              <a:latin typeface="+mn-lt"/>
              <a:ea typeface="Calibri"/>
              <a:cs typeface="Times New Roman"/>
            </a:endParaRPr>
          </a:p>
          <a:p>
            <a:pPr>
              <a:lnSpc>
                <a:spcPct val="115000"/>
              </a:lnSpc>
              <a:spcAft>
                <a:spcPts val="0"/>
              </a:spcAft>
            </a:pPr>
            <a:r>
              <a:rPr lang="ru-RU" sz="1200" dirty="0" smtClean="0">
                <a:solidFill>
                  <a:srgbClr val="000000"/>
                </a:solidFill>
                <a:effectLst/>
                <a:latin typeface="Times New Roman"/>
                <a:ea typeface="Times New Roman"/>
                <a:cs typeface="Times New Roman"/>
              </a:rPr>
              <a:t>- повышение качества обучения (указать показатели, по которым будет определяться эффективность и качество);</a:t>
            </a:r>
            <a:endParaRPr lang="ru-RU" sz="1200" dirty="0" smtClean="0">
              <a:effectLst/>
              <a:latin typeface="+mn-lt"/>
              <a:ea typeface="Calibri"/>
              <a:cs typeface="Times New Roman"/>
            </a:endParaRPr>
          </a:p>
          <a:p>
            <a:pPr>
              <a:lnSpc>
                <a:spcPct val="115000"/>
              </a:lnSpc>
              <a:spcAft>
                <a:spcPts val="0"/>
              </a:spcAft>
            </a:pPr>
            <a:r>
              <a:rPr lang="ru-RU" sz="1200" dirty="0" smtClean="0">
                <a:solidFill>
                  <a:srgbClr val="000000"/>
                </a:solidFill>
                <a:effectLst/>
                <a:latin typeface="Times New Roman"/>
                <a:ea typeface="Times New Roman"/>
                <a:cs typeface="Times New Roman"/>
              </a:rPr>
              <a:t>- разработанные методические разработки, пособия, программы, сценарии, исследования;</a:t>
            </a:r>
            <a:endParaRPr lang="ru-RU" sz="1200" dirty="0" smtClean="0">
              <a:effectLst/>
              <a:latin typeface="+mn-lt"/>
              <a:ea typeface="Calibri"/>
              <a:cs typeface="Times New Roman"/>
            </a:endParaRPr>
          </a:p>
          <a:p>
            <a:pPr>
              <a:lnSpc>
                <a:spcPct val="115000"/>
              </a:lnSpc>
              <a:spcAft>
                <a:spcPts val="0"/>
              </a:spcAft>
            </a:pPr>
            <a:r>
              <a:rPr lang="ru-RU" sz="1200" dirty="0" smtClean="0">
                <a:solidFill>
                  <a:srgbClr val="000000"/>
                </a:solidFill>
                <a:effectLst/>
                <a:latin typeface="Times New Roman"/>
                <a:ea typeface="Times New Roman"/>
                <a:cs typeface="Times New Roman"/>
              </a:rPr>
              <a:t>- публикации;</a:t>
            </a:r>
            <a:endParaRPr lang="ru-RU" sz="1200" dirty="0" smtClean="0">
              <a:effectLst/>
              <a:latin typeface="+mn-lt"/>
              <a:ea typeface="Calibri"/>
              <a:cs typeface="Times New Roman"/>
            </a:endParaRPr>
          </a:p>
          <a:p>
            <a:pPr>
              <a:lnSpc>
                <a:spcPct val="115000"/>
              </a:lnSpc>
              <a:spcAft>
                <a:spcPts val="0"/>
              </a:spcAft>
            </a:pPr>
            <a:r>
              <a:rPr lang="ru-RU" sz="1200" dirty="0" smtClean="0">
                <a:solidFill>
                  <a:srgbClr val="000000"/>
                </a:solidFill>
                <a:effectLst/>
                <a:latin typeface="Times New Roman"/>
                <a:ea typeface="Times New Roman"/>
                <a:cs typeface="Times New Roman"/>
              </a:rPr>
              <a:t>- рекомендации по совершенствованию форм, методов и приемов обучения;</a:t>
            </a:r>
            <a:endParaRPr lang="ru-RU" sz="1200" dirty="0" smtClean="0">
              <a:effectLst/>
              <a:latin typeface="+mn-lt"/>
              <a:ea typeface="Calibri"/>
              <a:cs typeface="Times New Roman"/>
            </a:endParaRPr>
          </a:p>
          <a:p>
            <a:pPr>
              <a:lnSpc>
                <a:spcPct val="115000"/>
              </a:lnSpc>
              <a:spcAft>
                <a:spcPts val="0"/>
              </a:spcAft>
            </a:pPr>
            <a:r>
              <a:rPr lang="ru-RU" sz="1200" dirty="0" smtClean="0">
                <a:solidFill>
                  <a:srgbClr val="000000"/>
                </a:solidFill>
                <a:effectLst/>
                <a:latin typeface="Times New Roman"/>
                <a:ea typeface="Times New Roman"/>
                <a:cs typeface="Times New Roman"/>
              </a:rPr>
              <a:t>- дидактический материал с обоснованием и описанием;</a:t>
            </a:r>
            <a:endParaRPr lang="ru-RU" sz="1200" dirty="0" smtClean="0">
              <a:effectLst/>
              <a:latin typeface="+mn-lt"/>
              <a:ea typeface="Calibri"/>
              <a:cs typeface="Times New Roman"/>
            </a:endParaRPr>
          </a:p>
          <a:p>
            <a:pPr>
              <a:lnSpc>
                <a:spcPct val="115000"/>
              </a:lnSpc>
              <a:spcAft>
                <a:spcPts val="0"/>
              </a:spcAft>
            </a:pPr>
            <a:r>
              <a:rPr lang="ru-RU" sz="1200" dirty="0" smtClean="0">
                <a:solidFill>
                  <a:srgbClr val="000000"/>
                </a:solidFill>
                <a:effectLst/>
                <a:latin typeface="Times New Roman"/>
                <a:ea typeface="Times New Roman"/>
                <a:cs typeface="Times New Roman"/>
              </a:rPr>
              <a:t>- интерактивные и мультимедийные наглядные пособия;</a:t>
            </a:r>
            <a:endParaRPr lang="ru-RU" sz="1200" dirty="0" smtClean="0">
              <a:effectLst/>
              <a:latin typeface="+mn-lt"/>
              <a:ea typeface="Calibri"/>
              <a:cs typeface="Times New Roman"/>
            </a:endParaRPr>
          </a:p>
          <a:p>
            <a:pPr>
              <a:lnSpc>
                <a:spcPct val="115000"/>
              </a:lnSpc>
              <a:spcAft>
                <a:spcPts val="0"/>
              </a:spcAft>
            </a:pPr>
            <a:r>
              <a:rPr lang="ru-RU" sz="1200" dirty="0" smtClean="0">
                <a:solidFill>
                  <a:srgbClr val="000000"/>
                </a:solidFill>
                <a:effectLst/>
                <a:latin typeface="Times New Roman"/>
                <a:ea typeface="Times New Roman"/>
                <a:cs typeface="Times New Roman"/>
              </a:rPr>
              <a:t>- разработка и проведение открытых занятий, тренингов, семинаров, мастер-классов по современным образовательным технологиям;</a:t>
            </a:r>
            <a:endParaRPr lang="ru-RU" sz="1200" dirty="0" smtClean="0">
              <a:effectLst/>
              <a:latin typeface="+mn-lt"/>
              <a:ea typeface="Calibri"/>
              <a:cs typeface="Times New Roman"/>
            </a:endParaRPr>
          </a:p>
          <a:p>
            <a:pPr>
              <a:lnSpc>
                <a:spcPct val="115000"/>
              </a:lnSpc>
              <a:spcAft>
                <a:spcPts val="0"/>
              </a:spcAft>
            </a:pPr>
            <a:r>
              <a:rPr lang="ru-RU" sz="1200" dirty="0" smtClean="0">
                <a:solidFill>
                  <a:srgbClr val="000000"/>
                </a:solidFill>
                <a:effectLst/>
                <a:latin typeface="Times New Roman"/>
                <a:ea typeface="Times New Roman"/>
                <a:cs typeface="Times New Roman"/>
              </a:rPr>
              <a:t>- выступления на педсоветах, методических объединениях, заседаниях творческих групп;</a:t>
            </a:r>
            <a:endParaRPr lang="ru-RU" sz="1200" dirty="0" smtClean="0">
              <a:effectLst/>
              <a:latin typeface="+mn-lt"/>
              <a:ea typeface="Calibri"/>
              <a:cs typeface="Times New Roman"/>
            </a:endParaRPr>
          </a:p>
          <a:p>
            <a:pPr>
              <a:lnSpc>
                <a:spcPct val="115000"/>
              </a:lnSpc>
              <a:spcAft>
                <a:spcPts val="0"/>
              </a:spcAft>
            </a:pPr>
            <a:r>
              <a:rPr lang="ru-RU" sz="1200" dirty="0" smtClean="0">
                <a:solidFill>
                  <a:srgbClr val="000000"/>
                </a:solidFill>
                <a:effectLst/>
                <a:latin typeface="Times New Roman"/>
                <a:ea typeface="Times New Roman"/>
                <a:cs typeface="Times New Roman"/>
              </a:rPr>
              <a:t>- использование материалов для прохождения аттестации на квалификационную категорию;</a:t>
            </a:r>
            <a:endParaRPr lang="ru-RU" sz="1200" dirty="0" smtClean="0">
              <a:effectLst/>
              <a:latin typeface="+mn-lt"/>
              <a:ea typeface="Calibri"/>
              <a:cs typeface="Times New Roman"/>
            </a:endParaRPr>
          </a:p>
          <a:p>
            <a:pPr>
              <a:lnSpc>
                <a:spcPct val="115000"/>
              </a:lnSpc>
              <a:spcAft>
                <a:spcPts val="0"/>
              </a:spcAft>
            </a:pPr>
            <a:r>
              <a:rPr lang="ru-RU" sz="1200" dirty="0" smtClean="0">
                <a:solidFill>
                  <a:srgbClr val="000000"/>
                </a:solidFill>
                <a:effectLst/>
                <a:latin typeface="Times New Roman"/>
                <a:ea typeface="Times New Roman"/>
                <a:cs typeface="Times New Roman"/>
              </a:rPr>
              <a:t>- размещение материалов на сайте УДО и в сети Интернет;</a:t>
            </a:r>
            <a:endParaRPr lang="ru-RU" sz="1200" dirty="0" smtClean="0">
              <a:effectLst/>
              <a:latin typeface="+mn-lt"/>
              <a:ea typeface="Calibri"/>
              <a:cs typeface="Times New Roman"/>
            </a:endParaRPr>
          </a:p>
          <a:p>
            <a:pPr>
              <a:lnSpc>
                <a:spcPct val="115000"/>
              </a:lnSpc>
              <a:spcAft>
                <a:spcPts val="0"/>
              </a:spcAft>
            </a:pPr>
            <a:r>
              <a:rPr lang="ru-RU" sz="1200" dirty="0" smtClean="0">
                <a:solidFill>
                  <a:srgbClr val="000000"/>
                </a:solidFill>
                <a:effectLst/>
                <a:latin typeface="Times New Roman"/>
                <a:ea typeface="Times New Roman"/>
                <a:cs typeface="Times New Roman"/>
              </a:rPr>
              <a:t>- организация выставки работ детей или педагога по теме самообразования;</a:t>
            </a:r>
            <a:endParaRPr lang="ru-RU" sz="1200" dirty="0" smtClean="0">
              <a:effectLst/>
              <a:latin typeface="+mn-lt"/>
              <a:ea typeface="Calibri"/>
              <a:cs typeface="Times New Roman"/>
            </a:endParaRPr>
          </a:p>
          <a:p>
            <a:pPr>
              <a:lnSpc>
                <a:spcPct val="115000"/>
              </a:lnSpc>
              <a:spcAft>
                <a:spcPts val="0"/>
              </a:spcAft>
            </a:pPr>
            <a:r>
              <a:rPr lang="ru-RU" sz="1200" dirty="0" smtClean="0">
                <a:solidFill>
                  <a:srgbClr val="000000"/>
                </a:solidFill>
                <a:effectLst/>
                <a:latin typeface="Times New Roman"/>
                <a:ea typeface="Times New Roman"/>
                <a:cs typeface="Times New Roman"/>
              </a:rPr>
              <a:t>- творческий отчет;</a:t>
            </a:r>
            <a:endParaRPr lang="ru-RU" sz="1200" dirty="0" smtClean="0">
              <a:effectLst/>
              <a:latin typeface="+mn-lt"/>
              <a:ea typeface="Calibri"/>
              <a:cs typeface="Times New Roman"/>
            </a:endParaRPr>
          </a:p>
          <a:p>
            <a:pPr>
              <a:lnSpc>
                <a:spcPct val="115000"/>
              </a:lnSpc>
              <a:spcAft>
                <a:spcPts val="0"/>
              </a:spcAft>
            </a:pPr>
            <a:r>
              <a:rPr lang="ru-RU" sz="1200" dirty="0" smtClean="0">
                <a:solidFill>
                  <a:srgbClr val="000000"/>
                </a:solidFill>
                <a:effectLst/>
                <a:latin typeface="Times New Roman"/>
                <a:ea typeface="Times New Roman"/>
                <a:cs typeface="Times New Roman"/>
              </a:rPr>
              <a:t>- оформление передового педагогического опыта.</a:t>
            </a:r>
            <a:endParaRPr lang="ru-RU" sz="1200" dirty="0" smtClean="0">
              <a:effectLst/>
              <a:latin typeface="+mn-lt"/>
              <a:ea typeface="Calibri"/>
              <a:cs typeface="Times New Roman"/>
            </a:endParaRPr>
          </a:p>
          <a:p>
            <a:pPr>
              <a:lnSpc>
                <a:spcPct val="115000"/>
              </a:lnSpc>
              <a:spcAft>
                <a:spcPts val="1000"/>
              </a:spcAft>
            </a:pPr>
            <a:r>
              <a:rPr lang="ru-RU" sz="1200" dirty="0" smtClean="0">
                <a:solidFill>
                  <a:srgbClr val="000000"/>
                </a:solidFill>
                <a:effectLst/>
                <a:latin typeface="Times New Roman"/>
                <a:ea typeface="Times New Roman"/>
                <a:cs typeface="Times New Roman"/>
              </a:rPr>
              <a:t>Кроме того, в процессе работы над темой самообразования и по ее завершению педагог представляет наработанный материал. Формы представления могут быть различны: выступления на методических объединениях, педагогических советах; тренинг, мастер класс, открытое занятие, практикум. Весь наработанный материал сдается в методический кабинет и является доступным для использования другими педагогами. </a:t>
            </a:r>
            <a:br>
              <a:rPr lang="ru-RU" sz="1200" dirty="0" smtClean="0">
                <a:solidFill>
                  <a:srgbClr val="000000"/>
                </a:solidFill>
                <a:effectLst/>
                <a:latin typeface="Times New Roman"/>
                <a:ea typeface="Times New Roman"/>
                <a:cs typeface="Times New Roman"/>
              </a:rPr>
            </a:br>
            <a:endParaRPr lang="ru-RU" sz="1200" dirty="0" smtClean="0">
              <a:effectLst/>
              <a:latin typeface="+mn-lt"/>
              <a:ea typeface="Calibri"/>
              <a:cs typeface="Times New Roman"/>
            </a:endParaRPr>
          </a:p>
          <a:p>
            <a:endParaRPr lang="ru-RU" dirty="0"/>
          </a:p>
        </p:txBody>
      </p:sp>
      <p:sp>
        <p:nvSpPr>
          <p:cNvPr id="4" name="Номер слайда 3"/>
          <p:cNvSpPr>
            <a:spLocks noGrp="1"/>
          </p:cNvSpPr>
          <p:nvPr>
            <p:ph type="sldNum" sz="quarter" idx="10"/>
          </p:nvPr>
        </p:nvSpPr>
        <p:spPr/>
        <p:txBody>
          <a:bodyPr/>
          <a:lstStyle/>
          <a:p>
            <a:fld id="{E2AB38E2-F1A2-4544-85A0-4AF6431D0489}" type="slidenum">
              <a:rPr lang="ru-RU" smtClean="0"/>
              <a:pPr/>
              <a:t>7</a:t>
            </a:fld>
            <a:endParaRPr lang="ru-RU"/>
          </a:p>
        </p:txBody>
      </p:sp>
    </p:spTree>
    <p:extLst>
      <p:ext uri="{BB962C8B-B14F-4D97-AF65-F5344CB8AC3E}">
        <p14:creationId xmlns="" xmlns:p14="http://schemas.microsoft.com/office/powerpoint/2010/main" val="2004961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b="1" kern="1200" dirty="0" smtClean="0">
                <a:solidFill>
                  <a:schemeClr val="tx1"/>
                </a:solidFill>
                <a:latin typeface="+mn-lt"/>
                <a:ea typeface="+mn-ea"/>
                <a:cs typeface="+mn-cs"/>
              </a:rPr>
              <a:t> </a:t>
            </a:r>
            <a:endParaRPr lang="ru-RU" sz="1200" kern="1200" dirty="0">
              <a:solidFill>
                <a:schemeClr val="tx1"/>
              </a:solidFill>
              <a:latin typeface="+mn-lt"/>
              <a:ea typeface="+mn-ea"/>
              <a:cs typeface="+mn-cs"/>
            </a:endParaRPr>
          </a:p>
        </p:txBody>
      </p:sp>
      <p:sp>
        <p:nvSpPr>
          <p:cNvPr id="4" name="Номер слайда 3"/>
          <p:cNvSpPr>
            <a:spLocks noGrp="1"/>
          </p:cNvSpPr>
          <p:nvPr>
            <p:ph type="sldNum" sz="quarter" idx="10"/>
          </p:nvPr>
        </p:nvSpPr>
        <p:spPr/>
        <p:txBody>
          <a:bodyPr/>
          <a:lstStyle/>
          <a:p>
            <a:fld id="{E2AB38E2-F1A2-4544-85A0-4AF6431D0489}" type="slidenum">
              <a:rPr lang="ru-RU" smtClean="0"/>
              <a:pPr/>
              <a:t>8</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К методическим мероприятиям относятся открытые занятия, заседания методического объединения, семинары, педагогические и методические советы, конференции, форумы, курсы повышения квалификации и др.</a:t>
            </a:r>
            <a:endParaRPr lang="ru-RU" dirty="0"/>
          </a:p>
        </p:txBody>
      </p:sp>
      <p:sp>
        <p:nvSpPr>
          <p:cNvPr id="4" name="Номер слайда 3"/>
          <p:cNvSpPr>
            <a:spLocks noGrp="1"/>
          </p:cNvSpPr>
          <p:nvPr>
            <p:ph type="sldNum" sz="quarter" idx="10"/>
          </p:nvPr>
        </p:nvSpPr>
        <p:spPr/>
        <p:txBody>
          <a:bodyPr/>
          <a:lstStyle/>
          <a:p>
            <a:fld id="{E2AB38E2-F1A2-4544-85A0-4AF6431D0489}" type="slidenum">
              <a:rPr lang="ru-RU" smtClean="0"/>
              <a:pPr/>
              <a:t>12</a:t>
            </a:fld>
            <a:endParaRPr lang="ru-RU"/>
          </a:p>
        </p:txBody>
      </p:sp>
    </p:spTree>
    <p:extLst>
      <p:ext uri="{BB962C8B-B14F-4D97-AF65-F5344CB8AC3E}">
        <p14:creationId xmlns="" xmlns:p14="http://schemas.microsoft.com/office/powerpoint/2010/main" val="23836825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a:p>
            <a:r>
              <a:rPr lang="ru-RU" sz="1200" b="1" kern="1200" dirty="0" smtClean="0">
                <a:solidFill>
                  <a:schemeClr val="tx1"/>
                </a:solidFill>
                <a:latin typeface="+mn-lt"/>
                <a:ea typeface="+mn-ea"/>
                <a:cs typeface="+mn-cs"/>
              </a:rPr>
              <a:t>ПРИМЕРНЫЙ Отчет педагога по самообразованию</a:t>
            </a:r>
            <a:r>
              <a:rPr lang="ru-RU" sz="1200" kern="1200" dirty="0" smtClean="0">
                <a:solidFill>
                  <a:schemeClr val="tx1"/>
                </a:solidFill>
                <a:latin typeface="+mn-lt"/>
                <a:ea typeface="+mn-ea"/>
                <a:cs typeface="+mn-cs"/>
              </a:rPr>
              <a:t> (желательно использовать на промежуточном этапе)</a:t>
            </a:r>
          </a:p>
          <a:p>
            <a:r>
              <a:rPr lang="ru-RU" sz="1200" kern="1200" dirty="0" smtClean="0">
                <a:solidFill>
                  <a:schemeClr val="tx1"/>
                </a:solidFill>
                <a:latin typeface="+mn-lt"/>
                <a:ea typeface="+mn-ea"/>
                <a:cs typeface="+mn-cs"/>
              </a:rPr>
              <a:t> • ФИО </a:t>
            </a:r>
            <a:r>
              <a:rPr lang="ru-RU" sz="1200" kern="1200" dirty="0" err="1" smtClean="0">
                <a:solidFill>
                  <a:schemeClr val="tx1"/>
                </a:solidFill>
                <a:latin typeface="+mn-lt"/>
                <a:ea typeface="+mn-ea"/>
                <a:cs typeface="+mn-cs"/>
              </a:rPr>
              <a:t>педагога_____________________________________________</a:t>
            </a:r>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 • Объединение_____________________________________________________ </a:t>
            </a:r>
          </a:p>
          <a:p>
            <a:r>
              <a:rPr lang="ru-RU" sz="1200" kern="1200" dirty="0" smtClean="0">
                <a:solidFill>
                  <a:schemeClr val="tx1"/>
                </a:solidFill>
                <a:latin typeface="+mn-lt"/>
                <a:ea typeface="+mn-ea"/>
                <a:cs typeface="+mn-cs"/>
              </a:rPr>
              <a:t>• </a:t>
            </a:r>
            <a:r>
              <a:rPr lang="ru-RU" sz="1200" kern="1200" dirty="0" err="1" smtClean="0">
                <a:solidFill>
                  <a:schemeClr val="tx1"/>
                </a:solidFill>
                <a:latin typeface="+mn-lt"/>
                <a:ea typeface="+mn-ea"/>
                <a:cs typeface="+mn-cs"/>
              </a:rPr>
              <a:t>Категория____________________________________________________</a:t>
            </a:r>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 Над какой темой, проблемой Вы </a:t>
            </a:r>
            <a:r>
              <a:rPr lang="ru-RU" sz="1200" kern="1200" dirty="0" err="1" smtClean="0">
                <a:solidFill>
                  <a:schemeClr val="tx1"/>
                </a:solidFill>
                <a:latin typeface="+mn-lt"/>
                <a:ea typeface="+mn-ea"/>
                <a:cs typeface="+mn-cs"/>
              </a:rPr>
              <a:t>работаете____________________________</a:t>
            </a:r>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 Чем обусловлен выбор </a:t>
            </a:r>
            <a:r>
              <a:rPr lang="ru-RU" sz="1200" kern="1200" dirty="0" err="1" smtClean="0">
                <a:solidFill>
                  <a:schemeClr val="tx1"/>
                </a:solidFill>
                <a:latin typeface="+mn-lt"/>
                <a:ea typeface="+mn-ea"/>
                <a:cs typeface="+mn-cs"/>
              </a:rPr>
              <a:t>темы_________________________________________</a:t>
            </a:r>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 Какую литературу Вы изучили в ходе работы над </a:t>
            </a:r>
            <a:r>
              <a:rPr lang="ru-RU" sz="1200" kern="1200" dirty="0" err="1" smtClean="0">
                <a:solidFill>
                  <a:schemeClr val="tx1"/>
                </a:solidFill>
                <a:latin typeface="+mn-lt"/>
                <a:ea typeface="+mn-ea"/>
                <a:cs typeface="+mn-cs"/>
              </a:rPr>
              <a:t>темой__________________</a:t>
            </a:r>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 К какому результату пришли в процессе работы над данной темой_____________________________________________________________ </a:t>
            </a:r>
          </a:p>
          <a:p>
            <a:r>
              <a:rPr lang="ru-RU" sz="1200" kern="1200" dirty="0" smtClean="0">
                <a:solidFill>
                  <a:schemeClr val="tx1"/>
                </a:solidFill>
                <a:latin typeface="+mn-lt"/>
                <a:ea typeface="+mn-ea"/>
                <a:cs typeface="+mn-cs"/>
              </a:rPr>
              <a:t>• С какими трудностями </a:t>
            </a:r>
            <a:r>
              <a:rPr lang="ru-RU" sz="1200" kern="1200" dirty="0" err="1" smtClean="0">
                <a:solidFill>
                  <a:schemeClr val="tx1"/>
                </a:solidFill>
                <a:latin typeface="+mn-lt"/>
                <a:ea typeface="+mn-ea"/>
                <a:cs typeface="+mn-cs"/>
              </a:rPr>
              <a:t>столкнулись___________________________________</a:t>
            </a:r>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 • Какое влияние оказала работа над проблемой на практическую </a:t>
            </a:r>
            <a:r>
              <a:rPr lang="ru-RU" sz="1200" kern="1200" dirty="0" err="1" smtClean="0">
                <a:solidFill>
                  <a:schemeClr val="tx1"/>
                </a:solidFill>
                <a:latin typeface="+mn-lt"/>
                <a:ea typeface="+mn-ea"/>
                <a:cs typeface="+mn-cs"/>
              </a:rPr>
              <a:t>учебно</a:t>
            </a:r>
            <a:r>
              <a:rPr lang="ru-RU" sz="1200" kern="1200" dirty="0" smtClean="0">
                <a:solidFill>
                  <a:schemeClr val="tx1"/>
                </a:solidFill>
                <a:latin typeface="+mn-lt"/>
                <a:ea typeface="+mn-ea"/>
                <a:cs typeface="+mn-cs"/>
              </a:rPr>
              <a:t> –   воспитательную </a:t>
            </a:r>
            <a:r>
              <a:rPr lang="ru-RU" sz="1200" kern="1200" dirty="0" err="1" smtClean="0">
                <a:solidFill>
                  <a:schemeClr val="tx1"/>
                </a:solidFill>
                <a:latin typeface="+mn-lt"/>
                <a:ea typeface="+mn-ea"/>
                <a:cs typeface="+mn-cs"/>
              </a:rPr>
              <a:t>работу?______________________________________________</a:t>
            </a:r>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 • Анализируя результаты, намерены ли Вы продолжать работу над данной темой_____________________________________________________________ </a:t>
            </a:r>
          </a:p>
          <a:p>
            <a:r>
              <a:rPr lang="ru-RU" sz="1200" kern="1200" dirty="0" smtClean="0">
                <a:solidFill>
                  <a:schemeClr val="tx1"/>
                </a:solidFill>
                <a:latin typeface="+mn-lt"/>
                <a:ea typeface="+mn-ea"/>
                <a:cs typeface="+mn-cs"/>
              </a:rPr>
              <a:t>• Каким образом (выбор форм и методов дальнейшей работы)______________________ </a:t>
            </a:r>
            <a:endParaRPr lang="ru-RU" sz="1200" kern="1200" dirty="0">
              <a:solidFill>
                <a:schemeClr val="tx1"/>
              </a:solidFill>
              <a:latin typeface="+mn-lt"/>
              <a:ea typeface="+mn-ea"/>
              <a:cs typeface="+mn-cs"/>
            </a:endParaRPr>
          </a:p>
        </p:txBody>
      </p:sp>
      <p:sp>
        <p:nvSpPr>
          <p:cNvPr id="4" name="Номер слайда 3"/>
          <p:cNvSpPr>
            <a:spLocks noGrp="1"/>
          </p:cNvSpPr>
          <p:nvPr>
            <p:ph type="sldNum" sz="quarter" idx="10"/>
          </p:nvPr>
        </p:nvSpPr>
        <p:spPr/>
        <p:txBody>
          <a:bodyPr/>
          <a:lstStyle/>
          <a:p>
            <a:fld id="{E2AB38E2-F1A2-4544-85A0-4AF6431D0489}" type="slidenum">
              <a:rPr lang="ru-RU" smtClean="0"/>
              <a:pPr/>
              <a:t>13</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2AB38E2-F1A2-4544-85A0-4AF6431D0489}" type="slidenum">
              <a:rPr lang="ru-RU" smtClean="0"/>
              <a:pPr/>
              <a:t>19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11.10.2022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11.10.2022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11.10.2022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11.10.2022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11.10.2022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pPr/>
              <a:t>11.10.2022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11.10.2022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pPr/>
              <a:t>11.10.2022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pPr/>
              <a:t>11.10.2022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pPr/>
              <a:t>11.10.2022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11.10.2022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pPr/>
              <a:t>11.10.2022</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332657"/>
            <a:ext cx="7704856" cy="2808311"/>
          </a:xfrm>
        </p:spPr>
        <p:txBody>
          <a:bodyPr>
            <a:normAutofit/>
          </a:bodyPr>
          <a:lstStyle/>
          <a:p>
            <a:r>
              <a:rPr lang="ru-RU" sz="3600" b="1" i="1" dirty="0" smtClean="0"/>
              <a:t>Работа педагога дополнительного образования над темой самообразования</a:t>
            </a:r>
            <a:endParaRPr lang="ru-RU" sz="3600" b="1" i="1" dirty="0"/>
          </a:p>
        </p:txBody>
      </p:sp>
      <p:sp>
        <p:nvSpPr>
          <p:cNvPr id="3" name="Подзаголовок 2"/>
          <p:cNvSpPr>
            <a:spLocks noGrp="1"/>
          </p:cNvSpPr>
          <p:nvPr>
            <p:ph type="subTitle" idx="1"/>
          </p:nvPr>
        </p:nvSpPr>
        <p:spPr>
          <a:xfrm>
            <a:off x="642804" y="3789040"/>
            <a:ext cx="7385580" cy="2016224"/>
          </a:xfrm>
        </p:spPr>
        <p:txBody>
          <a:bodyPr>
            <a:normAutofit lnSpcReduction="10000"/>
          </a:bodyPr>
          <a:lstStyle/>
          <a:p>
            <a:r>
              <a:rPr lang="ru-RU" sz="2800" b="1" dirty="0" smtClean="0"/>
              <a:t>Методические рекомендации</a:t>
            </a:r>
          </a:p>
          <a:p>
            <a:endParaRPr lang="ru-RU" sz="2800" dirty="0"/>
          </a:p>
          <a:p>
            <a:pPr algn="r"/>
            <a:r>
              <a:rPr lang="ru-RU" sz="1800" b="1" dirty="0" smtClean="0"/>
              <a:t>Разработала Н.Д. </a:t>
            </a:r>
            <a:r>
              <a:rPr lang="ru-RU" sz="1800" b="1" dirty="0" err="1" smtClean="0"/>
              <a:t>Разумова</a:t>
            </a:r>
            <a:r>
              <a:rPr lang="ru-RU" sz="1800" b="1" dirty="0" smtClean="0"/>
              <a:t> </a:t>
            </a:r>
          </a:p>
          <a:p>
            <a:pPr algn="r"/>
            <a:r>
              <a:rPr lang="ru-RU" sz="1800" b="1" dirty="0" smtClean="0"/>
              <a:t>–методист ДДТ «Автограф»</a:t>
            </a:r>
          </a:p>
          <a:p>
            <a:r>
              <a:rPr lang="ru-RU" sz="1800" b="1" dirty="0" smtClean="0"/>
              <a:t>2021г</a:t>
            </a:r>
            <a:endParaRPr lang="ru-RU" sz="1800" b="1" dirty="0"/>
          </a:p>
        </p:txBody>
      </p:sp>
    </p:spTree>
    <p:extLst>
      <p:ext uri="{BB962C8B-B14F-4D97-AF65-F5344CB8AC3E}">
        <p14:creationId xmlns="" xmlns:p14="http://schemas.microsoft.com/office/powerpoint/2010/main" val="40098323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2910681705"/>
              </p:ext>
            </p:extLst>
          </p:nvPr>
        </p:nvGraphicFramePr>
        <p:xfrm>
          <a:off x="179510" y="2420888"/>
          <a:ext cx="8856985" cy="4248472"/>
        </p:xfrm>
        <a:graphic>
          <a:graphicData uri="http://schemas.openxmlformats.org/drawingml/2006/table">
            <a:tbl>
              <a:tblPr firstRow="1" firstCol="1" bandRow="1">
                <a:tableStyleId>{5C22544A-7EE6-4342-B048-85BDC9FD1C3A}</a:tableStyleId>
              </a:tblPr>
              <a:tblGrid>
                <a:gridCol w="873223"/>
                <a:gridCol w="1278941"/>
                <a:gridCol w="1088198"/>
                <a:gridCol w="1560620"/>
                <a:gridCol w="1031668"/>
                <a:gridCol w="3024335"/>
              </a:tblGrid>
              <a:tr h="1368152">
                <a:tc>
                  <a:txBody>
                    <a:bodyPr/>
                    <a:lstStyle/>
                    <a:p>
                      <a:pPr>
                        <a:lnSpc>
                          <a:spcPct val="115000"/>
                        </a:lnSpc>
                        <a:spcAft>
                          <a:spcPts val="0"/>
                        </a:spcAft>
                      </a:pPr>
                      <a:r>
                        <a:rPr lang="ru-RU" sz="1800" dirty="0">
                          <a:effectLst/>
                        </a:rPr>
                        <a:t>№ п/п</a:t>
                      </a:r>
                    </a:p>
                    <a:p>
                      <a:pPr>
                        <a:lnSpc>
                          <a:spcPct val="115000"/>
                        </a:lnSpc>
                        <a:spcAft>
                          <a:spcPts val="0"/>
                        </a:spcAft>
                      </a:pPr>
                      <a:r>
                        <a:rPr lang="ru-RU" sz="1800" dirty="0">
                          <a:effectLst/>
                        </a:rPr>
                        <a:t> </a:t>
                      </a:r>
                      <a:endParaRPr lang="ru-RU" sz="1800" dirty="0">
                        <a:effectLst/>
                        <a:latin typeface="Calibri"/>
                        <a:ea typeface="Calibri"/>
                        <a:cs typeface="Times New Roman"/>
                      </a:endParaRPr>
                    </a:p>
                  </a:txBody>
                  <a:tcPr marL="68580" marR="68580" marT="0" marB="0"/>
                </a:tc>
                <a:tc>
                  <a:txBody>
                    <a:bodyPr/>
                    <a:lstStyle/>
                    <a:p>
                      <a:pPr>
                        <a:lnSpc>
                          <a:spcPct val="115000"/>
                        </a:lnSpc>
                        <a:spcAft>
                          <a:spcPts val="0"/>
                        </a:spcAft>
                      </a:pPr>
                      <a:r>
                        <a:rPr lang="ru-RU" sz="1800" dirty="0">
                          <a:effectLst/>
                        </a:rPr>
                        <a:t>Название</a:t>
                      </a:r>
                    </a:p>
                    <a:p>
                      <a:pPr>
                        <a:lnSpc>
                          <a:spcPct val="115000"/>
                        </a:lnSpc>
                        <a:spcAft>
                          <a:spcPts val="0"/>
                        </a:spcAft>
                      </a:pPr>
                      <a:r>
                        <a:rPr lang="ru-RU" sz="1800" dirty="0">
                          <a:effectLst/>
                        </a:rPr>
                        <a:t> </a:t>
                      </a:r>
                      <a:endParaRPr lang="ru-RU"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800" dirty="0">
                          <a:effectLst/>
                        </a:rPr>
                        <a:t>Автор</a:t>
                      </a:r>
                    </a:p>
                    <a:p>
                      <a:pPr>
                        <a:lnSpc>
                          <a:spcPct val="115000"/>
                        </a:lnSpc>
                        <a:spcAft>
                          <a:spcPts val="0"/>
                        </a:spcAft>
                      </a:pPr>
                      <a:r>
                        <a:rPr lang="ru-RU" sz="1800" dirty="0">
                          <a:effectLst/>
                        </a:rPr>
                        <a:t> </a:t>
                      </a:r>
                      <a:endParaRPr lang="ru-RU"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800" dirty="0">
                          <a:effectLst/>
                        </a:rPr>
                        <a:t>Издательство</a:t>
                      </a:r>
                    </a:p>
                    <a:p>
                      <a:pPr>
                        <a:lnSpc>
                          <a:spcPct val="115000"/>
                        </a:lnSpc>
                        <a:spcAft>
                          <a:spcPts val="0"/>
                        </a:spcAft>
                      </a:pPr>
                      <a:r>
                        <a:rPr lang="ru-RU" sz="1800" dirty="0">
                          <a:effectLst/>
                        </a:rPr>
                        <a:t> </a:t>
                      </a:r>
                      <a:endParaRPr lang="ru-RU"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800" dirty="0">
                          <a:effectLst/>
                        </a:rPr>
                        <a:t>Год</a:t>
                      </a:r>
                    </a:p>
                    <a:p>
                      <a:pPr algn="ctr">
                        <a:lnSpc>
                          <a:spcPct val="115000"/>
                        </a:lnSpc>
                        <a:spcAft>
                          <a:spcPts val="0"/>
                        </a:spcAft>
                      </a:pPr>
                      <a:r>
                        <a:rPr lang="ru-RU" sz="1800" dirty="0" smtClean="0">
                          <a:effectLst/>
                        </a:rPr>
                        <a:t>выпуска</a:t>
                      </a:r>
                      <a:endParaRPr lang="ru-RU" sz="1800" dirty="0">
                        <a:effectLst/>
                      </a:endParaRPr>
                    </a:p>
                    <a:p>
                      <a:pPr>
                        <a:lnSpc>
                          <a:spcPct val="115000"/>
                        </a:lnSpc>
                        <a:spcAft>
                          <a:spcPts val="0"/>
                        </a:spcAft>
                      </a:pPr>
                      <a:r>
                        <a:rPr lang="ru-RU" sz="1800" dirty="0">
                          <a:effectLst/>
                        </a:rPr>
                        <a:t> </a:t>
                      </a:r>
                      <a:endParaRPr lang="ru-RU"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800" dirty="0" smtClean="0">
                          <a:effectLst/>
                          <a:latin typeface="Calibri"/>
                          <a:ea typeface="Calibri"/>
                          <a:cs typeface="Times New Roman"/>
                        </a:rPr>
                        <a:t>Краткая аннотация</a:t>
                      </a:r>
                      <a:endParaRPr lang="ru-RU" sz="1800" dirty="0">
                        <a:effectLst/>
                        <a:latin typeface="Calibri"/>
                        <a:ea typeface="Calibri"/>
                        <a:cs typeface="Times New Roman"/>
                      </a:endParaRPr>
                    </a:p>
                  </a:txBody>
                  <a:tcPr marL="68580" marR="68580" marT="0" marB="0"/>
                </a:tc>
              </a:tr>
              <a:tr h="864096">
                <a:tc>
                  <a:txBody>
                    <a:bodyPr/>
                    <a:lstStyle/>
                    <a:p>
                      <a:pPr>
                        <a:lnSpc>
                          <a:spcPct val="115000"/>
                        </a:lnSpc>
                        <a:spcAft>
                          <a:spcPts val="0"/>
                        </a:spcAft>
                      </a:pPr>
                      <a:r>
                        <a:rPr lang="ru-RU" sz="1800" dirty="0" smtClean="0">
                          <a:effectLst/>
                          <a:latin typeface="Calibri"/>
                          <a:ea typeface="Calibri"/>
                          <a:cs typeface="Times New Roman"/>
                        </a:rPr>
                        <a:t>1</a:t>
                      </a:r>
                      <a:endParaRPr lang="ru-RU" sz="18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18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18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18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18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1800" dirty="0">
                        <a:effectLst/>
                        <a:latin typeface="Calibri"/>
                        <a:ea typeface="Calibri"/>
                        <a:cs typeface="Times New Roman"/>
                      </a:endParaRPr>
                    </a:p>
                  </a:txBody>
                  <a:tcPr marL="68580" marR="68580" marT="0" marB="0"/>
                </a:tc>
              </a:tr>
              <a:tr h="1008112">
                <a:tc>
                  <a:txBody>
                    <a:bodyPr/>
                    <a:lstStyle/>
                    <a:p>
                      <a:pPr>
                        <a:lnSpc>
                          <a:spcPct val="115000"/>
                        </a:lnSpc>
                        <a:spcAft>
                          <a:spcPts val="0"/>
                        </a:spcAft>
                      </a:pPr>
                      <a:r>
                        <a:rPr lang="ru-RU" sz="1800" dirty="0" smtClean="0">
                          <a:effectLst/>
                          <a:latin typeface="Calibri"/>
                          <a:ea typeface="Calibri"/>
                          <a:cs typeface="Times New Roman"/>
                        </a:rPr>
                        <a:t>2</a:t>
                      </a:r>
                      <a:endParaRPr lang="ru-RU" sz="18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18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18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18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18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1800" dirty="0">
                        <a:effectLst/>
                        <a:latin typeface="Calibri"/>
                        <a:ea typeface="Calibri"/>
                        <a:cs typeface="Times New Roman"/>
                      </a:endParaRPr>
                    </a:p>
                  </a:txBody>
                  <a:tcPr marL="68580" marR="68580" marT="0" marB="0"/>
                </a:tc>
              </a:tr>
              <a:tr h="1008112">
                <a:tc>
                  <a:txBody>
                    <a:bodyPr/>
                    <a:lstStyle/>
                    <a:p>
                      <a:pPr>
                        <a:lnSpc>
                          <a:spcPct val="115000"/>
                        </a:lnSpc>
                        <a:spcAft>
                          <a:spcPts val="0"/>
                        </a:spcAft>
                      </a:pPr>
                      <a:r>
                        <a:rPr lang="ru-RU" sz="1800" dirty="0" smtClean="0">
                          <a:effectLst/>
                          <a:latin typeface="Calibri"/>
                          <a:ea typeface="Calibri"/>
                          <a:cs typeface="Times New Roman"/>
                        </a:rPr>
                        <a:t>3</a:t>
                      </a:r>
                      <a:endParaRPr lang="ru-RU" sz="18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18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18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18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18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1800" dirty="0">
                        <a:effectLst/>
                        <a:latin typeface="Calibri"/>
                        <a:ea typeface="Calibri"/>
                        <a:cs typeface="Times New Roman"/>
                      </a:endParaRPr>
                    </a:p>
                  </a:txBody>
                  <a:tcPr marL="68580" marR="68580" marT="0" marB="0"/>
                </a:tc>
              </a:tr>
            </a:tbl>
          </a:graphicData>
        </a:graphic>
      </p:graphicFrame>
      <p:sp>
        <p:nvSpPr>
          <p:cNvPr id="2" name="Заголовок 1"/>
          <p:cNvSpPr>
            <a:spLocks noGrp="1"/>
          </p:cNvSpPr>
          <p:nvPr>
            <p:ph type="title"/>
          </p:nvPr>
        </p:nvSpPr>
        <p:spPr/>
        <p:txBody>
          <a:bodyPr/>
          <a:lstStyle/>
          <a:p>
            <a:pPr lvl="0">
              <a:lnSpc>
                <a:spcPct val="115000"/>
              </a:lnSpc>
              <a:spcBef>
                <a:spcPts val="0"/>
              </a:spcBef>
            </a:pPr>
            <a:r>
              <a:rPr lang="ru-RU" sz="2800" b="1" dirty="0">
                <a:solidFill>
                  <a:srgbClr val="000000"/>
                </a:solidFill>
                <a:latin typeface="Times New Roman"/>
                <a:ea typeface="Times New Roman"/>
                <a:cs typeface="Times New Roman"/>
              </a:rPr>
              <a:t>Банк данных литературы по теме самообразования</a:t>
            </a:r>
            <a:endParaRPr lang="ru-RU" sz="2800" dirty="0">
              <a:solidFill>
                <a:prstClr val="black"/>
              </a:solidFill>
              <a:latin typeface="Calibri"/>
              <a:ea typeface="Calibri"/>
              <a:cs typeface="Times New Roman"/>
            </a:endParaRPr>
          </a:p>
        </p:txBody>
      </p:sp>
    </p:spTree>
    <p:extLst>
      <p:ext uri="{BB962C8B-B14F-4D97-AF65-F5344CB8AC3E}">
        <p14:creationId xmlns="" xmlns:p14="http://schemas.microsoft.com/office/powerpoint/2010/main" val="32768792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335846"/>
            <a:ext cx="8208912" cy="6124754"/>
          </a:xfrm>
          <a:prstGeom prst="rect">
            <a:avLst/>
          </a:prstGeom>
        </p:spPr>
        <p:txBody>
          <a:bodyPr wrap="square">
            <a:spAutoFit/>
          </a:bodyPr>
          <a:lstStyle/>
          <a:p>
            <a:r>
              <a:rPr lang="ru-RU" sz="2800" b="1" dirty="0" smtClean="0"/>
              <a:t>Несколько советов занимающимся самообразованием</a:t>
            </a:r>
            <a:r>
              <a:rPr lang="ru-RU" sz="2800" dirty="0" smtClean="0"/>
              <a:t>:</a:t>
            </a:r>
          </a:p>
          <a:p>
            <a:r>
              <a:rPr lang="ru-RU" sz="2400" dirty="0" smtClean="0"/>
              <a:t> </a:t>
            </a:r>
            <a:r>
              <a:rPr lang="ru-RU" sz="2400" b="1" dirty="0" smtClean="0"/>
              <a:t>ВАЖНО</a:t>
            </a:r>
            <a:r>
              <a:rPr lang="ru-RU" sz="2400" dirty="0" smtClean="0"/>
              <a:t>, чтобы знания по  вопросу, приобретаемые из одного источника, дополнялись сведениями из другого документа. Это заставляет занимающегося сравнивать, анализировать, делать выводы и формировать свое собственное мнение по данному вопросу.</a:t>
            </a:r>
          </a:p>
          <a:p>
            <a:r>
              <a:rPr lang="ru-RU" sz="2400" dirty="0" smtClean="0"/>
              <a:t> </a:t>
            </a:r>
            <a:r>
              <a:rPr lang="ru-RU" sz="2400" b="1" dirty="0" smtClean="0"/>
              <a:t>ВАЖНО</a:t>
            </a:r>
            <a:r>
              <a:rPr lang="ru-RU" sz="2400" dirty="0" smtClean="0"/>
              <a:t> научиться эффективно пользоваться поисковыми системами Интернета, библиотечными каталогами. Это сократит время поиска нужной информации и литературы, так как многие карточки содержат краткую аннотацию или перечисление основных вопросов, раскрываемых в книге. </a:t>
            </a:r>
          </a:p>
          <a:p>
            <a:r>
              <a:rPr lang="ru-RU" sz="2400" b="1" dirty="0" smtClean="0"/>
              <a:t>ВАЖНО</a:t>
            </a:r>
            <a:r>
              <a:rPr lang="ru-RU" sz="2400" dirty="0" smtClean="0"/>
              <a:t> уметь собирать, накапливать и хранить сведения, факты, выводы. Они пригодятся для выступления на семинарах, педагогических советах, участия в дискуссиях и т. д.</a:t>
            </a:r>
            <a:endParaRPr lang="ru-RU"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4003267919"/>
              </p:ext>
            </p:extLst>
          </p:nvPr>
        </p:nvGraphicFramePr>
        <p:xfrm>
          <a:off x="395537" y="2276872"/>
          <a:ext cx="8064894" cy="4429232"/>
        </p:xfrm>
        <a:graphic>
          <a:graphicData uri="http://schemas.openxmlformats.org/drawingml/2006/table">
            <a:tbl>
              <a:tblPr firstRow="1" firstCol="1" bandRow="1">
                <a:tableStyleId>{5C22544A-7EE6-4342-B048-85BDC9FD1C3A}</a:tableStyleId>
              </a:tblPr>
              <a:tblGrid>
                <a:gridCol w="504055"/>
                <a:gridCol w="1702378"/>
                <a:gridCol w="1826014"/>
                <a:gridCol w="1152128"/>
                <a:gridCol w="2880319"/>
              </a:tblGrid>
              <a:tr h="1224136">
                <a:tc>
                  <a:txBody>
                    <a:bodyPr/>
                    <a:lstStyle/>
                    <a:p>
                      <a:pPr>
                        <a:lnSpc>
                          <a:spcPct val="115000"/>
                        </a:lnSpc>
                        <a:spcAft>
                          <a:spcPts val="0"/>
                        </a:spcAft>
                      </a:pPr>
                      <a:r>
                        <a:rPr lang="ru-RU" sz="2000" dirty="0" smtClean="0">
                          <a:effectLst/>
                        </a:rPr>
                        <a:t>№</a:t>
                      </a:r>
                    </a:p>
                    <a:p>
                      <a:pPr>
                        <a:lnSpc>
                          <a:spcPct val="115000"/>
                        </a:lnSpc>
                        <a:spcAft>
                          <a:spcPts val="0"/>
                        </a:spcAft>
                      </a:pPr>
                      <a:r>
                        <a:rPr lang="ru-RU" sz="2000" dirty="0" smtClean="0">
                          <a:effectLst/>
                        </a:rPr>
                        <a:t>п/п</a:t>
                      </a:r>
                      <a:endParaRPr lang="ru-RU" sz="2000" dirty="0">
                        <a:effectLst/>
                      </a:endParaRPr>
                    </a:p>
                    <a:p>
                      <a:pPr>
                        <a:lnSpc>
                          <a:spcPct val="115000"/>
                        </a:lnSpc>
                        <a:spcAft>
                          <a:spcPts val="0"/>
                        </a:spcAft>
                      </a:pPr>
                      <a:r>
                        <a:rPr lang="ru-RU" sz="2000" dirty="0">
                          <a:effectLst/>
                        </a:rPr>
                        <a:t> </a:t>
                      </a:r>
                      <a:endParaRPr lang="ru-RU"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ru-RU" sz="2000" dirty="0">
                          <a:effectLst/>
                        </a:rPr>
                        <a:t> Мероприятие</a:t>
                      </a:r>
                    </a:p>
                    <a:p>
                      <a:pPr>
                        <a:lnSpc>
                          <a:spcPct val="115000"/>
                        </a:lnSpc>
                        <a:spcAft>
                          <a:spcPts val="0"/>
                        </a:spcAft>
                      </a:pPr>
                      <a:r>
                        <a:rPr lang="ru-RU" sz="2000" dirty="0">
                          <a:effectLst/>
                        </a:rPr>
                        <a:t> </a:t>
                      </a:r>
                    </a:p>
                    <a:p>
                      <a:pPr>
                        <a:lnSpc>
                          <a:spcPct val="115000"/>
                        </a:lnSpc>
                        <a:spcAft>
                          <a:spcPts val="0"/>
                        </a:spcAft>
                      </a:pPr>
                      <a:r>
                        <a:rPr lang="ru-RU" sz="2000" dirty="0">
                          <a:effectLst/>
                        </a:rPr>
                        <a:t> </a:t>
                      </a:r>
                      <a:endParaRPr lang="ru-RU"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ru-RU" sz="2000" dirty="0">
                          <a:effectLst/>
                        </a:rPr>
                        <a:t> </a:t>
                      </a:r>
                      <a:endParaRPr lang="ru-RU" sz="2000" dirty="0" smtClean="0">
                        <a:effectLst/>
                      </a:endParaRPr>
                    </a:p>
                    <a:p>
                      <a:pPr algn="ctr">
                        <a:lnSpc>
                          <a:spcPct val="115000"/>
                        </a:lnSpc>
                        <a:spcAft>
                          <a:spcPts val="0"/>
                        </a:spcAft>
                      </a:pPr>
                      <a:r>
                        <a:rPr lang="ru-RU" sz="2000" dirty="0" smtClean="0">
                          <a:effectLst/>
                        </a:rPr>
                        <a:t>Тема</a:t>
                      </a:r>
                      <a:endParaRPr lang="ru-RU" sz="2000" dirty="0">
                        <a:effectLst/>
                      </a:endParaRPr>
                    </a:p>
                    <a:p>
                      <a:pPr algn="ctr">
                        <a:lnSpc>
                          <a:spcPct val="115000"/>
                        </a:lnSpc>
                        <a:spcAft>
                          <a:spcPts val="0"/>
                        </a:spcAft>
                      </a:pPr>
                      <a:r>
                        <a:rPr lang="ru-RU" sz="2000" dirty="0" smtClean="0">
                          <a:effectLst/>
                        </a:rPr>
                        <a:t> </a:t>
                      </a:r>
                      <a:endParaRPr lang="ru-RU" sz="2000" dirty="0">
                        <a:effectLst/>
                      </a:endParaRPr>
                    </a:p>
                    <a:p>
                      <a:pPr>
                        <a:lnSpc>
                          <a:spcPct val="115000"/>
                        </a:lnSpc>
                        <a:spcAft>
                          <a:spcPts val="0"/>
                        </a:spcAft>
                      </a:pPr>
                      <a:r>
                        <a:rPr lang="ru-RU" sz="2000" dirty="0">
                          <a:effectLst/>
                        </a:rPr>
                        <a:t> </a:t>
                      </a:r>
                      <a:endParaRPr lang="ru-RU" sz="2000" dirty="0">
                        <a:effectLst/>
                        <a:latin typeface="Calibri"/>
                        <a:ea typeface="Calibri"/>
                        <a:cs typeface="Times New Roman"/>
                      </a:endParaRPr>
                    </a:p>
                  </a:txBody>
                  <a:tcPr marL="68580" marR="68580" marT="0" marB="0"/>
                </a:tc>
                <a:tc>
                  <a:txBody>
                    <a:bodyPr/>
                    <a:lstStyle/>
                    <a:p>
                      <a:pPr>
                        <a:lnSpc>
                          <a:spcPct val="115000"/>
                        </a:lnSpc>
                        <a:spcAft>
                          <a:spcPts val="0"/>
                        </a:spcAft>
                      </a:pPr>
                      <a:r>
                        <a:rPr lang="ru-RU" sz="2000" dirty="0">
                          <a:effectLst/>
                        </a:rPr>
                        <a:t> </a:t>
                      </a:r>
                    </a:p>
                    <a:p>
                      <a:pPr algn="ctr">
                        <a:lnSpc>
                          <a:spcPct val="115000"/>
                        </a:lnSpc>
                        <a:spcAft>
                          <a:spcPts val="0"/>
                        </a:spcAft>
                      </a:pPr>
                      <a:r>
                        <a:rPr lang="ru-RU" sz="2000" dirty="0">
                          <a:effectLst/>
                        </a:rPr>
                        <a:t>Дата</a:t>
                      </a:r>
                    </a:p>
                    <a:p>
                      <a:pPr algn="ctr">
                        <a:lnSpc>
                          <a:spcPct val="115000"/>
                        </a:lnSpc>
                        <a:spcAft>
                          <a:spcPts val="0"/>
                        </a:spcAft>
                      </a:pPr>
                      <a:r>
                        <a:rPr lang="ru-RU" sz="2000" dirty="0" smtClean="0">
                          <a:effectLst/>
                        </a:rPr>
                        <a:t> </a:t>
                      </a:r>
                      <a:endParaRPr lang="ru-RU" sz="2000" dirty="0">
                        <a:effectLst/>
                      </a:endParaRPr>
                    </a:p>
                    <a:p>
                      <a:pPr>
                        <a:lnSpc>
                          <a:spcPct val="115000"/>
                        </a:lnSpc>
                        <a:spcAft>
                          <a:spcPts val="0"/>
                        </a:spcAft>
                      </a:pPr>
                      <a:r>
                        <a:rPr lang="ru-RU" sz="2000" dirty="0">
                          <a:effectLst/>
                        </a:rPr>
                        <a:t> </a:t>
                      </a:r>
                      <a:endParaRPr lang="ru-RU" sz="2000" dirty="0">
                        <a:effectLst/>
                        <a:latin typeface="Calibri"/>
                        <a:ea typeface="Calibri"/>
                        <a:cs typeface="Times New Roman"/>
                      </a:endParaRPr>
                    </a:p>
                  </a:txBody>
                  <a:tcPr marL="68580" marR="68580" marT="0" marB="0"/>
                </a:tc>
                <a:tc>
                  <a:txBody>
                    <a:bodyPr/>
                    <a:lstStyle/>
                    <a:p>
                      <a:pPr>
                        <a:lnSpc>
                          <a:spcPct val="115000"/>
                        </a:lnSpc>
                        <a:spcAft>
                          <a:spcPts val="0"/>
                        </a:spcAft>
                      </a:pPr>
                      <a:r>
                        <a:rPr lang="ru-RU" sz="2000" dirty="0">
                          <a:effectLst/>
                        </a:rPr>
                        <a:t> </a:t>
                      </a:r>
                    </a:p>
                    <a:p>
                      <a:pPr algn="ctr">
                        <a:lnSpc>
                          <a:spcPct val="115000"/>
                        </a:lnSpc>
                        <a:spcAft>
                          <a:spcPts val="0"/>
                        </a:spcAft>
                      </a:pPr>
                      <a:r>
                        <a:rPr lang="ru-RU" sz="2000" dirty="0">
                          <a:effectLst/>
                        </a:rPr>
                        <a:t>Что из услышанного вынес для себя</a:t>
                      </a:r>
                    </a:p>
                    <a:p>
                      <a:pPr>
                        <a:lnSpc>
                          <a:spcPct val="115000"/>
                        </a:lnSpc>
                        <a:spcAft>
                          <a:spcPts val="0"/>
                        </a:spcAft>
                      </a:pPr>
                      <a:r>
                        <a:rPr lang="ru-RU" sz="2000" dirty="0">
                          <a:effectLst/>
                        </a:rPr>
                        <a:t> </a:t>
                      </a:r>
                      <a:endParaRPr lang="ru-RU" sz="2000" dirty="0">
                        <a:effectLst/>
                        <a:latin typeface="Calibri"/>
                        <a:ea typeface="Calibri"/>
                        <a:cs typeface="Times New Roman"/>
                      </a:endParaRPr>
                    </a:p>
                  </a:txBody>
                  <a:tcPr marL="68580" marR="68580" marT="0" marB="0"/>
                </a:tc>
              </a:tr>
              <a:tr h="911696">
                <a:tc>
                  <a:txBody>
                    <a:bodyPr/>
                    <a:lstStyle/>
                    <a:p>
                      <a:pPr>
                        <a:lnSpc>
                          <a:spcPct val="115000"/>
                        </a:lnSpc>
                        <a:spcAft>
                          <a:spcPts val="0"/>
                        </a:spcAft>
                      </a:pPr>
                      <a:r>
                        <a:rPr lang="ru-RU" sz="2000" dirty="0" smtClean="0">
                          <a:effectLst/>
                          <a:latin typeface="Calibri"/>
                          <a:ea typeface="Calibri"/>
                          <a:cs typeface="Times New Roman"/>
                        </a:rPr>
                        <a:t>1</a:t>
                      </a:r>
                      <a:endParaRPr lang="ru-RU" sz="20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20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20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20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2000" dirty="0">
                        <a:effectLst/>
                        <a:latin typeface="Calibri"/>
                        <a:ea typeface="Calibri"/>
                        <a:cs typeface="Times New Roman"/>
                      </a:endParaRPr>
                    </a:p>
                  </a:txBody>
                  <a:tcPr marL="68580" marR="68580" marT="0" marB="0"/>
                </a:tc>
              </a:tr>
              <a:tr h="1068015">
                <a:tc>
                  <a:txBody>
                    <a:bodyPr/>
                    <a:lstStyle/>
                    <a:p>
                      <a:pPr>
                        <a:lnSpc>
                          <a:spcPct val="115000"/>
                        </a:lnSpc>
                        <a:spcAft>
                          <a:spcPts val="0"/>
                        </a:spcAft>
                      </a:pPr>
                      <a:r>
                        <a:rPr lang="ru-RU" sz="2000" dirty="0" smtClean="0">
                          <a:effectLst/>
                          <a:latin typeface="Calibri"/>
                          <a:ea typeface="Calibri"/>
                          <a:cs typeface="Times New Roman"/>
                        </a:rPr>
                        <a:t>2</a:t>
                      </a:r>
                      <a:endParaRPr lang="ru-RU" sz="20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20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20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20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2000" dirty="0">
                        <a:effectLst/>
                        <a:latin typeface="Calibri"/>
                        <a:ea typeface="Calibri"/>
                        <a:cs typeface="Times New Roman"/>
                      </a:endParaRPr>
                    </a:p>
                  </a:txBody>
                  <a:tcPr marL="68580" marR="68580" marT="0" marB="0"/>
                </a:tc>
              </a:tr>
              <a:tr h="1068015">
                <a:tc>
                  <a:txBody>
                    <a:bodyPr/>
                    <a:lstStyle/>
                    <a:p>
                      <a:pPr>
                        <a:lnSpc>
                          <a:spcPct val="115000"/>
                        </a:lnSpc>
                        <a:spcAft>
                          <a:spcPts val="0"/>
                        </a:spcAft>
                      </a:pPr>
                      <a:r>
                        <a:rPr lang="ru-RU" sz="2000" dirty="0" smtClean="0">
                          <a:effectLst/>
                          <a:latin typeface="Calibri"/>
                          <a:ea typeface="Calibri"/>
                          <a:cs typeface="Times New Roman"/>
                        </a:rPr>
                        <a:t>3</a:t>
                      </a:r>
                      <a:endParaRPr lang="ru-RU" sz="20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20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20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2000" dirty="0">
                        <a:effectLst/>
                        <a:latin typeface="Calibri"/>
                        <a:ea typeface="Calibri"/>
                        <a:cs typeface="Times New Roman"/>
                      </a:endParaRPr>
                    </a:p>
                  </a:txBody>
                  <a:tcPr marL="68580" marR="68580" marT="0" marB="0"/>
                </a:tc>
                <a:tc>
                  <a:txBody>
                    <a:bodyPr/>
                    <a:lstStyle/>
                    <a:p>
                      <a:pPr>
                        <a:lnSpc>
                          <a:spcPct val="115000"/>
                        </a:lnSpc>
                        <a:spcAft>
                          <a:spcPts val="0"/>
                        </a:spcAft>
                      </a:pPr>
                      <a:endParaRPr lang="ru-RU" sz="2000" dirty="0">
                        <a:effectLst/>
                        <a:latin typeface="Calibri"/>
                        <a:ea typeface="Calibri"/>
                        <a:cs typeface="Times New Roman"/>
                      </a:endParaRPr>
                    </a:p>
                  </a:txBody>
                  <a:tcPr marL="68580" marR="68580" marT="0" marB="0"/>
                </a:tc>
              </a:tr>
            </a:tbl>
          </a:graphicData>
        </a:graphic>
      </p:graphicFrame>
      <p:sp>
        <p:nvSpPr>
          <p:cNvPr id="2" name="Заголовок 1"/>
          <p:cNvSpPr>
            <a:spLocks noGrp="1"/>
          </p:cNvSpPr>
          <p:nvPr>
            <p:ph type="title"/>
          </p:nvPr>
        </p:nvSpPr>
        <p:spPr>
          <a:xfrm>
            <a:off x="457200" y="338328"/>
            <a:ext cx="8229600" cy="1074448"/>
          </a:xfrm>
        </p:spPr>
        <p:txBody>
          <a:bodyPr>
            <a:normAutofit/>
          </a:bodyPr>
          <a:lstStyle/>
          <a:p>
            <a:pPr lvl="0">
              <a:lnSpc>
                <a:spcPct val="115000"/>
              </a:lnSpc>
              <a:spcBef>
                <a:spcPts val="0"/>
              </a:spcBef>
            </a:pPr>
            <a:r>
              <a:rPr lang="ru-RU" sz="2800" b="1" dirty="0">
                <a:solidFill>
                  <a:srgbClr val="000000"/>
                </a:solidFill>
                <a:latin typeface="Times New Roman"/>
                <a:ea typeface="Times New Roman"/>
                <a:cs typeface="Times New Roman"/>
              </a:rPr>
              <a:t>Посещение методических мероприятий</a:t>
            </a:r>
            <a:endParaRPr lang="ru-RU" sz="2800" dirty="0">
              <a:solidFill>
                <a:prstClr val="black"/>
              </a:solidFill>
              <a:latin typeface="Calibri"/>
              <a:ea typeface="Calibri"/>
              <a:cs typeface="Times New Roman"/>
            </a:endParaRPr>
          </a:p>
        </p:txBody>
      </p:sp>
    </p:spTree>
    <p:extLst>
      <p:ext uri="{BB962C8B-B14F-4D97-AF65-F5344CB8AC3E}">
        <p14:creationId xmlns="" xmlns:p14="http://schemas.microsoft.com/office/powerpoint/2010/main" val="14326509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6" y="2276872"/>
            <a:ext cx="8568951" cy="4032448"/>
          </a:xfrm>
        </p:spPr>
        <p:txBody>
          <a:bodyPr>
            <a:normAutofit fontScale="40000" lnSpcReduction="20000"/>
          </a:bodyPr>
          <a:lstStyle/>
          <a:p>
            <a:r>
              <a:rPr lang="ru-RU" sz="4500" b="1" dirty="0">
                <a:latin typeface="Times New Roman" pitchFamily="18" charset="0"/>
                <a:cs typeface="Times New Roman" pitchFamily="18" charset="0"/>
              </a:rPr>
              <a:t>Примерный план отчета по </a:t>
            </a:r>
            <a:r>
              <a:rPr lang="ru-RU" sz="4500" b="1" dirty="0" smtClean="0">
                <a:latin typeface="Times New Roman" pitchFamily="18" charset="0"/>
                <a:cs typeface="Times New Roman" pitchFamily="18" charset="0"/>
              </a:rPr>
              <a:t>работе над </a:t>
            </a:r>
            <a:r>
              <a:rPr lang="ru-RU" sz="4500" b="1" dirty="0">
                <a:latin typeface="Times New Roman" pitchFamily="18" charset="0"/>
                <a:cs typeface="Times New Roman" pitchFamily="18" charset="0"/>
              </a:rPr>
              <a:t>темой самообразования</a:t>
            </a:r>
          </a:p>
          <a:p>
            <a:r>
              <a:rPr lang="ru-RU" sz="4500" b="1" dirty="0">
                <a:latin typeface="Times New Roman" pitchFamily="18" charset="0"/>
                <a:cs typeface="Times New Roman" pitchFamily="18" charset="0"/>
              </a:rPr>
              <a:t>за ________учебный год</a:t>
            </a:r>
          </a:p>
          <a:p>
            <a:r>
              <a:rPr lang="ru-RU" sz="4500" b="1" dirty="0">
                <a:latin typeface="Times New Roman" pitchFamily="18" charset="0"/>
                <a:cs typeface="Times New Roman" pitchFamily="18" charset="0"/>
              </a:rPr>
              <a:t>ФИО ___________________________________________________</a:t>
            </a:r>
          </a:p>
          <a:p>
            <a:r>
              <a:rPr lang="ru-RU" sz="4500" b="1" dirty="0">
                <a:latin typeface="Times New Roman" pitchFamily="18" charset="0"/>
                <a:cs typeface="Times New Roman" pitchFamily="18" charset="0"/>
              </a:rPr>
              <a:t>Должность ______________________________________________</a:t>
            </a:r>
          </a:p>
          <a:p>
            <a:r>
              <a:rPr lang="ru-RU" sz="4500" b="1" dirty="0">
                <a:latin typeface="Times New Roman" pitchFamily="18" charset="0"/>
                <a:cs typeface="Times New Roman" pitchFamily="18" charset="0"/>
              </a:rPr>
              <a:t>Индивидуальная тема _____________________________________</a:t>
            </a:r>
          </a:p>
          <a:p>
            <a:r>
              <a:rPr lang="ru-RU" sz="4500" b="1" dirty="0">
                <a:latin typeface="Times New Roman" pitchFamily="18" charset="0"/>
                <a:cs typeface="Times New Roman" pitchFamily="18" charset="0"/>
              </a:rPr>
              <a:t>Год работы над темой _____________________________________</a:t>
            </a:r>
          </a:p>
          <a:p>
            <a:r>
              <a:rPr lang="ru-RU" sz="4500" b="1" dirty="0">
                <a:latin typeface="Times New Roman" pitchFamily="18" charset="0"/>
                <a:cs typeface="Times New Roman" pitchFamily="18" charset="0"/>
              </a:rPr>
              <a:t>Деятельность по реализации темы___________________________</a:t>
            </a:r>
          </a:p>
          <a:p>
            <a:r>
              <a:rPr lang="ru-RU" sz="4500" b="1" dirty="0">
                <a:latin typeface="Times New Roman" pitchFamily="18" charset="0"/>
                <a:cs typeface="Times New Roman" pitchFamily="18" charset="0"/>
              </a:rPr>
              <a:t>(изучил(а) литературу; познакомился (ась) с опытом работы такого-то педагога; посетил(а) открытые занятия, заседания МО, семинары; прошел(а) обучение на курсах повышения квалификации; разработал(а) программу, подготовил(а) научно-методическую разработку, дидактический материал, методическое пособие; выступил(а) с сообщением, докладом; подготовил(а) реферат, статьи в журнале.</a:t>
            </a:r>
          </a:p>
          <a:p>
            <a:r>
              <a:rPr lang="ru-RU" sz="4500" b="1" dirty="0">
                <a:latin typeface="Times New Roman" pitchFamily="18" charset="0"/>
                <a:cs typeface="Times New Roman" pitchFamily="18" charset="0"/>
              </a:rPr>
              <a:t>По окончании работы над темой самообразования сдаётся итоговый отчёт.</a:t>
            </a:r>
          </a:p>
          <a:p>
            <a:endParaRPr lang="ru-RU" dirty="0"/>
          </a:p>
        </p:txBody>
      </p:sp>
      <p:sp>
        <p:nvSpPr>
          <p:cNvPr id="3" name="Заголовок 2"/>
          <p:cNvSpPr>
            <a:spLocks noGrp="1"/>
          </p:cNvSpPr>
          <p:nvPr>
            <p:ph type="title"/>
          </p:nvPr>
        </p:nvSpPr>
        <p:spPr/>
        <p:txBody>
          <a:bodyPr>
            <a:normAutofit fontScale="90000"/>
          </a:bodyPr>
          <a:lstStyle/>
          <a:p>
            <a:r>
              <a:rPr lang="ru-RU" b="1" dirty="0">
                <a:solidFill>
                  <a:srgbClr val="000000"/>
                </a:solidFill>
                <a:latin typeface="Times New Roman"/>
                <a:ea typeface="Times New Roman"/>
              </a:rPr>
              <a:t>отчет по работе над темой </a:t>
            </a:r>
            <a:r>
              <a:rPr lang="ru-RU" b="1" dirty="0" smtClean="0">
                <a:solidFill>
                  <a:srgbClr val="000000"/>
                </a:solidFill>
                <a:latin typeface="Times New Roman"/>
                <a:ea typeface="Times New Roman"/>
              </a:rPr>
              <a:t> самообразования </a:t>
            </a:r>
            <a:endParaRPr lang="ru-RU" dirty="0"/>
          </a:p>
        </p:txBody>
      </p:sp>
    </p:spTree>
    <p:extLst>
      <p:ext uri="{BB962C8B-B14F-4D97-AF65-F5344CB8AC3E}">
        <p14:creationId xmlns="" xmlns:p14="http://schemas.microsoft.com/office/powerpoint/2010/main" val="2814348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512" y="1700808"/>
            <a:ext cx="8784976" cy="5157192"/>
          </a:xfrm>
        </p:spPr>
        <p:txBody>
          <a:bodyPr>
            <a:noAutofit/>
          </a:bodyPr>
          <a:lstStyle/>
          <a:p>
            <a:pPr>
              <a:lnSpc>
                <a:spcPct val="115000"/>
              </a:lnSpc>
              <a:spcAft>
                <a:spcPts val="0"/>
              </a:spcAft>
            </a:pPr>
            <a:r>
              <a:rPr lang="ru-RU" sz="1400" b="1" dirty="0">
                <a:solidFill>
                  <a:srgbClr val="000000"/>
                </a:solidFill>
                <a:latin typeface="Times New Roman"/>
                <a:ea typeface="Times New Roman"/>
                <a:cs typeface="Times New Roman"/>
              </a:rPr>
              <a:t>Результат работы по теме самообразования может быть представлен в форме:</a:t>
            </a:r>
            <a:endParaRPr lang="ru-RU" sz="1400" b="1" dirty="0">
              <a:latin typeface="Calibri"/>
              <a:ea typeface="Calibri"/>
              <a:cs typeface="Times New Roman"/>
            </a:endParaRPr>
          </a:p>
          <a:p>
            <a:pPr marL="342900" lvl="0" indent="-342900">
              <a:lnSpc>
                <a:spcPct val="115000"/>
              </a:lnSpc>
              <a:spcAft>
                <a:spcPts val="0"/>
              </a:spcAft>
              <a:buSzPts val="1000"/>
              <a:buFont typeface="Symbol"/>
              <a:buChar char=""/>
              <a:tabLst>
                <a:tab pos="457200" algn="l"/>
              </a:tabLst>
            </a:pPr>
            <a:r>
              <a:rPr lang="ru-RU" sz="1400" b="1" dirty="0">
                <a:solidFill>
                  <a:srgbClr val="000000"/>
                </a:solidFill>
                <a:latin typeface="Times New Roman"/>
                <a:ea typeface="Times New Roman"/>
                <a:cs typeface="Times New Roman"/>
              </a:rPr>
              <a:t>доклада</a:t>
            </a:r>
            <a:r>
              <a:rPr lang="ru-RU" sz="1400" b="1" dirty="0" smtClean="0">
                <a:solidFill>
                  <a:srgbClr val="000000"/>
                </a:solidFill>
                <a:latin typeface="Times New Roman"/>
                <a:ea typeface="Times New Roman"/>
                <a:cs typeface="Times New Roman"/>
              </a:rPr>
              <a:t>, презентации</a:t>
            </a:r>
            <a:endParaRPr lang="ru-RU" sz="1400" b="1" dirty="0">
              <a:solidFill>
                <a:srgbClr val="000000"/>
              </a:solidFill>
              <a:latin typeface="Calibri"/>
              <a:ea typeface="Calibri"/>
              <a:cs typeface="Times New Roman"/>
            </a:endParaRPr>
          </a:p>
          <a:p>
            <a:pPr marL="342900" lvl="0" indent="-342900">
              <a:lnSpc>
                <a:spcPct val="115000"/>
              </a:lnSpc>
              <a:spcAft>
                <a:spcPts val="0"/>
              </a:spcAft>
              <a:buSzPts val="1000"/>
              <a:buFont typeface="Symbol"/>
              <a:buChar char=""/>
              <a:tabLst>
                <a:tab pos="457200" algn="l"/>
              </a:tabLst>
            </a:pPr>
            <a:r>
              <a:rPr lang="ru-RU" sz="1400" b="1" dirty="0">
                <a:solidFill>
                  <a:srgbClr val="000000"/>
                </a:solidFill>
                <a:latin typeface="Times New Roman"/>
                <a:ea typeface="Times New Roman"/>
                <a:cs typeface="Times New Roman"/>
              </a:rPr>
              <a:t>реферата,</a:t>
            </a:r>
            <a:endParaRPr lang="ru-RU" sz="1400" b="1" dirty="0">
              <a:solidFill>
                <a:srgbClr val="000000"/>
              </a:solidFill>
              <a:latin typeface="Calibri"/>
              <a:ea typeface="Calibri"/>
              <a:cs typeface="Times New Roman"/>
            </a:endParaRPr>
          </a:p>
          <a:p>
            <a:pPr marL="342900" lvl="0" indent="-342900">
              <a:lnSpc>
                <a:spcPct val="115000"/>
              </a:lnSpc>
              <a:spcAft>
                <a:spcPts val="0"/>
              </a:spcAft>
              <a:buSzPts val="1000"/>
              <a:buFont typeface="Symbol"/>
              <a:buChar char=""/>
              <a:tabLst>
                <a:tab pos="457200" algn="l"/>
              </a:tabLst>
            </a:pPr>
            <a:r>
              <a:rPr lang="ru-RU" sz="1400" b="1" dirty="0">
                <a:solidFill>
                  <a:srgbClr val="000000"/>
                </a:solidFill>
                <a:latin typeface="Times New Roman"/>
                <a:ea typeface="Times New Roman"/>
                <a:cs typeface="Times New Roman"/>
              </a:rPr>
              <a:t>статьи в журнале,</a:t>
            </a:r>
            <a:endParaRPr lang="ru-RU" sz="1400" b="1" dirty="0">
              <a:solidFill>
                <a:srgbClr val="000000"/>
              </a:solidFill>
              <a:latin typeface="Calibri"/>
              <a:ea typeface="Calibri"/>
              <a:cs typeface="Times New Roman"/>
            </a:endParaRPr>
          </a:p>
          <a:p>
            <a:pPr marL="342900" lvl="0" indent="-342900">
              <a:lnSpc>
                <a:spcPct val="115000"/>
              </a:lnSpc>
              <a:spcAft>
                <a:spcPts val="0"/>
              </a:spcAft>
              <a:buSzPts val="1000"/>
              <a:buFont typeface="Symbol"/>
              <a:buChar char=""/>
              <a:tabLst>
                <a:tab pos="457200" algn="l"/>
              </a:tabLst>
            </a:pPr>
            <a:r>
              <a:rPr lang="ru-RU" sz="1400" b="1" dirty="0">
                <a:solidFill>
                  <a:srgbClr val="000000"/>
                </a:solidFill>
                <a:latin typeface="Times New Roman"/>
                <a:ea typeface="Times New Roman"/>
                <a:cs typeface="Times New Roman"/>
              </a:rPr>
              <a:t>программы,</a:t>
            </a:r>
            <a:endParaRPr lang="ru-RU" sz="1400" b="1" dirty="0">
              <a:solidFill>
                <a:srgbClr val="000000"/>
              </a:solidFill>
              <a:latin typeface="Calibri"/>
              <a:ea typeface="Calibri"/>
              <a:cs typeface="Times New Roman"/>
            </a:endParaRPr>
          </a:p>
          <a:p>
            <a:pPr marL="342900" lvl="0" indent="-342900">
              <a:lnSpc>
                <a:spcPct val="115000"/>
              </a:lnSpc>
              <a:spcAft>
                <a:spcPts val="0"/>
              </a:spcAft>
              <a:buSzPts val="1000"/>
              <a:buFont typeface="Symbol"/>
              <a:buChar char=""/>
              <a:tabLst>
                <a:tab pos="457200" algn="l"/>
              </a:tabLst>
            </a:pPr>
            <a:r>
              <a:rPr lang="ru-RU" sz="1400" b="1" dirty="0">
                <a:solidFill>
                  <a:srgbClr val="000000"/>
                </a:solidFill>
                <a:latin typeface="Times New Roman"/>
                <a:ea typeface="Times New Roman"/>
                <a:cs typeface="Times New Roman"/>
              </a:rPr>
              <a:t>дидактического материала,</a:t>
            </a:r>
            <a:endParaRPr lang="ru-RU" sz="1400" b="1" dirty="0">
              <a:solidFill>
                <a:srgbClr val="000000"/>
              </a:solidFill>
              <a:latin typeface="Calibri"/>
              <a:ea typeface="Calibri"/>
              <a:cs typeface="Times New Roman"/>
            </a:endParaRPr>
          </a:p>
          <a:p>
            <a:pPr marL="342900" lvl="0" indent="-342900">
              <a:lnSpc>
                <a:spcPct val="115000"/>
              </a:lnSpc>
              <a:spcAft>
                <a:spcPts val="0"/>
              </a:spcAft>
              <a:buSzPts val="1000"/>
              <a:buFont typeface="Symbol"/>
              <a:buChar char=""/>
              <a:tabLst>
                <a:tab pos="457200" algn="l"/>
              </a:tabLst>
            </a:pPr>
            <a:r>
              <a:rPr lang="ru-RU" sz="1400" b="1" dirty="0">
                <a:solidFill>
                  <a:srgbClr val="000000"/>
                </a:solidFill>
                <a:latin typeface="Times New Roman"/>
                <a:ea typeface="Times New Roman"/>
                <a:cs typeface="Times New Roman"/>
              </a:rPr>
              <a:t>методического пособия,</a:t>
            </a:r>
            <a:endParaRPr lang="ru-RU" sz="1400" b="1" dirty="0">
              <a:solidFill>
                <a:srgbClr val="000000"/>
              </a:solidFill>
              <a:latin typeface="Calibri"/>
              <a:ea typeface="Calibri"/>
              <a:cs typeface="Times New Roman"/>
            </a:endParaRPr>
          </a:p>
          <a:p>
            <a:pPr marL="342900" lvl="0" indent="-342900">
              <a:lnSpc>
                <a:spcPct val="115000"/>
              </a:lnSpc>
              <a:spcAft>
                <a:spcPts val="0"/>
              </a:spcAft>
              <a:buSzPts val="1000"/>
              <a:buFont typeface="Symbol"/>
              <a:buChar char=""/>
              <a:tabLst>
                <a:tab pos="457200" algn="l"/>
              </a:tabLst>
            </a:pPr>
            <a:r>
              <a:rPr lang="ru-RU" sz="1400" b="1" dirty="0">
                <a:solidFill>
                  <a:srgbClr val="000000"/>
                </a:solidFill>
                <a:latin typeface="Times New Roman"/>
                <a:ea typeface="Times New Roman"/>
                <a:cs typeface="Times New Roman"/>
              </a:rPr>
              <a:t>научно-методической разработки.</a:t>
            </a:r>
            <a:endParaRPr lang="ru-RU" sz="1400" b="1" dirty="0">
              <a:solidFill>
                <a:srgbClr val="000000"/>
              </a:solidFill>
              <a:latin typeface="Calibri"/>
              <a:ea typeface="Calibri"/>
              <a:cs typeface="Times New Roman"/>
            </a:endParaRPr>
          </a:p>
          <a:p>
            <a:pPr>
              <a:lnSpc>
                <a:spcPct val="115000"/>
              </a:lnSpc>
              <a:spcAft>
                <a:spcPts val="0"/>
              </a:spcAft>
            </a:pPr>
            <a:r>
              <a:rPr lang="ru-RU" sz="1400" b="1" dirty="0">
                <a:solidFill>
                  <a:srgbClr val="00B050"/>
                </a:solidFill>
                <a:latin typeface="Times New Roman"/>
                <a:ea typeface="Times New Roman"/>
                <a:cs typeface="Times New Roman"/>
              </a:rPr>
              <a:t>Кроме того, в процессе работы над темой самообразования и по ее завершению педагог публично представляет наработанный материал. Формы представления могут быть различны:</a:t>
            </a:r>
            <a:endParaRPr lang="ru-RU" sz="1400" b="1" dirty="0">
              <a:solidFill>
                <a:srgbClr val="00B050"/>
              </a:solidFill>
              <a:latin typeface="Calibri"/>
              <a:ea typeface="Calibri"/>
              <a:cs typeface="Times New Roman"/>
            </a:endParaRPr>
          </a:p>
          <a:p>
            <a:pPr marL="342900" lvl="0" indent="-342900">
              <a:lnSpc>
                <a:spcPct val="115000"/>
              </a:lnSpc>
              <a:spcAft>
                <a:spcPts val="0"/>
              </a:spcAft>
              <a:buSzPts val="1000"/>
              <a:buFont typeface="Symbol"/>
              <a:buChar char=""/>
              <a:tabLst>
                <a:tab pos="457200" algn="l"/>
              </a:tabLst>
            </a:pPr>
            <a:r>
              <a:rPr lang="ru-RU" sz="1400" b="1" dirty="0">
                <a:solidFill>
                  <a:srgbClr val="000000"/>
                </a:solidFill>
                <a:latin typeface="Times New Roman"/>
                <a:ea typeface="Times New Roman"/>
                <a:cs typeface="Times New Roman"/>
              </a:rPr>
              <a:t>выступление (творческий отчет) на </a:t>
            </a:r>
            <a:r>
              <a:rPr lang="ru-RU" sz="1400" b="1" dirty="0" smtClean="0">
                <a:solidFill>
                  <a:srgbClr val="000000"/>
                </a:solidFill>
                <a:latin typeface="Times New Roman"/>
                <a:ea typeface="Times New Roman"/>
                <a:cs typeface="Times New Roman"/>
              </a:rPr>
              <a:t>заседании, </a:t>
            </a:r>
            <a:r>
              <a:rPr lang="ru-RU" sz="1400" b="1" dirty="0">
                <a:solidFill>
                  <a:srgbClr val="000000"/>
                </a:solidFill>
                <a:latin typeface="Times New Roman"/>
                <a:ea typeface="Times New Roman"/>
                <a:cs typeface="Times New Roman"/>
              </a:rPr>
              <a:t>МС, педсовета;</a:t>
            </a:r>
            <a:endParaRPr lang="ru-RU" sz="1400" b="1" dirty="0">
              <a:solidFill>
                <a:srgbClr val="000000"/>
              </a:solidFill>
              <a:latin typeface="Calibri"/>
              <a:ea typeface="Calibri"/>
              <a:cs typeface="Times New Roman"/>
            </a:endParaRPr>
          </a:p>
          <a:p>
            <a:pPr marL="342900" lvl="0" indent="-342900">
              <a:lnSpc>
                <a:spcPct val="115000"/>
              </a:lnSpc>
              <a:spcAft>
                <a:spcPts val="0"/>
              </a:spcAft>
              <a:buSzPts val="1000"/>
              <a:buFont typeface="Symbol"/>
              <a:buChar char=""/>
              <a:tabLst>
                <a:tab pos="457200" algn="l"/>
              </a:tabLst>
            </a:pPr>
            <a:r>
              <a:rPr lang="ru-RU" sz="1400" b="1" dirty="0">
                <a:solidFill>
                  <a:srgbClr val="000000"/>
                </a:solidFill>
                <a:latin typeface="Times New Roman"/>
                <a:ea typeface="Times New Roman"/>
                <a:cs typeface="Times New Roman"/>
              </a:rPr>
              <a:t>участие в методическом семинаре;</a:t>
            </a:r>
            <a:endParaRPr lang="ru-RU" sz="1400" b="1" dirty="0">
              <a:solidFill>
                <a:srgbClr val="000000"/>
              </a:solidFill>
              <a:latin typeface="Calibri"/>
              <a:ea typeface="Calibri"/>
              <a:cs typeface="Times New Roman"/>
            </a:endParaRPr>
          </a:p>
          <a:p>
            <a:pPr marL="342900" lvl="0" indent="-342900">
              <a:lnSpc>
                <a:spcPct val="115000"/>
              </a:lnSpc>
              <a:spcAft>
                <a:spcPts val="0"/>
              </a:spcAft>
              <a:buSzPts val="1000"/>
              <a:buFont typeface="Symbol"/>
              <a:buChar char=""/>
              <a:tabLst>
                <a:tab pos="457200" algn="l"/>
              </a:tabLst>
            </a:pPr>
            <a:r>
              <a:rPr lang="ru-RU" sz="1400" b="1" dirty="0">
                <a:solidFill>
                  <a:srgbClr val="000000"/>
                </a:solidFill>
                <a:latin typeface="Times New Roman"/>
                <a:ea typeface="Times New Roman"/>
                <a:cs typeface="Times New Roman"/>
              </a:rPr>
              <a:t>практикум;</a:t>
            </a:r>
            <a:endParaRPr lang="ru-RU" sz="1400" b="1" dirty="0">
              <a:solidFill>
                <a:srgbClr val="000000"/>
              </a:solidFill>
              <a:latin typeface="Calibri"/>
              <a:ea typeface="Calibri"/>
              <a:cs typeface="Times New Roman"/>
            </a:endParaRPr>
          </a:p>
          <a:p>
            <a:pPr marL="342900" lvl="0" indent="-342900">
              <a:lnSpc>
                <a:spcPct val="115000"/>
              </a:lnSpc>
              <a:spcAft>
                <a:spcPts val="0"/>
              </a:spcAft>
              <a:buSzPts val="1000"/>
              <a:buFont typeface="Symbol"/>
              <a:buChar char=""/>
              <a:tabLst>
                <a:tab pos="457200" algn="l"/>
              </a:tabLst>
            </a:pPr>
            <a:r>
              <a:rPr lang="ru-RU" sz="1400" b="1" dirty="0">
                <a:solidFill>
                  <a:srgbClr val="000000"/>
                </a:solidFill>
                <a:latin typeface="Times New Roman"/>
                <a:ea typeface="Times New Roman"/>
                <a:cs typeface="Times New Roman"/>
              </a:rPr>
              <a:t>тренинг;</a:t>
            </a:r>
            <a:endParaRPr lang="ru-RU" sz="1400" b="1" dirty="0">
              <a:solidFill>
                <a:srgbClr val="000000"/>
              </a:solidFill>
              <a:latin typeface="Calibri"/>
              <a:ea typeface="Calibri"/>
              <a:cs typeface="Times New Roman"/>
            </a:endParaRPr>
          </a:p>
          <a:p>
            <a:pPr marL="342900" lvl="0" indent="-342900">
              <a:lnSpc>
                <a:spcPct val="115000"/>
              </a:lnSpc>
              <a:spcAft>
                <a:spcPts val="0"/>
              </a:spcAft>
              <a:buSzPts val="1000"/>
              <a:buFont typeface="Symbol"/>
              <a:buChar char=""/>
              <a:tabLst>
                <a:tab pos="457200" algn="l"/>
              </a:tabLst>
            </a:pPr>
            <a:r>
              <a:rPr lang="ru-RU" sz="1400" b="1" dirty="0">
                <a:solidFill>
                  <a:srgbClr val="000000"/>
                </a:solidFill>
                <a:latin typeface="Times New Roman"/>
                <a:ea typeface="Times New Roman"/>
                <a:cs typeface="Times New Roman"/>
              </a:rPr>
              <a:t>мастер - класс;</a:t>
            </a:r>
            <a:endParaRPr lang="ru-RU" sz="1400" b="1" dirty="0">
              <a:solidFill>
                <a:srgbClr val="000000"/>
              </a:solidFill>
              <a:latin typeface="Calibri"/>
              <a:ea typeface="Calibri"/>
              <a:cs typeface="Times New Roman"/>
            </a:endParaRPr>
          </a:p>
          <a:p>
            <a:pPr marL="342900" lvl="0" indent="-342900">
              <a:lnSpc>
                <a:spcPct val="115000"/>
              </a:lnSpc>
              <a:spcAft>
                <a:spcPts val="0"/>
              </a:spcAft>
              <a:buSzPts val="1000"/>
              <a:buFont typeface="Symbol"/>
              <a:buChar char=""/>
              <a:tabLst>
                <a:tab pos="457200" algn="l"/>
              </a:tabLst>
            </a:pPr>
            <a:r>
              <a:rPr lang="ru-RU" sz="1400" b="1" dirty="0">
                <a:solidFill>
                  <a:srgbClr val="000000"/>
                </a:solidFill>
                <a:latin typeface="Times New Roman"/>
                <a:ea typeface="Times New Roman"/>
                <a:cs typeface="Times New Roman"/>
              </a:rPr>
              <a:t>открытое занятие.</a:t>
            </a:r>
            <a:endParaRPr lang="ru-RU" sz="1400" b="1" dirty="0">
              <a:solidFill>
                <a:srgbClr val="000000"/>
              </a:solidFill>
              <a:latin typeface="Calibri"/>
              <a:ea typeface="Calibri"/>
              <a:cs typeface="Times New Roman"/>
            </a:endParaRPr>
          </a:p>
          <a:p>
            <a:pPr>
              <a:lnSpc>
                <a:spcPct val="115000"/>
              </a:lnSpc>
              <a:spcAft>
                <a:spcPts val="0"/>
              </a:spcAft>
            </a:pPr>
            <a:r>
              <a:rPr lang="ru-RU" sz="1400" b="1" dirty="0">
                <a:solidFill>
                  <a:srgbClr val="00B050"/>
                </a:solidFill>
                <a:latin typeface="Times New Roman"/>
                <a:ea typeface="Times New Roman"/>
                <a:cs typeface="Times New Roman"/>
              </a:rPr>
              <a:t>Наработанный материал сдается в методический кабинет и является доступным для использования другими педагогами.</a:t>
            </a:r>
            <a:endParaRPr lang="ru-RU" sz="1400" b="1" dirty="0">
              <a:solidFill>
                <a:srgbClr val="00B050"/>
              </a:solidFill>
              <a:latin typeface="Calibri"/>
              <a:ea typeface="Calibri"/>
              <a:cs typeface="Times New Roman"/>
            </a:endParaRPr>
          </a:p>
          <a:p>
            <a:endParaRPr lang="ru-RU" sz="1400" dirty="0"/>
          </a:p>
        </p:txBody>
      </p:sp>
      <p:sp>
        <p:nvSpPr>
          <p:cNvPr id="3" name="Заголовок 2"/>
          <p:cNvSpPr>
            <a:spLocks noGrp="1"/>
          </p:cNvSpPr>
          <p:nvPr>
            <p:ph type="title"/>
          </p:nvPr>
        </p:nvSpPr>
        <p:spPr/>
        <p:txBody>
          <a:bodyPr>
            <a:normAutofit fontScale="90000"/>
          </a:bodyPr>
          <a:lstStyle/>
          <a:p>
            <a:r>
              <a:rPr lang="ru-RU" dirty="0"/>
              <a:t>	Результаты работы и формы </a:t>
            </a:r>
            <a:r>
              <a:rPr lang="ru-RU" dirty="0" smtClean="0"/>
              <a:t>их </a:t>
            </a:r>
            <a:r>
              <a:rPr lang="ru-RU" dirty="0"/>
              <a:t>представления.</a:t>
            </a:r>
          </a:p>
        </p:txBody>
      </p:sp>
    </p:spTree>
    <p:extLst>
      <p:ext uri="{BB962C8B-B14F-4D97-AF65-F5344CB8AC3E}">
        <p14:creationId xmlns="" xmlns:p14="http://schemas.microsoft.com/office/powerpoint/2010/main" val="19325580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2564904"/>
            <a:ext cx="8712967" cy="3960440"/>
          </a:xfrm>
        </p:spPr>
        <p:txBody>
          <a:bodyPr>
            <a:noAutofit/>
          </a:bodyPr>
          <a:lstStyle/>
          <a:p>
            <a:pPr marL="0" indent="0">
              <a:buNone/>
            </a:pPr>
            <a:r>
              <a:rPr lang="ru-RU" sz="1100" b="1" dirty="0"/>
              <a:t>Методист  ведет учет и контроль тем самообразования, курирует деятельность педагогов по их реализации, консультирует, оказывает необходимую методическую помощь.</a:t>
            </a:r>
          </a:p>
          <a:p>
            <a:pPr marL="0" indent="0">
              <a:buNone/>
            </a:pPr>
            <a:r>
              <a:rPr lang="ru-RU" sz="1100" b="1" dirty="0"/>
              <a:t>Для отслеживания работы педагогов над темой методист ежегодно заполняет следующую таблицу</a:t>
            </a:r>
            <a:r>
              <a:rPr lang="ru-RU" sz="1100" b="1" dirty="0" smtClean="0"/>
              <a:t>.</a:t>
            </a:r>
            <a:endParaRPr lang="ru-RU" sz="1100" b="1" dirty="0"/>
          </a:p>
          <a:p>
            <a:pPr marL="0" indent="0">
              <a:buNone/>
            </a:pPr>
            <a:r>
              <a:rPr lang="ru-RU" sz="1100" b="1" dirty="0"/>
              <a:t>	</a:t>
            </a:r>
            <a:r>
              <a:rPr lang="ru-RU" sz="1100" b="1" dirty="0" smtClean="0"/>
              <a:t> </a:t>
            </a:r>
            <a:endParaRPr lang="ru-RU" sz="1100" b="1" dirty="0"/>
          </a:p>
          <a:p>
            <a:pPr marL="0" indent="0">
              <a:buNone/>
            </a:pPr>
            <a:r>
              <a:rPr lang="ru-RU" sz="1100" b="1" dirty="0"/>
              <a:t>	</a:t>
            </a:r>
            <a:r>
              <a:rPr lang="ru-RU" sz="1100" b="1" dirty="0" smtClean="0"/>
              <a:t> </a:t>
            </a:r>
            <a:endParaRPr lang="ru-RU" sz="1100" b="1" dirty="0"/>
          </a:p>
          <a:p>
            <a:pPr marL="0" indent="0">
              <a:buNone/>
            </a:pPr>
            <a:r>
              <a:rPr lang="ru-RU" sz="1100" b="1" dirty="0"/>
              <a:t>	</a:t>
            </a:r>
            <a:r>
              <a:rPr lang="ru-RU" sz="1100" b="1" dirty="0" smtClean="0"/>
              <a:t> </a:t>
            </a:r>
            <a:endParaRPr lang="ru-RU" sz="1100" b="1" dirty="0"/>
          </a:p>
          <a:p>
            <a:pPr marL="0" indent="0">
              <a:buNone/>
            </a:pPr>
            <a:r>
              <a:rPr lang="ru-RU" sz="1100" b="1" dirty="0"/>
              <a:t>	</a:t>
            </a:r>
            <a:r>
              <a:rPr lang="ru-RU" sz="1100" b="1" dirty="0" smtClean="0"/>
              <a:t> </a:t>
            </a:r>
            <a:endParaRPr lang="ru-RU" sz="1100" b="1" dirty="0"/>
          </a:p>
          <a:p>
            <a:endParaRPr lang="ru-RU" sz="1100" b="1" dirty="0"/>
          </a:p>
          <a:p>
            <a:pPr marL="0" indent="0">
              <a:buNone/>
            </a:pPr>
            <a:r>
              <a:rPr lang="ru-RU" sz="1100" b="1" dirty="0"/>
              <a:t>										</a:t>
            </a:r>
          </a:p>
          <a:p>
            <a:endParaRPr lang="ru-RU" sz="1100" b="1" dirty="0"/>
          </a:p>
          <a:p>
            <a:endParaRPr lang="ru-RU" sz="1100" b="1" dirty="0"/>
          </a:p>
          <a:p>
            <a:pPr marL="0" indent="0">
              <a:buNone/>
            </a:pPr>
            <a:endParaRPr lang="ru-RU" sz="1100" b="1" dirty="0" smtClean="0"/>
          </a:p>
          <a:p>
            <a:pPr marL="0" indent="0">
              <a:buNone/>
            </a:pPr>
            <a:endParaRPr lang="ru-RU" sz="1100" b="1" dirty="0"/>
          </a:p>
          <a:p>
            <a:pPr marL="0" indent="0">
              <a:buNone/>
            </a:pPr>
            <a:r>
              <a:rPr lang="ru-RU" sz="1100" b="1" dirty="0" smtClean="0"/>
              <a:t>Введение </a:t>
            </a:r>
            <a:r>
              <a:rPr lang="ru-RU" sz="1100" b="1" dirty="0"/>
              <a:t>графы "Год работы над темой" позволяет отследить, на каком этапе работы над темой находится педагог, и, если требуется, </a:t>
            </a:r>
            <a:r>
              <a:rPr lang="ru-RU" sz="1100" b="1" dirty="0" smtClean="0"/>
              <a:t>оказать </a:t>
            </a:r>
            <a:r>
              <a:rPr lang="ru-RU" sz="1100" b="1" dirty="0"/>
              <a:t>соответствующую методическую помощь, определить виды деятельности в реализации темы в течение конкретного учебного года.</a:t>
            </a:r>
          </a:p>
          <a:p>
            <a:pPr marL="0" indent="0">
              <a:buNone/>
            </a:pPr>
            <a:r>
              <a:rPr lang="ru-RU" sz="1100" b="1" dirty="0" smtClean="0"/>
              <a:t>Изменения </a:t>
            </a:r>
            <a:r>
              <a:rPr lang="ru-RU" sz="1100" b="1" dirty="0"/>
              <a:t>в таблицу вносятся ежегодно. Такая система работы позволяет выявить передовой педагогический опыт, обобщить его и выбрать формы распространения.</a:t>
            </a:r>
          </a:p>
          <a:p>
            <a:pPr marL="0" indent="0">
              <a:buNone/>
            </a:pPr>
            <a:r>
              <a:rPr lang="ru-RU" sz="1100" b="1" dirty="0" smtClean="0"/>
              <a:t>Наиболее </a:t>
            </a:r>
            <a:r>
              <a:rPr lang="ru-RU" sz="1100" b="1" dirty="0"/>
              <a:t>значимый опыт рекомендуется к обобщению и распространению.</a:t>
            </a:r>
          </a:p>
          <a:p>
            <a:pPr marL="0" indent="0">
              <a:buNone/>
            </a:pPr>
            <a:r>
              <a:rPr lang="ru-RU" sz="1100" b="1" dirty="0"/>
              <a:t> </a:t>
            </a:r>
          </a:p>
        </p:txBody>
      </p:sp>
      <p:sp>
        <p:nvSpPr>
          <p:cNvPr id="3" name="Заголовок 2"/>
          <p:cNvSpPr>
            <a:spLocks noGrp="1"/>
          </p:cNvSpPr>
          <p:nvPr>
            <p:ph type="title"/>
          </p:nvPr>
        </p:nvSpPr>
        <p:spPr/>
        <p:txBody>
          <a:bodyPr>
            <a:normAutofit fontScale="90000"/>
          </a:bodyPr>
          <a:lstStyle/>
          <a:p>
            <a:pPr>
              <a:lnSpc>
                <a:spcPct val="115000"/>
              </a:lnSpc>
              <a:spcAft>
                <a:spcPts val="0"/>
              </a:spcAft>
            </a:pPr>
            <a:r>
              <a:rPr lang="ru-RU" dirty="0">
                <a:solidFill>
                  <a:srgbClr val="000000"/>
                </a:solidFill>
                <a:latin typeface="Times New Roman"/>
                <a:ea typeface="Times New Roman"/>
                <a:cs typeface="Times New Roman"/>
              </a:rPr>
              <a:t> </a:t>
            </a:r>
            <a:r>
              <a:rPr lang="ru-RU" dirty="0">
                <a:latin typeface="Calibri"/>
                <a:ea typeface="Calibri"/>
                <a:cs typeface="Times New Roman"/>
              </a:rPr>
              <a:t/>
            </a:r>
            <a:br>
              <a:rPr lang="ru-RU" dirty="0">
                <a:latin typeface="Calibri"/>
                <a:ea typeface="Calibri"/>
                <a:cs typeface="Times New Roman"/>
              </a:rPr>
            </a:br>
            <a:r>
              <a:rPr lang="ru-RU" b="1" i="1" dirty="0">
                <a:solidFill>
                  <a:srgbClr val="000000"/>
                </a:solidFill>
                <a:latin typeface="Times New Roman"/>
                <a:ea typeface="Times New Roman"/>
                <a:cs typeface="Times New Roman"/>
              </a:rPr>
              <a:t>Учет и контроль тем самообразования методистом</a:t>
            </a:r>
            <a:r>
              <a:rPr lang="ru-RU" dirty="0">
                <a:solidFill>
                  <a:srgbClr val="000000"/>
                </a:solidFill>
                <a:latin typeface="Calibri"/>
                <a:ea typeface="Calibri"/>
                <a:cs typeface="Times New Roman"/>
              </a:rPr>
              <a:t/>
            </a:r>
            <a:br>
              <a:rPr lang="ru-RU" dirty="0">
                <a:solidFill>
                  <a:srgbClr val="000000"/>
                </a:solidFill>
                <a:latin typeface="Calibri"/>
                <a:ea typeface="Calibri"/>
                <a:cs typeface="Times New Roman"/>
              </a:rPr>
            </a:br>
            <a:endParaRPr lang="ru-RU" dirty="0"/>
          </a:p>
        </p:txBody>
      </p:sp>
      <p:graphicFrame>
        <p:nvGraphicFramePr>
          <p:cNvPr id="4" name="Таблица 3"/>
          <p:cNvGraphicFramePr>
            <a:graphicFrameLocks noGrp="1"/>
          </p:cNvGraphicFramePr>
          <p:nvPr>
            <p:extLst>
              <p:ext uri="{D42A27DB-BD31-4B8C-83A1-F6EECF244321}">
                <p14:modId xmlns="" xmlns:p14="http://schemas.microsoft.com/office/powerpoint/2010/main" val="505387831"/>
              </p:ext>
            </p:extLst>
          </p:nvPr>
        </p:nvGraphicFramePr>
        <p:xfrm>
          <a:off x="323528" y="3428999"/>
          <a:ext cx="8640961" cy="1675002"/>
        </p:xfrm>
        <a:graphic>
          <a:graphicData uri="http://schemas.openxmlformats.org/drawingml/2006/table">
            <a:tbl>
              <a:tblPr firstRow="1" firstCol="1" bandRow="1">
                <a:tableStyleId>{5C22544A-7EE6-4342-B048-85BDC9FD1C3A}</a:tableStyleId>
              </a:tblPr>
              <a:tblGrid>
                <a:gridCol w="833777"/>
                <a:gridCol w="909575"/>
                <a:gridCol w="985373"/>
                <a:gridCol w="1454459"/>
                <a:gridCol w="662246"/>
                <a:gridCol w="3795531"/>
              </a:tblGrid>
              <a:tr h="831318">
                <a:tc>
                  <a:txBody>
                    <a:bodyPr/>
                    <a:lstStyle/>
                    <a:p>
                      <a:pPr>
                        <a:lnSpc>
                          <a:spcPct val="115000"/>
                        </a:lnSpc>
                        <a:spcAft>
                          <a:spcPts val="0"/>
                        </a:spcAft>
                      </a:pPr>
                      <a:r>
                        <a:rPr lang="ru-RU" sz="1100" dirty="0">
                          <a:effectLst/>
                        </a:rPr>
                        <a:t>№п/п</a:t>
                      </a:r>
                    </a:p>
                    <a:p>
                      <a:pPr>
                        <a:lnSpc>
                          <a:spcPct val="115000"/>
                        </a:lnSpc>
                        <a:spcAft>
                          <a:spcPts val="0"/>
                        </a:spcAft>
                      </a:pPr>
                      <a:r>
                        <a:rPr lang="ru-RU" sz="1100" dirty="0">
                          <a:effectLst/>
                        </a:rPr>
                        <a:t> </a:t>
                      </a:r>
                      <a:endParaRPr lang="ru-RU" sz="1100" dirty="0">
                        <a:effectLst/>
                        <a:latin typeface="Calibri"/>
                        <a:ea typeface="Calibri"/>
                        <a:cs typeface="Times New Roman"/>
                      </a:endParaRPr>
                    </a:p>
                  </a:txBody>
                  <a:tcPr marL="68580" marR="68580" marT="0" marB="0"/>
                </a:tc>
                <a:tc>
                  <a:txBody>
                    <a:bodyPr/>
                    <a:lstStyle/>
                    <a:p>
                      <a:pPr>
                        <a:lnSpc>
                          <a:spcPct val="115000"/>
                        </a:lnSpc>
                        <a:spcAft>
                          <a:spcPts val="0"/>
                        </a:spcAft>
                      </a:pPr>
                      <a:r>
                        <a:rPr lang="ru-RU" sz="1100">
                          <a:effectLst/>
                        </a:rPr>
                        <a:t>ФИО педагога</a:t>
                      </a:r>
                    </a:p>
                    <a:p>
                      <a:pPr>
                        <a:lnSpc>
                          <a:spcPct val="115000"/>
                        </a:lnSpc>
                        <a:spcAft>
                          <a:spcPts val="0"/>
                        </a:spcAft>
                      </a:pPr>
                      <a:r>
                        <a:rPr lang="ru-RU" sz="11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100">
                          <a:effectLst/>
                        </a:rPr>
                        <a:t>Должность</a:t>
                      </a:r>
                    </a:p>
                    <a:p>
                      <a:pPr>
                        <a:lnSpc>
                          <a:spcPct val="115000"/>
                        </a:lnSpc>
                        <a:spcAft>
                          <a:spcPts val="0"/>
                        </a:spcAft>
                      </a:pPr>
                      <a:r>
                        <a:rPr lang="ru-RU" sz="11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100">
                          <a:effectLst/>
                        </a:rPr>
                        <a:t>Тема самообразования</a:t>
                      </a:r>
                    </a:p>
                    <a:p>
                      <a:pPr>
                        <a:lnSpc>
                          <a:spcPct val="115000"/>
                        </a:lnSpc>
                        <a:spcAft>
                          <a:spcPts val="0"/>
                        </a:spcAft>
                      </a:pPr>
                      <a:r>
                        <a:rPr lang="ru-RU" sz="11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100">
                          <a:effectLst/>
                        </a:rPr>
                        <a:t>Год работы по теме</a:t>
                      </a:r>
                    </a:p>
                    <a:p>
                      <a:pPr>
                        <a:lnSpc>
                          <a:spcPct val="115000"/>
                        </a:lnSpc>
                        <a:spcAft>
                          <a:spcPts val="0"/>
                        </a:spcAft>
                      </a:pPr>
                      <a:r>
                        <a:rPr lang="ru-RU" sz="11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100">
                          <a:effectLst/>
                        </a:rPr>
                        <a:t>Деятельность по реализации темы</a:t>
                      </a:r>
                    </a:p>
                    <a:p>
                      <a:pPr>
                        <a:lnSpc>
                          <a:spcPct val="115000"/>
                        </a:lnSpc>
                        <a:spcAft>
                          <a:spcPts val="0"/>
                        </a:spcAft>
                      </a:pPr>
                      <a:r>
                        <a:rPr lang="ru-RU" sz="1100">
                          <a:effectLst/>
                        </a:rPr>
                        <a:t> </a:t>
                      </a:r>
                      <a:endParaRPr lang="ru-RU" sz="1100">
                        <a:effectLst/>
                        <a:latin typeface="Calibri"/>
                        <a:ea typeface="Calibri"/>
                        <a:cs typeface="Times New Roman"/>
                      </a:endParaRPr>
                    </a:p>
                  </a:txBody>
                  <a:tcPr marL="68580" marR="68580" marT="0" marB="0"/>
                </a:tc>
              </a:tr>
              <a:tr h="210921">
                <a:tc>
                  <a:txBody>
                    <a:bodyPr/>
                    <a:lstStyle/>
                    <a:p>
                      <a:pPr>
                        <a:lnSpc>
                          <a:spcPct val="115000"/>
                        </a:lnSpc>
                        <a:spcAft>
                          <a:spcPts val="0"/>
                        </a:spcAft>
                      </a:pPr>
                      <a:r>
                        <a:rPr lang="ru-RU" sz="1100">
                          <a:effectLst/>
                        </a:rPr>
                        <a:t>1</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1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1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1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1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100">
                          <a:effectLst/>
                        </a:rPr>
                        <a:t> </a:t>
                      </a:r>
                      <a:endParaRPr lang="ru-RU" sz="1100">
                        <a:effectLst/>
                        <a:latin typeface="Calibri"/>
                        <a:ea typeface="Calibri"/>
                        <a:cs typeface="Times New Roman"/>
                      </a:endParaRPr>
                    </a:p>
                  </a:txBody>
                  <a:tcPr marL="68580" marR="68580" marT="0" marB="0"/>
                </a:tc>
              </a:tr>
              <a:tr h="210921">
                <a:tc>
                  <a:txBody>
                    <a:bodyPr/>
                    <a:lstStyle/>
                    <a:p>
                      <a:pPr>
                        <a:lnSpc>
                          <a:spcPct val="115000"/>
                        </a:lnSpc>
                        <a:spcAft>
                          <a:spcPts val="0"/>
                        </a:spcAft>
                      </a:pPr>
                      <a:r>
                        <a:rPr lang="ru-RU" sz="1100">
                          <a:effectLst/>
                        </a:rPr>
                        <a:t>2</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1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1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1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1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100">
                          <a:effectLst/>
                        </a:rPr>
                        <a:t> </a:t>
                      </a:r>
                      <a:endParaRPr lang="ru-RU" sz="1100">
                        <a:effectLst/>
                        <a:latin typeface="Calibri"/>
                        <a:ea typeface="Calibri"/>
                        <a:cs typeface="Times New Roman"/>
                      </a:endParaRPr>
                    </a:p>
                  </a:txBody>
                  <a:tcPr marL="68580" marR="68580" marT="0" marB="0"/>
                </a:tc>
              </a:tr>
              <a:tr h="210921">
                <a:tc>
                  <a:txBody>
                    <a:bodyPr/>
                    <a:lstStyle/>
                    <a:p>
                      <a:pPr>
                        <a:lnSpc>
                          <a:spcPct val="115000"/>
                        </a:lnSpc>
                        <a:spcAft>
                          <a:spcPts val="0"/>
                        </a:spcAft>
                      </a:pPr>
                      <a:r>
                        <a:rPr lang="ru-RU" sz="1100">
                          <a:effectLst/>
                        </a:rPr>
                        <a:t>3</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1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1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1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1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100">
                          <a:effectLst/>
                        </a:rPr>
                        <a:t> </a:t>
                      </a:r>
                      <a:endParaRPr lang="ru-RU" sz="1100">
                        <a:effectLst/>
                        <a:latin typeface="Calibri"/>
                        <a:ea typeface="Calibri"/>
                        <a:cs typeface="Times New Roman"/>
                      </a:endParaRPr>
                    </a:p>
                  </a:txBody>
                  <a:tcPr marL="68580" marR="68580" marT="0" marB="0"/>
                </a:tc>
              </a:tr>
              <a:tr h="210921">
                <a:tc>
                  <a:txBody>
                    <a:bodyPr/>
                    <a:lstStyle/>
                    <a:p>
                      <a:pPr>
                        <a:lnSpc>
                          <a:spcPct val="115000"/>
                        </a:lnSpc>
                        <a:spcAft>
                          <a:spcPts val="0"/>
                        </a:spcAft>
                      </a:pPr>
                      <a:r>
                        <a:rPr lang="ru-RU" sz="1100">
                          <a:effectLst/>
                        </a:rPr>
                        <a:t>4</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1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1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100">
                          <a:effectLst/>
                        </a:rPr>
                        <a:t> </a:t>
                      </a:r>
                      <a:endParaRPr lang="ru-RU" sz="1100">
                        <a:effectLst/>
                        <a:latin typeface="Calibri"/>
                        <a:ea typeface="Calibri"/>
                        <a:cs typeface="Times New Roman"/>
                      </a:endParaRPr>
                    </a:p>
                  </a:txBody>
                  <a:tcPr marL="68580" marR="68580" marT="0" marB="0"/>
                </a:tc>
                <a:tc>
                  <a:txBody>
                    <a:bodyPr/>
                    <a:lstStyle/>
                    <a:p>
                      <a:pPr>
                        <a:lnSpc>
                          <a:spcPct val="115000"/>
                        </a:lnSpc>
                        <a:spcAft>
                          <a:spcPts val="0"/>
                        </a:spcAft>
                      </a:pPr>
                      <a:r>
                        <a:rPr lang="ru-RU" sz="1100" dirty="0">
                          <a:effectLst/>
                        </a:rPr>
                        <a:t> </a:t>
                      </a:r>
                      <a:endParaRPr lang="ru-RU" sz="1100" dirty="0">
                        <a:effectLst/>
                        <a:latin typeface="Calibri"/>
                        <a:ea typeface="Calibri"/>
                        <a:cs typeface="Times New Roman"/>
                      </a:endParaRPr>
                    </a:p>
                  </a:txBody>
                  <a:tcPr marL="68580" marR="68580" marT="0" marB="0"/>
                </a:tc>
                <a:tc>
                  <a:txBody>
                    <a:bodyPr/>
                    <a:lstStyle/>
                    <a:p>
                      <a:pPr>
                        <a:lnSpc>
                          <a:spcPct val="115000"/>
                        </a:lnSpc>
                        <a:spcAft>
                          <a:spcPts val="0"/>
                        </a:spcAft>
                      </a:pPr>
                      <a:r>
                        <a:rPr lang="ru-RU" sz="1100" dirty="0">
                          <a:effectLst/>
                        </a:rPr>
                        <a:t> </a:t>
                      </a:r>
                      <a:endParaRPr lang="ru-RU"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 xmlns:p14="http://schemas.microsoft.com/office/powerpoint/2010/main" val="28383562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836342958"/>
              </p:ext>
            </p:extLst>
          </p:nvPr>
        </p:nvGraphicFramePr>
        <p:xfrm>
          <a:off x="323528" y="1556792"/>
          <a:ext cx="8568952" cy="5414413"/>
        </p:xfrm>
        <a:graphic>
          <a:graphicData uri="http://schemas.openxmlformats.org/drawingml/2006/table">
            <a:tbl>
              <a:tblPr firstRow="1" firstCol="1" bandRow="1"/>
              <a:tblGrid>
                <a:gridCol w="2016224"/>
                <a:gridCol w="6552728"/>
              </a:tblGrid>
              <a:tr h="270551">
                <a:tc>
                  <a:txBody>
                    <a:bodyPr/>
                    <a:lstStyle/>
                    <a:p>
                      <a:pPr>
                        <a:lnSpc>
                          <a:spcPct val="115000"/>
                        </a:lnSpc>
                        <a:spcAft>
                          <a:spcPts val="1000"/>
                        </a:spcAft>
                      </a:pPr>
                      <a:r>
                        <a:rPr lang="ru-RU" sz="1400" b="1" dirty="0">
                          <a:effectLst/>
                          <a:latin typeface="Times New Roman"/>
                          <a:ea typeface="Times New Roman"/>
                          <a:cs typeface="Times New Roman"/>
                        </a:rPr>
                        <a:t>Возможная проблема</a:t>
                      </a:r>
                      <a:endParaRPr lang="ru-RU" sz="1400" b="1" dirty="0">
                        <a:effectLst/>
                        <a:latin typeface="Calibri"/>
                        <a:ea typeface="Calibri"/>
                        <a:cs typeface="Times New Roman"/>
                      </a:endParaRPr>
                    </a:p>
                  </a:txBody>
                  <a:tcPr marL="57520" marR="5752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ru-RU" sz="1400" b="1" dirty="0">
                          <a:effectLst/>
                          <a:latin typeface="Times New Roman"/>
                          <a:ea typeface="Times New Roman"/>
                          <a:cs typeface="Times New Roman"/>
                        </a:rPr>
                        <a:t>Пути решения</a:t>
                      </a:r>
                      <a:endParaRPr lang="ru-RU" sz="1400" b="1" dirty="0">
                        <a:effectLst/>
                        <a:latin typeface="Calibri"/>
                        <a:ea typeface="Calibri"/>
                        <a:cs typeface="Times New Roman"/>
                      </a:endParaRPr>
                    </a:p>
                  </a:txBody>
                  <a:tcPr marL="57520" marR="5752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r>
              <a:tr h="1356148">
                <a:tc>
                  <a:txBody>
                    <a:bodyPr/>
                    <a:lstStyle/>
                    <a:p>
                      <a:pPr>
                        <a:lnSpc>
                          <a:spcPct val="115000"/>
                        </a:lnSpc>
                        <a:spcAft>
                          <a:spcPts val="1000"/>
                        </a:spcAft>
                      </a:pPr>
                      <a:r>
                        <a:rPr lang="ru-RU" sz="1400" dirty="0">
                          <a:effectLst/>
                          <a:latin typeface="Times New Roman"/>
                          <a:ea typeface="Times New Roman"/>
                          <a:cs typeface="Times New Roman"/>
                        </a:rPr>
                        <a:t>Не могут определиться с темой самообразования</a:t>
                      </a:r>
                      <a:endParaRPr lang="ru-RU" sz="1400" dirty="0">
                        <a:effectLst/>
                        <a:latin typeface="Calibri"/>
                        <a:ea typeface="Calibri"/>
                        <a:cs typeface="Times New Roman"/>
                      </a:endParaRPr>
                    </a:p>
                  </a:txBody>
                  <a:tcPr marL="57520" marR="5752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a:ea typeface="Times New Roman"/>
                          <a:cs typeface="Times New Roman"/>
                        </a:rPr>
                        <a:t>-выделите из многообразия проблем, которые вытекают из наблюдений за детьми, результатов диагностики, анализа работы и др. ту, которая является для вас главной и решение которой могло бы дать устойчивый положительный результат</a:t>
                      </a:r>
                      <a:endParaRPr lang="ru-RU" sz="1400" dirty="0">
                        <a:effectLst/>
                        <a:latin typeface="Calibri"/>
                        <a:ea typeface="Calibri"/>
                        <a:cs typeface="Times New Roman"/>
                      </a:endParaRPr>
                    </a:p>
                    <a:p>
                      <a:pPr>
                        <a:lnSpc>
                          <a:spcPct val="115000"/>
                        </a:lnSpc>
                        <a:spcAft>
                          <a:spcPts val="0"/>
                        </a:spcAft>
                      </a:pPr>
                      <a:r>
                        <a:rPr lang="ru-RU" sz="1400" dirty="0">
                          <a:effectLst/>
                          <a:latin typeface="Times New Roman"/>
                          <a:ea typeface="Times New Roman"/>
                          <a:cs typeface="Times New Roman"/>
                        </a:rPr>
                        <a:t>-определите актуальность данной проблемы, перспективность и практическую значимость для повышения образовательного процесса</a:t>
                      </a:r>
                      <a:endParaRPr lang="ru-RU" sz="1400" dirty="0">
                        <a:effectLst/>
                        <a:latin typeface="Calibri"/>
                        <a:ea typeface="Calibri"/>
                        <a:cs typeface="Times New Roman"/>
                      </a:endParaRPr>
                    </a:p>
                  </a:txBody>
                  <a:tcPr marL="57520" marR="5752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r>
              <a:tr h="1893857">
                <a:tc>
                  <a:txBody>
                    <a:bodyPr/>
                    <a:lstStyle/>
                    <a:p>
                      <a:pPr>
                        <a:lnSpc>
                          <a:spcPct val="115000"/>
                        </a:lnSpc>
                        <a:spcAft>
                          <a:spcPts val="1000"/>
                        </a:spcAft>
                      </a:pPr>
                      <a:r>
                        <a:rPr lang="ru-RU" sz="1400" dirty="0">
                          <a:effectLst/>
                          <a:latin typeface="Times New Roman"/>
                          <a:ea typeface="Times New Roman"/>
                          <a:cs typeface="Times New Roman"/>
                        </a:rPr>
                        <a:t>Не могут правильно сформулировать тему самообразования, выделить ее </a:t>
                      </a:r>
                      <a:r>
                        <a:rPr lang="ru-RU" sz="1400" dirty="0" smtClean="0">
                          <a:effectLst/>
                          <a:latin typeface="Times New Roman"/>
                          <a:ea typeface="Times New Roman"/>
                          <a:cs typeface="Times New Roman"/>
                        </a:rPr>
                        <a:t>актуальность</a:t>
                      </a:r>
                      <a:endParaRPr lang="ru-RU" sz="1400" dirty="0">
                        <a:effectLst/>
                        <a:latin typeface="Calibri"/>
                        <a:ea typeface="Calibri"/>
                        <a:cs typeface="Times New Roman"/>
                      </a:endParaRPr>
                    </a:p>
                  </a:txBody>
                  <a:tcPr marL="57520" marR="5752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a:ea typeface="Times New Roman"/>
                          <a:cs typeface="Times New Roman"/>
                        </a:rPr>
                        <a:t>Формулируйте темы по схемам:</a:t>
                      </a:r>
                      <a:endParaRPr lang="ru-RU" sz="1400" dirty="0">
                        <a:effectLst/>
                        <a:latin typeface="Calibri"/>
                        <a:ea typeface="Calibri"/>
                        <a:cs typeface="Times New Roman"/>
                      </a:endParaRPr>
                    </a:p>
                    <a:p>
                      <a:pPr>
                        <a:lnSpc>
                          <a:spcPct val="115000"/>
                        </a:lnSpc>
                        <a:spcAft>
                          <a:spcPts val="0"/>
                        </a:spcAft>
                      </a:pPr>
                      <a:r>
                        <a:rPr lang="ru-RU" sz="1400" dirty="0">
                          <a:effectLst/>
                          <a:latin typeface="Times New Roman"/>
                          <a:ea typeface="Times New Roman"/>
                          <a:cs typeface="Times New Roman"/>
                        </a:rPr>
                        <a:t>- ЧТО-ТО как условие развития ЧЕГО-ЛИБО;</a:t>
                      </a:r>
                      <a:endParaRPr lang="ru-RU" sz="1400" dirty="0">
                        <a:effectLst/>
                        <a:latin typeface="Calibri"/>
                        <a:ea typeface="Calibri"/>
                        <a:cs typeface="Times New Roman"/>
                      </a:endParaRPr>
                    </a:p>
                    <a:p>
                      <a:pPr>
                        <a:lnSpc>
                          <a:spcPct val="115000"/>
                        </a:lnSpc>
                        <a:spcAft>
                          <a:spcPts val="0"/>
                        </a:spcAft>
                      </a:pPr>
                      <a:r>
                        <a:rPr lang="ru-RU" sz="1400" dirty="0">
                          <a:effectLst/>
                          <a:latin typeface="Times New Roman"/>
                          <a:ea typeface="Times New Roman"/>
                          <a:cs typeface="Times New Roman"/>
                        </a:rPr>
                        <a:t>- ЧТО-ТО как средство формирования ЧЕГО-ЛИБО;</a:t>
                      </a:r>
                      <a:br>
                        <a:rPr lang="ru-RU" sz="1400" dirty="0">
                          <a:effectLst/>
                          <a:latin typeface="Times New Roman"/>
                          <a:ea typeface="Times New Roman"/>
                          <a:cs typeface="Times New Roman"/>
                        </a:rPr>
                      </a:br>
                      <a:r>
                        <a:rPr lang="ru-RU" sz="1400" dirty="0">
                          <a:effectLst/>
                          <a:latin typeface="Times New Roman"/>
                          <a:ea typeface="Times New Roman"/>
                          <a:cs typeface="Times New Roman"/>
                        </a:rPr>
                        <a:t>- Использование ЧЕГО-ЛИБО как средство (или условие) развития (или формирования, воспитания, становления) ЧЕГО-ТО</a:t>
                      </a:r>
                      <a:br>
                        <a:rPr lang="ru-RU" sz="1400" dirty="0">
                          <a:effectLst/>
                          <a:latin typeface="Times New Roman"/>
                          <a:ea typeface="Times New Roman"/>
                          <a:cs typeface="Times New Roman"/>
                        </a:rPr>
                      </a:br>
                      <a:r>
                        <a:rPr lang="ru-RU" sz="1400" dirty="0">
                          <a:effectLst/>
                          <a:latin typeface="Times New Roman"/>
                          <a:ea typeface="Times New Roman"/>
                          <a:cs typeface="Times New Roman"/>
                        </a:rPr>
                        <a:t>Новизна может заключаться в новом решении вопросов, затрагивать региональные особенности.</a:t>
                      </a:r>
                      <a:endParaRPr lang="ru-RU" sz="1400" dirty="0">
                        <a:effectLst/>
                        <a:latin typeface="Calibri"/>
                        <a:ea typeface="Calibri"/>
                        <a:cs typeface="Times New Roman"/>
                      </a:endParaRPr>
                    </a:p>
                  </a:txBody>
                  <a:tcPr marL="57520" marR="5752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93857">
                <a:tc>
                  <a:txBody>
                    <a:bodyPr/>
                    <a:lstStyle/>
                    <a:p>
                      <a:pPr marL="0" marR="0" indent="0" algn="l" defTabSz="914400" rtl="0" eaLnBrk="1" fontAlgn="auto" latinLnBrk="0" hangingPunct="1">
                        <a:lnSpc>
                          <a:spcPct val="115000"/>
                        </a:lnSpc>
                        <a:spcBef>
                          <a:spcPts val="0"/>
                        </a:spcBef>
                        <a:spcAft>
                          <a:spcPts val="1000"/>
                        </a:spcAft>
                        <a:buClrTx/>
                        <a:buSzTx/>
                        <a:buFontTx/>
                        <a:buNone/>
                        <a:tabLst/>
                        <a:defRPr/>
                      </a:pPr>
                      <a:r>
                        <a:rPr lang="ru-RU" sz="1400" dirty="0" smtClean="0">
                          <a:effectLst/>
                          <a:latin typeface="Times New Roman"/>
                          <a:ea typeface="Times New Roman"/>
                          <a:cs typeface="Times New Roman"/>
                        </a:rPr>
                        <a:t>При подборе литературы теряются в ее изобилии. Затрудняются в правильном выборе</a:t>
                      </a:r>
                      <a:endParaRPr lang="ru-RU" sz="1400" dirty="0" smtClean="0">
                        <a:effectLst/>
                        <a:latin typeface="Calibri"/>
                        <a:ea typeface="Calibri"/>
                        <a:cs typeface="Times New Roman"/>
                      </a:endParaRPr>
                    </a:p>
                    <a:p>
                      <a:pPr>
                        <a:lnSpc>
                          <a:spcPct val="115000"/>
                        </a:lnSpc>
                        <a:spcAft>
                          <a:spcPts val="1000"/>
                        </a:spcAft>
                      </a:pPr>
                      <a:endParaRPr lang="ru-RU" sz="1400" dirty="0">
                        <a:effectLst/>
                        <a:latin typeface="Calibri"/>
                        <a:ea typeface="Calibri"/>
                        <a:cs typeface="Times New Roman"/>
                      </a:endParaRPr>
                    </a:p>
                  </a:txBody>
                  <a:tcPr marL="57520" marR="5752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nSpc>
                          <a:spcPct val="115000"/>
                        </a:lnSpc>
                        <a:spcAft>
                          <a:spcPts val="1000"/>
                        </a:spcAft>
                      </a:pPr>
                      <a:r>
                        <a:rPr lang="ru-RU" sz="1400" dirty="0">
                          <a:effectLst/>
                          <a:latin typeface="Times New Roman"/>
                          <a:ea typeface="Times New Roman"/>
                          <a:cs typeface="Times New Roman"/>
                        </a:rPr>
                        <a:t>Подбор литературы осуществляйте следующим образом:</a:t>
                      </a:r>
                      <a:br>
                        <a:rPr lang="ru-RU" sz="1400" dirty="0">
                          <a:effectLst/>
                          <a:latin typeface="Times New Roman"/>
                          <a:ea typeface="Times New Roman"/>
                          <a:cs typeface="Times New Roman"/>
                        </a:rPr>
                      </a:br>
                      <a:r>
                        <a:rPr lang="ru-RU" sz="1400" dirty="0">
                          <a:effectLst/>
                          <a:latin typeface="Times New Roman"/>
                          <a:ea typeface="Times New Roman"/>
                          <a:cs typeface="Times New Roman"/>
                        </a:rPr>
                        <a:t> - просмотр и обзор оглавления, введения, резюме дает общее представление о замысле книги, делает чтение осмысленным и целенаправленным;</a:t>
                      </a:r>
                      <a:br>
                        <a:rPr lang="ru-RU" sz="1400" dirty="0">
                          <a:effectLst/>
                          <a:latin typeface="Times New Roman"/>
                          <a:ea typeface="Times New Roman"/>
                          <a:cs typeface="Times New Roman"/>
                        </a:rPr>
                      </a:br>
                      <a:r>
                        <a:rPr lang="ru-RU" sz="1400" dirty="0">
                          <a:effectLst/>
                          <a:latin typeface="Times New Roman"/>
                          <a:ea typeface="Times New Roman"/>
                          <a:cs typeface="Times New Roman"/>
                        </a:rPr>
                        <a:t>С чего начать изучение подобранной литературы:</a:t>
                      </a:r>
                      <a:br>
                        <a:rPr lang="ru-RU" sz="1400" dirty="0">
                          <a:effectLst/>
                          <a:latin typeface="Times New Roman"/>
                          <a:ea typeface="Times New Roman"/>
                          <a:cs typeface="Times New Roman"/>
                        </a:rPr>
                      </a:br>
                      <a:r>
                        <a:rPr lang="ru-RU" sz="1400" dirty="0">
                          <a:effectLst/>
                          <a:latin typeface="Times New Roman"/>
                          <a:ea typeface="Times New Roman"/>
                          <a:cs typeface="Times New Roman"/>
                        </a:rPr>
                        <a:t>- начните с изучения традиционных методик по данной проблеме</a:t>
                      </a:r>
                      <a:br>
                        <a:rPr lang="ru-RU" sz="1400" dirty="0">
                          <a:effectLst/>
                          <a:latin typeface="Times New Roman"/>
                          <a:ea typeface="Times New Roman"/>
                          <a:cs typeface="Times New Roman"/>
                        </a:rPr>
                      </a:br>
                      <a:r>
                        <a:rPr lang="ru-RU" sz="1400" dirty="0">
                          <a:effectLst/>
                          <a:latin typeface="Times New Roman"/>
                          <a:ea typeface="Times New Roman"/>
                          <a:cs typeface="Times New Roman"/>
                        </a:rPr>
                        <a:t>- изучите современные взгляды на проблему</a:t>
                      </a:r>
                      <a:br>
                        <a:rPr lang="ru-RU" sz="1400" dirty="0">
                          <a:effectLst/>
                          <a:latin typeface="Times New Roman"/>
                          <a:ea typeface="Times New Roman"/>
                          <a:cs typeface="Times New Roman"/>
                        </a:rPr>
                      </a:br>
                      <a:r>
                        <a:rPr lang="ru-RU" sz="1400" dirty="0">
                          <a:effectLst/>
                          <a:latin typeface="Times New Roman"/>
                          <a:ea typeface="Times New Roman"/>
                          <a:cs typeface="Times New Roman"/>
                        </a:rPr>
                        <a:t>- используйте опыт других педагогов</a:t>
                      </a:r>
                      <a:endParaRPr lang="ru-RU" sz="1400" dirty="0">
                        <a:effectLst/>
                        <a:latin typeface="Calibri"/>
                        <a:ea typeface="Calibri"/>
                        <a:cs typeface="Times New Roman"/>
                      </a:endParaRPr>
                    </a:p>
                  </a:txBody>
                  <a:tcPr marL="57520" marR="5752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r>
            </a:tbl>
          </a:graphicData>
        </a:graphic>
      </p:graphicFrame>
      <p:sp>
        <p:nvSpPr>
          <p:cNvPr id="3" name="Заголовок 2"/>
          <p:cNvSpPr>
            <a:spLocks noGrp="1"/>
          </p:cNvSpPr>
          <p:nvPr>
            <p:ph type="title"/>
          </p:nvPr>
        </p:nvSpPr>
        <p:spPr/>
        <p:txBody>
          <a:bodyPr>
            <a:normAutofit/>
          </a:bodyPr>
          <a:lstStyle/>
          <a:p>
            <a:r>
              <a:rPr lang="ru-RU" sz="2800" b="1" dirty="0" smtClean="0">
                <a:solidFill>
                  <a:srgbClr val="000000"/>
                </a:solidFill>
                <a:latin typeface="Times New Roman"/>
                <a:ea typeface="Times New Roman"/>
              </a:rPr>
              <a:t>Проблемы возникающие у педагога при работе по самообразованию</a:t>
            </a:r>
            <a:endParaRPr lang="ru-RU" sz="2800" dirty="0"/>
          </a:p>
        </p:txBody>
      </p:sp>
    </p:spTree>
    <p:extLst>
      <p:ext uri="{BB962C8B-B14F-4D97-AF65-F5344CB8AC3E}">
        <p14:creationId xmlns="" xmlns:p14="http://schemas.microsoft.com/office/powerpoint/2010/main" val="10434184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1979077838"/>
              </p:ext>
            </p:extLst>
          </p:nvPr>
        </p:nvGraphicFramePr>
        <p:xfrm>
          <a:off x="395536" y="2132856"/>
          <a:ext cx="8280920" cy="4365488"/>
        </p:xfrm>
        <a:graphic>
          <a:graphicData uri="http://schemas.openxmlformats.org/drawingml/2006/table">
            <a:tbl>
              <a:tblPr firstRow="1" firstCol="1" bandRow="1">
                <a:tableStyleId>{5C22544A-7EE6-4342-B048-85BDC9FD1C3A}</a:tableStyleId>
              </a:tblPr>
              <a:tblGrid>
                <a:gridCol w="4176464"/>
                <a:gridCol w="4104456"/>
              </a:tblGrid>
              <a:tr h="4365488">
                <a:tc>
                  <a:txBody>
                    <a:bodyPr/>
                    <a:lstStyle/>
                    <a:p>
                      <a:pPr>
                        <a:lnSpc>
                          <a:spcPct val="115000"/>
                        </a:lnSpc>
                        <a:spcAft>
                          <a:spcPts val="1000"/>
                        </a:spcAft>
                      </a:pPr>
                      <a:endParaRPr lang="ru-RU" sz="1600" dirty="0" smtClean="0">
                        <a:effectLst/>
                      </a:endParaRPr>
                    </a:p>
                    <a:p>
                      <a:pPr>
                        <a:lnSpc>
                          <a:spcPct val="115000"/>
                        </a:lnSpc>
                        <a:spcAft>
                          <a:spcPts val="1000"/>
                        </a:spcAft>
                      </a:pPr>
                      <a:r>
                        <a:rPr lang="ru-RU" sz="1600" dirty="0" smtClean="0">
                          <a:effectLst/>
                        </a:rPr>
                        <a:t>При </a:t>
                      </a:r>
                      <a:r>
                        <a:rPr lang="ru-RU" sz="1600" dirty="0">
                          <a:effectLst/>
                        </a:rPr>
                        <a:t>работе с методической литературой не могут глубоко осмыслить прочитанный материал</a:t>
                      </a:r>
                      <a:endParaRPr lang="ru-RU" sz="1600" dirty="0">
                        <a:effectLst/>
                        <a:latin typeface="Calibri"/>
                        <a:ea typeface="Calibri"/>
                        <a:cs typeface="Times New Roman"/>
                      </a:endParaRPr>
                    </a:p>
                  </a:txBody>
                  <a:tcPr marL="73025" marR="73025" marT="0" marB="0"/>
                </a:tc>
                <a:tc>
                  <a:txBody>
                    <a:bodyPr/>
                    <a:lstStyle/>
                    <a:p>
                      <a:pPr>
                        <a:lnSpc>
                          <a:spcPct val="115000"/>
                        </a:lnSpc>
                        <a:spcAft>
                          <a:spcPts val="0"/>
                        </a:spcAft>
                      </a:pPr>
                      <a:endParaRPr lang="ru-RU" sz="1600" dirty="0" smtClean="0">
                        <a:effectLst/>
                      </a:endParaRPr>
                    </a:p>
                    <a:p>
                      <a:pPr>
                        <a:lnSpc>
                          <a:spcPct val="115000"/>
                        </a:lnSpc>
                        <a:spcAft>
                          <a:spcPts val="0"/>
                        </a:spcAft>
                      </a:pPr>
                      <a:r>
                        <a:rPr lang="ru-RU" sz="1600" dirty="0" smtClean="0">
                          <a:effectLst/>
                        </a:rPr>
                        <a:t>По </a:t>
                      </a:r>
                      <a:r>
                        <a:rPr lang="ru-RU" sz="1600" dirty="0">
                          <a:effectLst/>
                        </a:rPr>
                        <a:t>мере чтения выделяйте ключевые слова, мысли, суждения;</a:t>
                      </a:r>
                    </a:p>
                    <a:p>
                      <a:pPr>
                        <a:lnSpc>
                          <a:spcPct val="115000"/>
                        </a:lnSpc>
                        <a:spcAft>
                          <a:spcPts val="0"/>
                        </a:spcAft>
                      </a:pPr>
                      <a:r>
                        <a:rPr lang="ru-RU" sz="1600" dirty="0">
                          <a:effectLst/>
                        </a:rPr>
                        <a:t>Записывайте наиболее важные, на ваш взгляд, в собственной формулировке, используя различные приемы записи прочитанного: краткое изложение мысли, факта, выделяйте главное для себя условным символом;</a:t>
                      </a:r>
                    </a:p>
                    <a:p>
                      <a:pPr>
                        <a:lnSpc>
                          <a:spcPct val="115000"/>
                        </a:lnSpc>
                        <a:spcAft>
                          <a:spcPts val="0"/>
                        </a:spcAft>
                      </a:pPr>
                      <a:r>
                        <a:rPr lang="ru-RU" sz="1600" dirty="0">
                          <a:effectLst/>
                        </a:rPr>
                        <a:t>Записывайте вопросы, которые возникают по мере ознакомления с источником;</a:t>
                      </a:r>
                    </a:p>
                    <a:p>
                      <a:pPr>
                        <a:lnSpc>
                          <a:spcPct val="115000"/>
                        </a:lnSpc>
                        <a:spcAft>
                          <a:spcPts val="0"/>
                        </a:spcAft>
                      </a:pPr>
                      <a:r>
                        <a:rPr lang="ru-RU" sz="1600" dirty="0">
                          <a:effectLst/>
                        </a:rPr>
                        <a:t>Пользуйтесь справочниками, словарями, раскрывающими основные термины и понятия.</a:t>
                      </a:r>
                      <a:endParaRPr lang="ru-RU" sz="1600" dirty="0">
                        <a:effectLst/>
                        <a:latin typeface="Calibri"/>
                        <a:ea typeface="Calibri"/>
                        <a:cs typeface="Times New Roman"/>
                      </a:endParaRPr>
                    </a:p>
                  </a:txBody>
                  <a:tcPr marL="73025" marR="73025" marT="0" marB="0"/>
                </a:tc>
              </a:tr>
            </a:tbl>
          </a:graphicData>
        </a:graphic>
      </p:graphicFrame>
      <p:sp>
        <p:nvSpPr>
          <p:cNvPr id="3" name="Заголовок 2"/>
          <p:cNvSpPr>
            <a:spLocks noGrp="1"/>
          </p:cNvSpPr>
          <p:nvPr>
            <p:ph type="title"/>
          </p:nvPr>
        </p:nvSpPr>
        <p:spPr/>
        <p:txBody>
          <a:bodyPr/>
          <a:lstStyle/>
          <a:p>
            <a:r>
              <a:rPr lang="ru-RU" sz="2800" b="1" dirty="0">
                <a:solidFill>
                  <a:srgbClr val="000000"/>
                </a:solidFill>
                <a:latin typeface="Times New Roman"/>
                <a:ea typeface="Times New Roman"/>
              </a:rPr>
              <a:t>Проблемы возникающие у педагога при работе по самообразованию</a:t>
            </a:r>
            <a:endParaRPr lang="ru-RU" dirty="0"/>
          </a:p>
        </p:txBody>
      </p:sp>
    </p:spTree>
    <p:extLst>
      <p:ext uri="{BB962C8B-B14F-4D97-AF65-F5344CB8AC3E}">
        <p14:creationId xmlns="" xmlns:p14="http://schemas.microsoft.com/office/powerpoint/2010/main" val="28468861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1751058905"/>
              </p:ext>
            </p:extLst>
          </p:nvPr>
        </p:nvGraphicFramePr>
        <p:xfrm>
          <a:off x="251520" y="1772816"/>
          <a:ext cx="8712969" cy="4817852"/>
        </p:xfrm>
        <a:graphic>
          <a:graphicData uri="http://schemas.openxmlformats.org/drawingml/2006/table">
            <a:tbl>
              <a:tblPr firstRow="1" firstCol="1" bandRow="1">
                <a:tableStyleId>{5C22544A-7EE6-4342-B048-85BDC9FD1C3A}</a:tableStyleId>
              </a:tblPr>
              <a:tblGrid>
                <a:gridCol w="2709077"/>
                <a:gridCol w="1317928"/>
                <a:gridCol w="4685964"/>
              </a:tblGrid>
              <a:tr h="1491232">
                <a:tc>
                  <a:txBody>
                    <a:bodyPr/>
                    <a:lstStyle/>
                    <a:p>
                      <a:pPr>
                        <a:lnSpc>
                          <a:spcPct val="115000"/>
                        </a:lnSpc>
                        <a:spcAft>
                          <a:spcPts val="1000"/>
                        </a:spcAft>
                      </a:pPr>
                      <a:r>
                        <a:rPr lang="ru-RU" sz="1600" dirty="0">
                          <a:effectLst/>
                        </a:rPr>
                        <a:t>Не могут сформулировать цель и задачи работы</a:t>
                      </a:r>
                      <a:endParaRPr lang="ru-RU" sz="1600" dirty="0">
                        <a:effectLst/>
                        <a:latin typeface="Calibri"/>
                        <a:ea typeface="Calibri"/>
                        <a:cs typeface="Times New Roman"/>
                      </a:endParaRPr>
                    </a:p>
                  </a:txBody>
                  <a:tcPr marL="73025" marR="73025" marT="0" marB="0">
                    <a:lnB w="12700" cap="flat" cmpd="sng" algn="ctr">
                      <a:solidFill>
                        <a:schemeClr val="tx1"/>
                      </a:solidFill>
                      <a:prstDash val="solid"/>
                      <a:round/>
                      <a:headEnd type="none" w="med" len="med"/>
                      <a:tailEnd type="none" w="med" len="med"/>
                    </a:lnB>
                  </a:tcPr>
                </a:tc>
                <a:tc gridSpan="2">
                  <a:txBody>
                    <a:bodyPr/>
                    <a:lstStyle/>
                    <a:p>
                      <a:pPr>
                        <a:lnSpc>
                          <a:spcPct val="115000"/>
                        </a:lnSpc>
                        <a:spcAft>
                          <a:spcPts val="1000"/>
                        </a:spcAft>
                      </a:pPr>
                      <a:r>
                        <a:rPr lang="ru-RU" sz="1600" dirty="0" smtClean="0">
                          <a:effectLst/>
                        </a:rPr>
                        <a:t>Цель – это то, что необходимо получить или показать в результате работы. </a:t>
                      </a:r>
                      <a:br>
                        <a:rPr lang="ru-RU" sz="1600" dirty="0" smtClean="0">
                          <a:effectLst/>
                        </a:rPr>
                      </a:br>
                      <a:r>
                        <a:rPr lang="ru-RU" sz="1600" dirty="0" smtClean="0">
                          <a:effectLst/>
                        </a:rPr>
                        <a:t>Задачи – пути достижения поставленной цели.</a:t>
                      </a:r>
                      <a:br>
                        <a:rPr lang="ru-RU" sz="1600" dirty="0" smtClean="0">
                          <a:effectLst/>
                        </a:rPr>
                      </a:br>
                      <a:r>
                        <a:rPr lang="ru-RU" sz="1600" dirty="0" smtClean="0">
                          <a:effectLst/>
                        </a:rPr>
                        <a:t> </a:t>
                      </a:r>
                      <a:br>
                        <a:rPr lang="ru-RU" sz="1600" dirty="0" smtClean="0">
                          <a:effectLst/>
                        </a:rPr>
                      </a:br>
                      <a:endParaRPr lang="ru-RU" sz="1600" dirty="0">
                        <a:effectLst/>
                        <a:latin typeface="Calibri"/>
                        <a:ea typeface="Calibri"/>
                        <a:cs typeface="Times New Roman"/>
                      </a:endParaRPr>
                    </a:p>
                  </a:txBody>
                  <a:tcPr marL="73025" marR="73025" marT="0" marB="0">
                    <a:lnB w="12700" cap="flat" cmpd="sng" algn="ctr">
                      <a:solidFill>
                        <a:schemeClr val="tx1"/>
                      </a:solidFill>
                      <a:prstDash val="solid"/>
                      <a:round/>
                      <a:headEnd type="none" w="med" len="med"/>
                      <a:tailEnd type="none" w="med" len="med"/>
                    </a:lnB>
                  </a:tcPr>
                </a:tc>
                <a:tc hMerge="1">
                  <a:txBody>
                    <a:bodyPr/>
                    <a:lstStyle/>
                    <a:p>
                      <a:endParaRPr lang="ru-RU"/>
                    </a:p>
                  </a:txBody>
                  <a:tcPr/>
                </a:tc>
              </a:tr>
              <a:tr h="1164890">
                <a:tc gridSpan="3">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ru-RU" sz="1600" b="1" dirty="0" smtClean="0">
                          <a:effectLst/>
                        </a:rPr>
                        <a:t> </a:t>
                      </a:r>
                      <a:r>
                        <a:rPr lang="ru-RU" sz="1600" b="1" dirty="0" smtClean="0">
                          <a:solidFill>
                            <a:schemeClr val="tx1"/>
                          </a:solidFill>
                          <a:effectLst/>
                        </a:rPr>
                        <a:t>Схема формулирования задач</a:t>
                      </a:r>
                      <a:r>
                        <a:rPr lang="ru-RU" sz="1600" dirty="0" smtClean="0">
                          <a:solidFill>
                            <a:schemeClr val="tx1"/>
                          </a:solidFill>
                          <a:effectLst/>
                        </a:rPr>
                        <a:t>: </a:t>
                      </a:r>
                    </a:p>
                    <a:p>
                      <a:pPr marL="0" marR="0" indent="0" algn="ctr" defTabSz="914400" rtl="0" eaLnBrk="1" fontAlgn="auto" latinLnBrk="0" hangingPunct="1">
                        <a:lnSpc>
                          <a:spcPct val="115000"/>
                        </a:lnSpc>
                        <a:spcBef>
                          <a:spcPts val="0"/>
                        </a:spcBef>
                        <a:spcAft>
                          <a:spcPts val="1000"/>
                        </a:spcAft>
                        <a:buClrTx/>
                        <a:buSzTx/>
                        <a:buFontTx/>
                        <a:buNone/>
                        <a:tabLst/>
                        <a:defRPr/>
                      </a:pPr>
                      <a:r>
                        <a:rPr lang="ru-RU" sz="1600" dirty="0" smtClean="0">
                          <a:effectLst/>
                        </a:rPr>
                        <a:t>Ответьте на вопрос: Что нужно сделать, чтобы подтвердить предположение?</a:t>
                      </a:r>
                      <a:endParaRPr lang="ru-RU" sz="1600" dirty="0" smtClean="0">
                        <a:effectLst/>
                        <a:latin typeface="Calibri"/>
                        <a:ea typeface="Calibri"/>
                        <a:cs typeface="Times New Roman"/>
                      </a:endParaRPr>
                    </a:p>
                    <a:p>
                      <a:pPr>
                        <a:lnSpc>
                          <a:spcPct val="115000"/>
                        </a:lnSpc>
                        <a:spcAft>
                          <a:spcPts val="1000"/>
                        </a:spcAft>
                      </a:pPr>
                      <a:endParaRPr lang="ru-RU" sz="1600" dirty="0">
                        <a:effectLst/>
                        <a:latin typeface="Calibri"/>
                        <a:ea typeface="Calibri"/>
                        <a:cs typeface="Times New Roman"/>
                      </a:endParaRPr>
                    </a:p>
                  </a:txBody>
                  <a:tcPr marL="73025" marR="73025" marT="0" marB="0">
                    <a:lnT w="12700" cap="flat" cmpd="sng" algn="ctr">
                      <a:solidFill>
                        <a:schemeClr val="tx1"/>
                      </a:solidFill>
                      <a:prstDash val="solid"/>
                      <a:round/>
                      <a:headEnd type="none" w="med" len="med"/>
                      <a:tailEnd type="none" w="med" len="med"/>
                    </a:lnT>
                  </a:tcPr>
                </a:tc>
                <a:tc hMerge="1">
                  <a:txBody>
                    <a:bodyPr/>
                    <a:lstStyle/>
                    <a:p>
                      <a:pPr>
                        <a:lnSpc>
                          <a:spcPct val="115000"/>
                        </a:lnSpc>
                        <a:spcAft>
                          <a:spcPts val="1000"/>
                        </a:spcAft>
                      </a:pPr>
                      <a:endParaRPr lang="ru-RU" sz="1600" dirty="0">
                        <a:effectLst/>
                        <a:latin typeface="Calibri"/>
                        <a:ea typeface="Calibri"/>
                        <a:cs typeface="Times New Roman"/>
                      </a:endParaRPr>
                    </a:p>
                  </a:txBody>
                  <a:tcPr marL="73025" marR="73025" marT="0" marB="0">
                    <a:lnT w="12700" cap="flat" cmpd="sng" algn="ctr">
                      <a:solidFill>
                        <a:schemeClr val="tx1"/>
                      </a:solidFill>
                      <a:prstDash val="solid"/>
                      <a:round/>
                      <a:headEnd type="none" w="med" len="med"/>
                      <a:tailEnd type="none" w="med" len="med"/>
                    </a:lnT>
                  </a:tcPr>
                </a:tc>
                <a:tc hMerge="1">
                  <a:txBody>
                    <a:bodyPr/>
                    <a:lstStyle/>
                    <a:p>
                      <a:endParaRPr lang="ru-RU"/>
                    </a:p>
                  </a:txBody>
                  <a:tcPr/>
                </a:tc>
              </a:tr>
              <a:tr h="682999">
                <a:tc gridSpan="2">
                  <a:txBody>
                    <a:bodyPr/>
                    <a:lstStyle/>
                    <a:p>
                      <a:pPr>
                        <a:lnSpc>
                          <a:spcPct val="115000"/>
                        </a:lnSpc>
                        <a:spcAft>
                          <a:spcPts val="1000"/>
                        </a:spcAft>
                      </a:pPr>
                      <a:r>
                        <a:rPr lang="ru-RU" sz="1600">
                          <a:effectLst/>
                        </a:rPr>
                        <a:t>Содержание деятельности исследования</a:t>
                      </a:r>
                      <a:endParaRPr lang="ru-RU" sz="1600">
                        <a:effectLst/>
                        <a:latin typeface="Calibri"/>
                        <a:ea typeface="Calibri"/>
                        <a:cs typeface="Times New Roman"/>
                      </a:endParaRPr>
                    </a:p>
                  </a:txBody>
                  <a:tcPr marL="0" marR="0" marT="0" marB="0"/>
                </a:tc>
                <a:tc hMerge="1">
                  <a:txBody>
                    <a:bodyPr/>
                    <a:lstStyle/>
                    <a:p>
                      <a:pPr algn="ctr">
                        <a:lnSpc>
                          <a:spcPct val="115000"/>
                        </a:lnSpc>
                        <a:spcAft>
                          <a:spcPts val="1000"/>
                        </a:spcAft>
                      </a:pPr>
                      <a:endParaRPr lang="ru-RU" sz="1600" dirty="0">
                        <a:effectLst/>
                        <a:latin typeface="Calibri"/>
                        <a:ea typeface="Calibri"/>
                        <a:cs typeface="Times New Roman"/>
                      </a:endParaRPr>
                    </a:p>
                  </a:txBody>
                  <a:tcPr marL="0" marR="0" marT="0" marB="0"/>
                </a:tc>
                <a:tc>
                  <a:txBody>
                    <a:bodyPr/>
                    <a:lstStyle/>
                    <a:p>
                      <a:pPr algn="ctr">
                        <a:lnSpc>
                          <a:spcPct val="115000"/>
                        </a:lnSpc>
                        <a:spcAft>
                          <a:spcPts val="1000"/>
                        </a:spcAft>
                      </a:pPr>
                      <a:r>
                        <a:rPr lang="ru-RU" sz="1600" dirty="0">
                          <a:effectLst/>
                        </a:rPr>
                        <a:t>Частичный предмет</a:t>
                      </a:r>
                      <a:br>
                        <a:rPr lang="ru-RU" sz="1600" dirty="0">
                          <a:effectLst/>
                        </a:rPr>
                      </a:br>
                      <a:r>
                        <a:rPr lang="ru-RU" sz="1600" dirty="0">
                          <a:effectLst/>
                        </a:rPr>
                        <a:t> исследования</a:t>
                      </a:r>
                      <a:endParaRPr lang="ru-RU" sz="1600" dirty="0">
                        <a:effectLst/>
                        <a:latin typeface="Calibri"/>
                        <a:ea typeface="Calibri"/>
                        <a:cs typeface="Times New Roman"/>
                      </a:endParaRPr>
                    </a:p>
                  </a:txBody>
                  <a:tcPr marL="0" marR="0" marT="0" marB="0"/>
                </a:tc>
              </a:tr>
              <a:tr h="1478731">
                <a:tc gridSpan="2">
                  <a:txBody>
                    <a:bodyPr/>
                    <a:lstStyle/>
                    <a:p>
                      <a:pPr>
                        <a:lnSpc>
                          <a:spcPct val="115000"/>
                        </a:lnSpc>
                        <a:spcAft>
                          <a:spcPts val="1000"/>
                        </a:spcAft>
                      </a:pPr>
                      <a:r>
                        <a:rPr lang="ru-RU" sz="1600">
                          <a:effectLst/>
                        </a:rPr>
                        <a:t>Изучить, исследовать, проанализировать, рассмотреть, обосновать, объяснить, разработать, экспериментально проверить, доказать, апробировать и т.п.</a:t>
                      </a:r>
                      <a:endParaRPr lang="ru-RU" sz="1600">
                        <a:effectLst/>
                        <a:latin typeface="Calibri"/>
                        <a:ea typeface="Calibri"/>
                        <a:cs typeface="Times New Roman"/>
                      </a:endParaRPr>
                    </a:p>
                  </a:txBody>
                  <a:tcPr marL="0" marR="0" marT="0" marB="0"/>
                </a:tc>
                <a:tc hMerge="1">
                  <a:txBody>
                    <a:bodyPr/>
                    <a:lstStyle/>
                    <a:p>
                      <a:pPr>
                        <a:lnSpc>
                          <a:spcPct val="115000"/>
                        </a:lnSpc>
                        <a:spcAft>
                          <a:spcPts val="1000"/>
                        </a:spcAft>
                      </a:pPr>
                      <a:endParaRPr lang="ru-RU" sz="1600" dirty="0">
                        <a:effectLst/>
                        <a:latin typeface="Calibri"/>
                        <a:ea typeface="Calibri"/>
                        <a:cs typeface="Times New Roman"/>
                      </a:endParaRPr>
                    </a:p>
                  </a:txBody>
                  <a:tcPr marL="0" marR="0" marT="0" marB="0"/>
                </a:tc>
                <a:tc>
                  <a:txBody>
                    <a:bodyPr/>
                    <a:lstStyle/>
                    <a:p>
                      <a:pPr>
                        <a:lnSpc>
                          <a:spcPct val="115000"/>
                        </a:lnSpc>
                        <a:spcAft>
                          <a:spcPts val="1000"/>
                        </a:spcAft>
                      </a:pPr>
                      <a:r>
                        <a:rPr lang="ru-RU" sz="1600" dirty="0">
                          <a:effectLst/>
                        </a:rPr>
                        <a:t>Условия, факторы, подходы, роль, значение, место, средства, возможности, целесообразность, приемы, технологии, рекомендации и т.п.</a:t>
                      </a:r>
                      <a:endParaRPr lang="ru-RU" sz="1600" dirty="0">
                        <a:effectLst/>
                        <a:latin typeface="Calibri"/>
                        <a:ea typeface="Calibri"/>
                        <a:cs typeface="Times New Roman"/>
                      </a:endParaRPr>
                    </a:p>
                  </a:txBody>
                  <a:tcPr marL="0" marR="0" marT="0" marB="0"/>
                </a:tc>
              </a:tr>
            </a:tbl>
          </a:graphicData>
        </a:graphic>
      </p:graphicFrame>
      <p:sp>
        <p:nvSpPr>
          <p:cNvPr id="3" name="Заголовок 2"/>
          <p:cNvSpPr>
            <a:spLocks noGrp="1"/>
          </p:cNvSpPr>
          <p:nvPr>
            <p:ph type="title"/>
          </p:nvPr>
        </p:nvSpPr>
        <p:spPr/>
        <p:txBody>
          <a:bodyPr/>
          <a:lstStyle/>
          <a:p>
            <a:r>
              <a:rPr lang="ru-RU" sz="2800" b="1" dirty="0">
                <a:solidFill>
                  <a:srgbClr val="000000"/>
                </a:solidFill>
                <a:latin typeface="Times New Roman"/>
                <a:ea typeface="Times New Roman"/>
              </a:rPr>
              <a:t>Проблемы возникающие у педагога при работе по самообразованию</a:t>
            </a:r>
            <a:endParaRPr lang="ru-RU" dirty="0"/>
          </a:p>
        </p:txBody>
      </p:sp>
    </p:spTree>
    <p:extLst>
      <p:ext uri="{BB962C8B-B14F-4D97-AF65-F5344CB8AC3E}">
        <p14:creationId xmlns="" xmlns:p14="http://schemas.microsoft.com/office/powerpoint/2010/main" val="25611584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extLst>
              <p:ext uri="{D42A27DB-BD31-4B8C-83A1-F6EECF244321}">
                <p14:modId xmlns="" xmlns:p14="http://schemas.microsoft.com/office/powerpoint/2010/main" val="3717189181"/>
              </p:ext>
            </p:extLst>
          </p:nvPr>
        </p:nvGraphicFramePr>
        <p:xfrm>
          <a:off x="107504" y="1196751"/>
          <a:ext cx="8856983" cy="6772066"/>
        </p:xfrm>
        <a:graphic>
          <a:graphicData uri="http://schemas.openxmlformats.org/drawingml/2006/table">
            <a:tbl>
              <a:tblPr firstRow="1" bandRow="1">
                <a:tableStyleId>{5C22544A-7EE6-4342-B048-85BDC9FD1C3A}</a:tableStyleId>
              </a:tblPr>
              <a:tblGrid>
                <a:gridCol w="1106910"/>
                <a:gridCol w="1071570"/>
                <a:gridCol w="5715040"/>
                <a:gridCol w="963463"/>
              </a:tblGrid>
              <a:tr h="642490">
                <a:tc>
                  <a:txBody>
                    <a:bodyPr/>
                    <a:lstStyle/>
                    <a:p>
                      <a:r>
                        <a:rPr lang="ru-RU" sz="1800" b="1" kern="1200" dirty="0" smtClean="0">
                          <a:solidFill>
                            <a:schemeClr val="lt1"/>
                          </a:solidFill>
                          <a:latin typeface="+mn-lt"/>
                          <a:ea typeface="+mn-ea"/>
                          <a:cs typeface="+mn-cs"/>
                        </a:rPr>
                        <a:t>ФИО</a:t>
                      </a:r>
                    </a:p>
                    <a:p>
                      <a:r>
                        <a:rPr lang="ru-RU" sz="1800" b="1" kern="1200" dirty="0" smtClean="0">
                          <a:solidFill>
                            <a:schemeClr val="lt1"/>
                          </a:solidFill>
                          <a:latin typeface="+mn-lt"/>
                          <a:ea typeface="+mn-ea"/>
                          <a:cs typeface="+mn-cs"/>
                        </a:rPr>
                        <a:t>  </a:t>
                      </a:r>
                      <a:endParaRPr lang="ru-RU" dirty="0"/>
                    </a:p>
                  </a:txBody>
                  <a:tcPr/>
                </a:tc>
                <a:tc>
                  <a:txBody>
                    <a:bodyPr/>
                    <a:lstStyle/>
                    <a:p>
                      <a:r>
                        <a:rPr lang="ru-RU" dirty="0" smtClean="0"/>
                        <a:t>должность</a:t>
                      </a:r>
                      <a:endParaRPr lang="ru-RU" dirty="0"/>
                    </a:p>
                  </a:txBody>
                  <a:tcPr/>
                </a:tc>
                <a:tc>
                  <a:txBody>
                    <a:bodyPr/>
                    <a:lstStyle/>
                    <a:p>
                      <a:r>
                        <a:rPr lang="ru-RU" sz="1800" b="1" kern="1200" dirty="0" smtClean="0">
                          <a:solidFill>
                            <a:schemeClr val="lt1"/>
                          </a:solidFill>
                          <a:latin typeface="+mn-lt"/>
                          <a:ea typeface="+mn-ea"/>
                          <a:cs typeface="+mn-cs"/>
                        </a:rPr>
                        <a:t>Методическая или инновационная  тема</a:t>
                      </a:r>
                      <a:endParaRPr lang="ru-RU" dirty="0"/>
                    </a:p>
                  </a:txBody>
                  <a:tcPr/>
                </a:tc>
                <a:tc>
                  <a:txBody>
                    <a:bodyPr/>
                    <a:lstStyle/>
                    <a:p>
                      <a:r>
                        <a:rPr lang="ru-RU" dirty="0" smtClean="0"/>
                        <a:t>Срок реализации</a:t>
                      </a:r>
                      <a:endParaRPr lang="ru-RU" dirty="0"/>
                    </a:p>
                  </a:txBody>
                  <a:tcPr/>
                </a:tc>
              </a:tr>
              <a:tr h="734273">
                <a:tc>
                  <a:txBody>
                    <a:bodyPr/>
                    <a:lstStyle/>
                    <a:p>
                      <a:r>
                        <a:rPr lang="ru-RU" sz="1400" dirty="0" smtClean="0"/>
                        <a:t>Каурова Н.В</a:t>
                      </a:r>
                      <a:endParaRPr lang="ru-RU" sz="1400" dirty="0"/>
                    </a:p>
                  </a:txBody>
                  <a:tcPr/>
                </a:tc>
                <a:tc>
                  <a:txBody>
                    <a:bodyPr/>
                    <a:lstStyle/>
                    <a:p>
                      <a:r>
                        <a:rPr lang="ru-RU" sz="1400" dirty="0" smtClean="0"/>
                        <a:t>директор</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dk1"/>
                          </a:solidFill>
                          <a:latin typeface="+mn-lt"/>
                          <a:ea typeface="+mn-ea"/>
                          <a:cs typeface="+mn-cs"/>
                        </a:rPr>
                        <a:t> Организация</a:t>
                      </a:r>
                      <a:r>
                        <a:rPr lang="ru-RU" sz="1400" kern="1200" baseline="0" dirty="0" smtClean="0">
                          <a:solidFill>
                            <a:schemeClr val="dk1"/>
                          </a:solidFill>
                          <a:latin typeface="+mn-lt"/>
                          <a:ea typeface="+mn-ea"/>
                          <a:cs typeface="+mn-cs"/>
                        </a:rPr>
                        <a:t> управления учреждением дополнительного образования на основе его демократизации.</a:t>
                      </a:r>
                      <a:endParaRPr lang="ru-RU" sz="1400" kern="1200" dirty="0" smtClean="0">
                        <a:solidFill>
                          <a:schemeClr val="dk1"/>
                        </a:solidFill>
                        <a:latin typeface="+mn-lt"/>
                        <a:ea typeface="+mn-ea"/>
                        <a:cs typeface="+mn-cs"/>
                      </a:endParaRPr>
                    </a:p>
                    <a:p>
                      <a:endParaRPr lang="ru-RU" sz="1400" dirty="0"/>
                    </a:p>
                  </a:txBody>
                  <a:tcPr/>
                </a:tc>
                <a:tc>
                  <a:txBody>
                    <a:bodyPr/>
                    <a:lstStyle/>
                    <a:p>
                      <a:r>
                        <a:rPr lang="ru-RU" dirty="0" smtClean="0"/>
                        <a:t>2021 – 25гг</a:t>
                      </a:r>
                      <a:endParaRPr lang="ru-RU" dirty="0"/>
                    </a:p>
                  </a:txBody>
                  <a:tcPr/>
                </a:tc>
              </a:tr>
              <a:tr h="520110">
                <a:tc>
                  <a:txBody>
                    <a:bodyPr/>
                    <a:lstStyle/>
                    <a:p>
                      <a:r>
                        <a:rPr lang="ru-RU" sz="1400" dirty="0" err="1" smtClean="0"/>
                        <a:t>Корочкина</a:t>
                      </a:r>
                      <a:r>
                        <a:rPr lang="ru-RU" sz="1400" dirty="0" smtClean="0"/>
                        <a:t> Н.В.</a:t>
                      </a:r>
                      <a:endParaRPr lang="ru-RU" sz="1400" dirty="0"/>
                    </a:p>
                  </a:txBody>
                  <a:tcPr/>
                </a:tc>
                <a:tc>
                  <a:txBody>
                    <a:bodyPr/>
                    <a:lstStyle/>
                    <a:p>
                      <a:r>
                        <a:rPr lang="ru-RU" sz="1400" dirty="0" smtClean="0"/>
                        <a:t>Зам. директора</a:t>
                      </a:r>
                      <a:endParaRPr lang="ru-RU" sz="1400" dirty="0"/>
                    </a:p>
                  </a:txBody>
                  <a:tcPr/>
                </a:tc>
                <a:tc>
                  <a:txBody>
                    <a:bodyPr/>
                    <a:lstStyle/>
                    <a:p>
                      <a:r>
                        <a:rPr lang="ru-RU" sz="1400" kern="1200" dirty="0" smtClean="0">
                          <a:solidFill>
                            <a:schemeClr val="dk1"/>
                          </a:solidFill>
                          <a:latin typeface="+mn-lt"/>
                          <a:ea typeface="+mn-ea"/>
                          <a:cs typeface="+mn-cs"/>
                        </a:rPr>
                        <a:t> </a:t>
                      </a:r>
                      <a:r>
                        <a:rPr lang="ru-RU" sz="1400" kern="1200" dirty="0" smtClean="0">
                          <a:solidFill>
                            <a:schemeClr val="dk1"/>
                          </a:solidFill>
                          <a:latin typeface="+mn-lt"/>
                          <a:ea typeface="+mn-ea"/>
                          <a:cs typeface="+mn-cs"/>
                        </a:rPr>
                        <a:t>Коррекция легких речевых нарушений в устной речи обучающихся в ходе реализации дополнительной общеобразовательной</a:t>
                      </a:r>
                      <a:r>
                        <a:rPr lang="ru-RU" sz="1400" kern="1200" baseline="0" dirty="0" smtClean="0">
                          <a:solidFill>
                            <a:schemeClr val="dk1"/>
                          </a:solidFill>
                          <a:latin typeface="+mn-lt"/>
                          <a:ea typeface="+mn-ea"/>
                          <a:cs typeface="+mn-cs"/>
                        </a:rPr>
                        <a:t> </a:t>
                      </a:r>
                      <a:r>
                        <a:rPr lang="ru-RU" sz="1400" kern="1200" baseline="0" dirty="0" err="1" smtClean="0">
                          <a:solidFill>
                            <a:schemeClr val="dk1"/>
                          </a:solidFill>
                          <a:latin typeface="+mn-lt"/>
                          <a:ea typeface="+mn-ea"/>
                          <a:cs typeface="+mn-cs"/>
                        </a:rPr>
                        <a:t>программф</a:t>
                      </a:r>
                      <a:r>
                        <a:rPr lang="ru-RU" sz="1400" kern="1200" baseline="0" dirty="0" smtClean="0">
                          <a:solidFill>
                            <a:schemeClr val="dk1"/>
                          </a:solidFill>
                          <a:latin typeface="+mn-lt"/>
                          <a:ea typeface="+mn-ea"/>
                          <a:cs typeface="+mn-cs"/>
                        </a:rPr>
                        <a:t> «Азбука речи».</a:t>
                      </a:r>
                      <a:endParaRPr lang="ru-RU" sz="1400" kern="1200" dirty="0">
                        <a:solidFill>
                          <a:schemeClr val="dk1"/>
                        </a:solidFill>
                        <a:latin typeface="+mn-lt"/>
                        <a:ea typeface="+mn-ea"/>
                        <a:cs typeface="+mn-cs"/>
                      </a:endParaRPr>
                    </a:p>
                  </a:txBody>
                  <a:tcPr/>
                </a:tc>
                <a:tc>
                  <a:txBody>
                    <a:bodyPr/>
                    <a:lstStyle/>
                    <a:p>
                      <a:r>
                        <a:rPr lang="ru-RU" dirty="0" smtClean="0"/>
                        <a:t>2022</a:t>
                      </a:r>
                      <a:r>
                        <a:rPr lang="ru-RU" baseline="0" dirty="0" smtClean="0"/>
                        <a:t> – 2024гг</a:t>
                      </a:r>
                      <a:endParaRPr lang="ru-RU" dirty="0"/>
                    </a:p>
                  </a:txBody>
                  <a:tcPr/>
                </a:tc>
              </a:tr>
              <a:tr h="520110">
                <a:tc>
                  <a:txBody>
                    <a:bodyPr/>
                    <a:lstStyle/>
                    <a:p>
                      <a:r>
                        <a:rPr lang="ru-RU" sz="1400" dirty="0" err="1" smtClean="0"/>
                        <a:t>Разумова</a:t>
                      </a:r>
                      <a:r>
                        <a:rPr lang="ru-RU" sz="1400" dirty="0" smtClean="0"/>
                        <a:t> Н.Д.</a:t>
                      </a:r>
                      <a:endParaRPr lang="ru-RU" sz="1400" dirty="0"/>
                    </a:p>
                  </a:txBody>
                  <a:tcPr/>
                </a:tc>
                <a:tc>
                  <a:txBody>
                    <a:bodyPr/>
                    <a:lstStyle/>
                    <a:p>
                      <a:r>
                        <a:rPr lang="ru-RU" sz="1400" dirty="0" smtClean="0"/>
                        <a:t>методист</a:t>
                      </a:r>
                      <a:endParaRPr lang="ru-RU" sz="1400" dirty="0"/>
                    </a:p>
                  </a:txBody>
                  <a:tcPr/>
                </a:tc>
                <a:tc>
                  <a:txBody>
                    <a:bodyPr/>
                    <a:lstStyle/>
                    <a:p>
                      <a:r>
                        <a:rPr lang="ru-RU" sz="1400" kern="1200" dirty="0" smtClean="0">
                          <a:solidFill>
                            <a:schemeClr val="dk1"/>
                          </a:solidFill>
                          <a:latin typeface="+mn-lt"/>
                          <a:ea typeface="+mn-ea"/>
                          <a:cs typeface="+mn-cs"/>
                        </a:rPr>
                        <a:t> Воспитательная</a:t>
                      </a:r>
                      <a:r>
                        <a:rPr lang="ru-RU" sz="1400" kern="1200" baseline="0" dirty="0" smtClean="0">
                          <a:solidFill>
                            <a:schemeClr val="dk1"/>
                          </a:solidFill>
                          <a:latin typeface="+mn-lt"/>
                          <a:ea typeface="+mn-ea"/>
                          <a:cs typeface="+mn-cs"/>
                        </a:rPr>
                        <a:t> компонента в Программе развития учреждения дополнительного образования и дополнительных общеобразовательных программах.</a:t>
                      </a:r>
                      <a:endParaRPr lang="ru-RU" sz="1400" dirty="0"/>
                    </a:p>
                  </a:txBody>
                  <a:tcPr/>
                </a:tc>
                <a:tc>
                  <a:txBody>
                    <a:bodyPr/>
                    <a:lstStyle/>
                    <a:p>
                      <a:r>
                        <a:rPr lang="ru-RU" dirty="0" smtClean="0"/>
                        <a:t>2021 -</a:t>
                      </a:r>
                      <a:r>
                        <a:rPr lang="ru-RU" dirty="0" smtClean="0"/>
                        <a:t>2023г</a:t>
                      </a:r>
                      <a:endParaRPr lang="ru-RU" dirty="0"/>
                    </a:p>
                  </a:txBody>
                  <a:tcPr/>
                </a:tc>
              </a:tr>
              <a:tr h="520110">
                <a:tc>
                  <a:txBody>
                    <a:bodyPr/>
                    <a:lstStyle/>
                    <a:p>
                      <a:r>
                        <a:rPr lang="ru-RU" sz="1400" kern="1200" dirty="0" smtClean="0">
                          <a:solidFill>
                            <a:schemeClr val="dk1"/>
                          </a:solidFill>
                          <a:latin typeface="+mn-lt"/>
                          <a:ea typeface="+mn-ea"/>
                          <a:cs typeface="+mn-cs"/>
                        </a:rPr>
                        <a:t> Лобанова О.Н. </a:t>
                      </a:r>
                      <a:endParaRPr lang="ru-RU" sz="1400" dirty="0"/>
                    </a:p>
                  </a:txBody>
                  <a:tcPr/>
                </a:tc>
                <a:tc>
                  <a:txBody>
                    <a:bodyPr/>
                    <a:lstStyle/>
                    <a:p>
                      <a:r>
                        <a:rPr lang="ru-RU" sz="1400" dirty="0" smtClean="0"/>
                        <a:t>ПДО</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dk1"/>
                          </a:solidFill>
                          <a:latin typeface="+mn-lt"/>
                          <a:ea typeface="+mn-ea"/>
                          <a:cs typeface="+mn-cs"/>
                        </a:rPr>
                        <a:t>Работа педагога с одаренными обучающимися в рамках программ»СЭТ» и «Графический</a:t>
                      </a:r>
                      <a:r>
                        <a:rPr lang="ru-RU" sz="1400" kern="1200" baseline="0" dirty="0" smtClean="0">
                          <a:solidFill>
                            <a:schemeClr val="dk1"/>
                          </a:solidFill>
                          <a:latin typeface="+mn-lt"/>
                          <a:ea typeface="+mn-ea"/>
                          <a:cs typeface="+mn-cs"/>
                        </a:rPr>
                        <a:t> дизайн».</a:t>
                      </a:r>
                      <a:endParaRPr lang="ru-RU" sz="1800" kern="1200" dirty="0" smtClean="0">
                        <a:solidFill>
                          <a:schemeClr val="dk1"/>
                        </a:solidFill>
                        <a:latin typeface="+mn-lt"/>
                        <a:ea typeface="+mn-ea"/>
                        <a:cs typeface="+mn-cs"/>
                      </a:endParaRPr>
                    </a:p>
                    <a:p>
                      <a:r>
                        <a:rPr lang="ru-RU" sz="1400" baseline="0" dirty="0" smtClean="0"/>
                        <a:t> </a:t>
                      </a:r>
                      <a:r>
                        <a:rPr lang="ru-RU" sz="1400" dirty="0" smtClean="0"/>
                        <a:t> </a:t>
                      </a:r>
                      <a:endParaRPr lang="ru-RU" sz="1400" dirty="0"/>
                    </a:p>
                  </a:txBody>
                  <a:tcPr/>
                </a:tc>
                <a:tc>
                  <a:txBody>
                    <a:bodyPr/>
                    <a:lstStyle/>
                    <a:p>
                      <a:r>
                        <a:rPr lang="ru-RU" dirty="0" smtClean="0"/>
                        <a:t>2022- 2025</a:t>
                      </a:r>
                      <a:endParaRPr lang="ru-RU" dirty="0"/>
                    </a:p>
                  </a:txBody>
                  <a:tcPr/>
                </a:tc>
              </a:tr>
              <a:tr h="520110">
                <a:tc>
                  <a:txBody>
                    <a:bodyPr/>
                    <a:lstStyle/>
                    <a:p>
                      <a:r>
                        <a:rPr lang="ru-RU" sz="1400" dirty="0" smtClean="0"/>
                        <a:t> </a:t>
                      </a:r>
                      <a:r>
                        <a:rPr lang="ru-RU" sz="1400" dirty="0" err="1" smtClean="0"/>
                        <a:t>Чупина</a:t>
                      </a:r>
                      <a:r>
                        <a:rPr lang="ru-RU" sz="1400" dirty="0" smtClean="0"/>
                        <a:t> Т.Г.</a:t>
                      </a:r>
                      <a:endParaRPr lang="ru-RU" sz="1400" dirty="0"/>
                    </a:p>
                  </a:txBody>
                  <a:tcPr/>
                </a:tc>
                <a:tc>
                  <a:txBody>
                    <a:bodyPr/>
                    <a:lstStyle/>
                    <a:p>
                      <a:r>
                        <a:rPr lang="ru-RU" sz="1400" dirty="0" smtClean="0"/>
                        <a:t> ПДО</a:t>
                      </a:r>
                      <a:endParaRPr lang="ru-RU" sz="1400" dirty="0"/>
                    </a:p>
                  </a:txBody>
                  <a:tcPr/>
                </a:tc>
                <a:tc>
                  <a:txBody>
                    <a:bodyPr/>
                    <a:lstStyle/>
                    <a:p>
                      <a:r>
                        <a:rPr lang="ru-RU" sz="1400" kern="1200" dirty="0" smtClean="0">
                          <a:solidFill>
                            <a:schemeClr val="dk1"/>
                          </a:solidFill>
                          <a:latin typeface="+mn-lt"/>
                          <a:ea typeface="+mn-ea"/>
                          <a:cs typeface="+mn-cs"/>
                        </a:rPr>
                        <a:t>Работа с одаренными детьми в рамках ДОП «</a:t>
                      </a:r>
                      <a:r>
                        <a:rPr lang="ru-RU" sz="1400" kern="1200" dirty="0" err="1" smtClean="0">
                          <a:solidFill>
                            <a:schemeClr val="dk1"/>
                          </a:solidFill>
                          <a:latin typeface="+mn-lt"/>
                          <a:ea typeface="+mn-ea"/>
                          <a:cs typeface="+mn-cs"/>
                        </a:rPr>
                        <a:t>Веселинка</a:t>
                      </a:r>
                      <a:r>
                        <a:rPr lang="ru-RU" sz="1400" kern="1200" dirty="0" smtClean="0">
                          <a:solidFill>
                            <a:schemeClr val="dk1"/>
                          </a:solidFill>
                          <a:latin typeface="+mn-lt"/>
                          <a:ea typeface="+mn-ea"/>
                          <a:cs typeface="+mn-cs"/>
                        </a:rPr>
                        <a:t>»</a:t>
                      </a:r>
                      <a:endParaRPr lang="ru-RU" sz="1400" dirty="0"/>
                    </a:p>
                  </a:txBody>
                  <a:tcPr/>
                </a:tc>
                <a:tc>
                  <a:txBody>
                    <a:bodyPr/>
                    <a:lstStyle/>
                    <a:p>
                      <a:r>
                        <a:rPr lang="ru-RU" dirty="0" smtClean="0"/>
                        <a:t>2022 – 2024гг</a:t>
                      </a:r>
                      <a:endParaRPr lang="ru-RU" dirty="0"/>
                    </a:p>
                  </a:txBody>
                  <a:tcPr/>
                </a:tc>
              </a:tr>
              <a:tr h="734273">
                <a:tc>
                  <a:txBody>
                    <a:bodyPr/>
                    <a:lstStyle/>
                    <a:p>
                      <a:r>
                        <a:rPr lang="ru-RU" sz="1400" dirty="0" smtClean="0"/>
                        <a:t>Лукина И.А.</a:t>
                      </a:r>
                      <a:endParaRPr lang="ru-RU" sz="1400" dirty="0"/>
                    </a:p>
                  </a:txBody>
                  <a:tcPr/>
                </a:tc>
                <a:tc>
                  <a:txBody>
                    <a:bodyPr/>
                    <a:lstStyle/>
                    <a:p>
                      <a:r>
                        <a:rPr lang="ru-RU" sz="1400" dirty="0" smtClean="0"/>
                        <a:t>ПДО</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dk1"/>
                          </a:solidFill>
                          <a:latin typeface="+mn-lt"/>
                          <a:ea typeface="+mn-ea"/>
                          <a:cs typeface="+mn-cs"/>
                        </a:rPr>
                        <a:t>  Организация кураторства старших обучающихся над младшими» в рамках общеобразовательной программы «Старшие друзья»</a:t>
                      </a:r>
                      <a:endParaRPr lang="ru-RU" sz="1400" dirty="0" smtClean="0"/>
                    </a:p>
                    <a:p>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2022 – 2024гг</a:t>
                      </a:r>
                    </a:p>
                    <a:p>
                      <a:endParaRPr lang="ru-RU" dirty="0"/>
                    </a:p>
                  </a:txBody>
                  <a:tcPr/>
                </a:tc>
              </a:tr>
              <a:tr h="734273">
                <a:tc>
                  <a:txBody>
                    <a:bodyPr/>
                    <a:lstStyle/>
                    <a:p>
                      <a:r>
                        <a:rPr lang="ru-RU" sz="1400" kern="1200" dirty="0" smtClean="0">
                          <a:solidFill>
                            <a:schemeClr val="dk1"/>
                          </a:solidFill>
                          <a:latin typeface="+mn-lt"/>
                          <a:ea typeface="+mn-ea"/>
                          <a:cs typeface="+mn-cs"/>
                        </a:rPr>
                        <a:t> Пудник Т.Н.</a:t>
                      </a:r>
                      <a:endParaRPr lang="ru-RU" sz="1400" dirty="0"/>
                    </a:p>
                  </a:txBody>
                  <a:tcPr/>
                </a:tc>
                <a:tc>
                  <a:txBody>
                    <a:bodyPr/>
                    <a:lstStyle/>
                    <a:p>
                      <a:r>
                        <a:rPr lang="ru-RU" sz="1400" dirty="0" smtClean="0"/>
                        <a:t>ПДО</a:t>
                      </a:r>
                      <a:endParaRPr lang="ru-RU" sz="1400" dirty="0"/>
                    </a:p>
                  </a:txBody>
                  <a:tcPr/>
                </a:tc>
                <a:tc>
                  <a:txBody>
                    <a:bodyPr/>
                    <a:lstStyle/>
                    <a:p>
                      <a:r>
                        <a:rPr lang="ru-RU" sz="1400" kern="1200" dirty="0" smtClean="0">
                          <a:solidFill>
                            <a:schemeClr val="dk1"/>
                          </a:solidFill>
                          <a:latin typeface="+mn-lt"/>
                          <a:ea typeface="+mn-ea"/>
                          <a:cs typeface="+mn-cs"/>
                        </a:rPr>
                        <a:t> Организация консультирования</a:t>
                      </a:r>
                      <a:r>
                        <a:rPr lang="ru-RU" sz="1400" kern="1200" baseline="0" dirty="0" smtClean="0">
                          <a:solidFill>
                            <a:schemeClr val="dk1"/>
                          </a:solidFill>
                          <a:latin typeface="+mn-lt"/>
                          <a:ea typeface="+mn-ea"/>
                          <a:cs typeface="+mn-cs"/>
                        </a:rPr>
                        <a:t> родителей в дистанционном режиме.</a:t>
                      </a:r>
                      <a:r>
                        <a:rPr lang="ru-RU" sz="1400" kern="1200" dirty="0" smtClean="0">
                          <a:solidFill>
                            <a:schemeClr val="dk1"/>
                          </a:solidFill>
                          <a:latin typeface="+mn-lt"/>
                          <a:ea typeface="+mn-ea"/>
                          <a:cs typeface="+mn-cs"/>
                        </a:rPr>
                        <a:t> </a:t>
                      </a:r>
                      <a:br>
                        <a:rPr lang="ru-RU" sz="1400" kern="1200" dirty="0" smtClean="0">
                          <a:solidFill>
                            <a:schemeClr val="dk1"/>
                          </a:solidFill>
                          <a:latin typeface="+mn-lt"/>
                          <a:ea typeface="+mn-ea"/>
                          <a:cs typeface="+mn-cs"/>
                        </a:rPr>
                      </a:br>
                      <a:endParaRPr lang="ru-RU" sz="1400" dirty="0"/>
                    </a:p>
                  </a:txBody>
                  <a:tcPr/>
                </a:tc>
                <a:tc>
                  <a:txBody>
                    <a:bodyPr/>
                    <a:lstStyle/>
                    <a:p>
                      <a:r>
                        <a:rPr lang="ru-RU" dirty="0" smtClean="0"/>
                        <a:t>2021 - 23</a:t>
                      </a:r>
                      <a:endParaRPr lang="ru-RU" dirty="0"/>
                    </a:p>
                  </a:txBody>
                  <a:tcPr/>
                </a:tc>
              </a:tr>
              <a:tr h="546860">
                <a:tc>
                  <a:txBody>
                    <a:bodyPr/>
                    <a:lstStyle/>
                    <a:p>
                      <a:r>
                        <a:rPr lang="ru-RU" sz="1400" dirty="0" smtClean="0"/>
                        <a:t>Кузнецов В.</a:t>
                      </a:r>
                      <a:r>
                        <a:rPr lang="ru-RU" sz="1400" baseline="0" dirty="0" smtClean="0"/>
                        <a:t> С.</a:t>
                      </a:r>
                      <a:endParaRPr lang="ru-RU" sz="1400" dirty="0"/>
                    </a:p>
                  </a:txBody>
                  <a:tcPr/>
                </a:tc>
                <a:tc>
                  <a:txBody>
                    <a:bodyPr/>
                    <a:lstStyle/>
                    <a:p>
                      <a:r>
                        <a:rPr lang="ru-RU" sz="1400" dirty="0" smtClean="0"/>
                        <a:t>ПДО</a:t>
                      </a:r>
                      <a:endParaRPr lang="ru-RU" sz="1400" dirty="0"/>
                    </a:p>
                  </a:txBody>
                  <a:tcPr/>
                </a:tc>
                <a:tc>
                  <a:txBody>
                    <a:bodyPr/>
                    <a:lstStyle/>
                    <a:p>
                      <a:r>
                        <a:rPr lang="ru-RU" sz="1400" kern="1200" dirty="0" smtClean="0">
                          <a:solidFill>
                            <a:schemeClr val="dk1"/>
                          </a:solidFill>
                          <a:latin typeface="+mn-lt"/>
                          <a:ea typeface="+mn-ea"/>
                          <a:cs typeface="+mn-cs"/>
                        </a:rPr>
                        <a:t>Применение методики рейтинговой оценки для усиления мотивации обучения.</a:t>
                      </a:r>
                      <a:endParaRPr lang="ru-RU" sz="1400" dirty="0"/>
                    </a:p>
                  </a:txBody>
                  <a:tcPr/>
                </a:tc>
                <a:tc>
                  <a:txBody>
                    <a:bodyPr/>
                    <a:lstStyle/>
                    <a:p>
                      <a:r>
                        <a:rPr lang="ru-RU" dirty="0" smtClean="0"/>
                        <a:t>2021 - 23</a:t>
                      </a:r>
                      <a:endParaRPr lang="ru-RU" dirty="0"/>
                    </a:p>
                  </a:txBody>
                  <a:tcPr/>
                </a:tc>
              </a:tr>
            </a:tbl>
          </a:graphicData>
        </a:graphic>
      </p:graphicFrame>
      <p:sp>
        <p:nvSpPr>
          <p:cNvPr id="3" name="Заголовок 2"/>
          <p:cNvSpPr>
            <a:spLocks noGrp="1"/>
          </p:cNvSpPr>
          <p:nvPr>
            <p:ph type="title"/>
          </p:nvPr>
        </p:nvSpPr>
        <p:spPr>
          <a:xfrm>
            <a:off x="457200" y="338328"/>
            <a:ext cx="8229600" cy="714408"/>
          </a:xfrm>
        </p:spPr>
        <p:txBody>
          <a:bodyPr>
            <a:normAutofit/>
          </a:bodyPr>
          <a:lstStyle/>
          <a:p>
            <a:r>
              <a:rPr lang="ru-RU" sz="2800" dirty="0" smtClean="0"/>
              <a:t>Темы самообразования педагогов ДДТ «Автограф»</a:t>
            </a:r>
            <a:endParaRPr lang="ru-RU"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a:bodyPr>
          <a:lstStyle/>
          <a:p>
            <a:pPr>
              <a:lnSpc>
                <a:spcPct val="115000"/>
              </a:lnSpc>
              <a:spcAft>
                <a:spcPts val="0"/>
              </a:spcAft>
            </a:pPr>
            <a:r>
              <a:rPr lang="ru-RU" b="1" dirty="0">
                <a:solidFill>
                  <a:srgbClr val="000000"/>
                </a:solidFill>
                <a:latin typeface="Times New Roman"/>
                <a:ea typeface="Times New Roman"/>
                <a:cs typeface="Times New Roman"/>
              </a:rPr>
              <a:t>Самообразование</a:t>
            </a:r>
            <a:r>
              <a:rPr lang="ru-RU" dirty="0">
                <a:solidFill>
                  <a:srgbClr val="000000"/>
                </a:solidFill>
                <a:latin typeface="Times New Roman"/>
                <a:ea typeface="Times New Roman"/>
                <a:cs typeface="Times New Roman"/>
              </a:rPr>
              <a:t> - многокомпонентная личностно и профессионально значимая самостоятельная познавательная деятельность педагога, включающая в </a:t>
            </a:r>
            <a:r>
              <a:rPr lang="ru-RU" dirty="0" smtClean="0">
                <a:solidFill>
                  <a:srgbClr val="000000"/>
                </a:solidFill>
                <a:latin typeface="Times New Roman"/>
                <a:ea typeface="Times New Roman"/>
                <a:cs typeface="Times New Roman"/>
              </a:rPr>
              <a:t>себя: </a:t>
            </a:r>
          </a:p>
          <a:p>
            <a:pPr>
              <a:lnSpc>
                <a:spcPct val="115000"/>
              </a:lnSpc>
              <a:spcAft>
                <a:spcPts val="0"/>
              </a:spcAft>
            </a:pPr>
            <a:r>
              <a:rPr lang="ru-RU" dirty="0" smtClean="0">
                <a:solidFill>
                  <a:srgbClr val="000000"/>
                </a:solidFill>
                <a:latin typeface="Times New Roman"/>
                <a:ea typeface="Times New Roman"/>
                <a:cs typeface="Times New Roman"/>
              </a:rPr>
              <a:t>общеобразовательное,</a:t>
            </a:r>
          </a:p>
          <a:p>
            <a:pPr>
              <a:lnSpc>
                <a:spcPct val="115000"/>
              </a:lnSpc>
              <a:spcAft>
                <a:spcPts val="0"/>
              </a:spcAft>
            </a:pPr>
            <a:r>
              <a:rPr lang="ru-RU" dirty="0" smtClean="0">
                <a:solidFill>
                  <a:srgbClr val="000000"/>
                </a:solidFill>
                <a:latin typeface="Times New Roman"/>
                <a:ea typeface="Times New Roman"/>
                <a:cs typeface="Times New Roman"/>
              </a:rPr>
              <a:t>предметное,</a:t>
            </a:r>
          </a:p>
          <a:p>
            <a:pPr>
              <a:lnSpc>
                <a:spcPct val="115000"/>
              </a:lnSpc>
              <a:spcAft>
                <a:spcPts val="0"/>
              </a:spcAft>
            </a:pPr>
            <a:r>
              <a:rPr lang="ru-RU" dirty="0" smtClean="0">
                <a:solidFill>
                  <a:srgbClr val="000000"/>
                </a:solidFill>
                <a:latin typeface="Times New Roman"/>
                <a:ea typeface="Times New Roman"/>
                <a:cs typeface="Times New Roman"/>
              </a:rPr>
              <a:t>психолого-педагогическое </a:t>
            </a:r>
          </a:p>
          <a:p>
            <a:pPr>
              <a:lnSpc>
                <a:spcPct val="115000"/>
              </a:lnSpc>
              <a:spcAft>
                <a:spcPts val="0"/>
              </a:spcAft>
            </a:pPr>
            <a:r>
              <a:rPr lang="ru-RU" dirty="0" smtClean="0">
                <a:solidFill>
                  <a:srgbClr val="000000"/>
                </a:solidFill>
                <a:latin typeface="Times New Roman"/>
                <a:ea typeface="Times New Roman"/>
                <a:cs typeface="Times New Roman"/>
              </a:rPr>
              <a:t>методическое </a:t>
            </a:r>
            <a:r>
              <a:rPr lang="ru-RU" dirty="0">
                <a:solidFill>
                  <a:srgbClr val="000000"/>
                </a:solidFill>
                <a:latin typeface="Times New Roman"/>
                <a:ea typeface="Times New Roman"/>
                <a:cs typeface="Times New Roman"/>
              </a:rPr>
              <a:t>самообразование.</a:t>
            </a:r>
            <a:endParaRPr lang="ru-RU" dirty="0">
              <a:effectLst/>
              <a:latin typeface="Calibri"/>
              <a:ea typeface="Calibri"/>
              <a:cs typeface="Times New Roman"/>
            </a:endParaRPr>
          </a:p>
        </p:txBody>
      </p:sp>
      <p:sp>
        <p:nvSpPr>
          <p:cNvPr id="2" name="Заголовок 1"/>
          <p:cNvSpPr>
            <a:spLocks noGrp="1"/>
          </p:cNvSpPr>
          <p:nvPr>
            <p:ph type="title"/>
          </p:nvPr>
        </p:nvSpPr>
        <p:spPr/>
        <p:txBody>
          <a:bodyPr>
            <a:normAutofit/>
          </a:bodyPr>
          <a:lstStyle/>
          <a:p>
            <a:r>
              <a:rPr lang="ru-RU" sz="2800" b="1" dirty="0" smtClean="0"/>
              <a:t>Определение самообразования</a:t>
            </a:r>
            <a:endParaRPr lang="ru-RU" sz="2800" b="1" dirty="0"/>
          </a:p>
        </p:txBody>
      </p:sp>
    </p:spTree>
    <p:extLst>
      <p:ext uri="{BB962C8B-B14F-4D97-AF65-F5344CB8AC3E}">
        <p14:creationId xmlns="" xmlns:p14="http://schemas.microsoft.com/office/powerpoint/2010/main" val="10474100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extLst>
              <p:ext uri="{D42A27DB-BD31-4B8C-83A1-F6EECF244321}">
                <p14:modId xmlns="" xmlns:p14="http://schemas.microsoft.com/office/powerpoint/2010/main" val="4288495021"/>
              </p:ext>
            </p:extLst>
          </p:nvPr>
        </p:nvGraphicFramePr>
        <p:xfrm>
          <a:off x="214282" y="1112163"/>
          <a:ext cx="8715436" cy="6088150"/>
        </p:xfrm>
        <a:graphic>
          <a:graphicData uri="http://schemas.openxmlformats.org/drawingml/2006/table">
            <a:tbl>
              <a:tblPr firstRow="1" bandRow="1">
                <a:tableStyleId>{5C22544A-7EE6-4342-B048-85BDC9FD1C3A}</a:tableStyleId>
              </a:tblPr>
              <a:tblGrid>
                <a:gridCol w="1214446"/>
                <a:gridCol w="1285884"/>
                <a:gridCol w="5072098"/>
                <a:gridCol w="1143008"/>
              </a:tblGrid>
              <a:tr h="834275">
                <a:tc>
                  <a:txBody>
                    <a:bodyPr/>
                    <a:lstStyle/>
                    <a:p>
                      <a:pPr algn="ctr"/>
                      <a:r>
                        <a:rPr lang="ru-RU" sz="1400" dirty="0" smtClean="0"/>
                        <a:t>  ФИО</a:t>
                      </a:r>
                      <a:endParaRPr lang="ru-RU" sz="1400" dirty="0"/>
                    </a:p>
                  </a:txBody>
                  <a:tcPr/>
                </a:tc>
                <a:tc>
                  <a:txBody>
                    <a:bodyPr/>
                    <a:lstStyle/>
                    <a:p>
                      <a:r>
                        <a:rPr lang="ru-RU" sz="1400" baseline="0" dirty="0" smtClean="0"/>
                        <a:t>       </a:t>
                      </a:r>
                      <a:r>
                        <a:rPr lang="ru-RU" sz="1400" dirty="0" smtClean="0"/>
                        <a:t>  должность</a:t>
                      </a:r>
                      <a:endParaRPr lang="ru-RU" sz="1400" dirty="0"/>
                    </a:p>
                  </a:txBody>
                  <a:tcPr/>
                </a:tc>
                <a:tc>
                  <a:txBody>
                    <a:bodyPr/>
                    <a:lstStyle/>
                    <a:p>
                      <a:r>
                        <a:rPr lang="ru-RU" sz="1400" dirty="0" smtClean="0"/>
                        <a:t>                    Тема самообразования</a:t>
                      </a:r>
                      <a:endParaRPr lang="ru-RU" sz="1400" dirty="0"/>
                    </a:p>
                  </a:txBody>
                  <a:tcPr/>
                </a:tc>
                <a:tc>
                  <a:txBody>
                    <a:bodyPr/>
                    <a:lstStyle/>
                    <a:p>
                      <a:r>
                        <a:rPr lang="ru-RU" sz="1400" dirty="0" smtClean="0"/>
                        <a:t> Сроки реализации</a:t>
                      </a:r>
                      <a:endParaRPr lang="ru-RU" sz="1400" dirty="0"/>
                    </a:p>
                  </a:txBody>
                  <a:tcPr/>
                </a:tc>
              </a:tr>
              <a:tr h="834275">
                <a:tc>
                  <a:txBody>
                    <a:bodyPr/>
                    <a:lstStyle/>
                    <a:p>
                      <a:r>
                        <a:rPr lang="ru-RU" sz="1400" kern="1200" dirty="0" smtClean="0">
                          <a:solidFill>
                            <a:schemeClr val="dk1"/>
                          </a:solidFill>
                          <a:latin typeface="+mn-lt"/>
                          <a:ea typeface="+mn-ea"/>
                          <a:cs typeface="+mn-cs"/>
                        </a:rPr>
                        <a:t>Кравцова Е.Г.</a:t>
                      </a:r>
                      <a:endParaRPr lang="ru-RU" sz="1400" dirty="0"/>
                    </a:p>
                  </a:txBody>
                  <a:tcPr/>
                </a:tc>
                <a:tc>
                  <a:txBody>
                    <a:bodyPr/>
                    <a:lstStyle/>
                    <a:p>
                      <a:pPr algn="ctr"/>
                      <a:r>
                        <a:rPr lang="ru-RU" sz="1400" dirty="0" smtClean="0"/>
                        <a:t>ПДО</a:t>
                      </a:r>
                      <a:r>
                        <a:rPr lang="ru-RU" sz="1400" kern="1200" dirty="0" smtClean="0">
                          <a:solidFill>
                            <a:schemeClr val="dk1"/>
                          </a:solidFill>
                          <a:latin typeface="+mn-lt"/>
                          <a:ea typeface="+mn-ea"/>
                          <a:cs typeface="+mn-cs"/>
                        </a:rPr>
                        <a:t> </a:t>
                      </a:r>
                    </a:p>
                    <a:p>
                      <a:pPr algn="ctr"/>
                      <a:r>
                        <a:rPr lang="ru-RU" sz="1400" kern="1200" dirty="0" smtClean="0">
                          <a:solidFill>
                            <a:schemeClr val="dk1"/>
                          </a:solidFill>
                          <a:latin typeface="+mn-lt"/>
                          <a:ea typeface="+mn-ea"/>
                          <a:cs typeface="+mn-cs"/>
                        </a:rPr>
                        <a:t>«Шью сама»</a:t>
                      </a:r>
                      <a:endParaRPr lang="ru-RU" sz="1400" dirty="0"/>
                    </a:p>
                  </a:txBody>
                  <a:tcPr/>
                </a:tc>
                <a:tc>
                  <a:txBody>
                    <a:bodyPr/>
                    <a:lstStyle/>
                    <a:p>
                      <a:r>
                        <a:rPr lang="ru-RU" sz="1400" kern="1200" dirty="0" smtClean="0">
                          <a:solidFill>
                            <a:schemeClr val="dk1"/>
                          </a:solidFill>
                          <a:latin typeface="+mn-lt"/>
                          <a:ea typeface="+mn-ea"/>
                          <a:cs typeface="+mn-cs"/>
                        </a:rPr>
                        <a:t>  Создание и организация работы по  авторской дополнительной общеобразовательной программе «Шью сама»</a:t>
                      </a:r>
                      <a:endParaRPr lang="ru-RU" sz="1400" dirty="0"/>
                    </a:p>
                  </a:txBody>
                  <a:tcPr/>
                </a:tc>
                <a:tc>
                  <a:txBody>
                    <a:bodyPr/>
                    <a:lstStyle/>
                    <a:p>
                      <a:r>
                        <a:rPr lang="ru-RU" dirty="0" smtClean="0"/>
                        <a:t>2022г – 2023гг</a:t>
                      </a:r>
                      <a:endParaRPr lang="ru-RU" dirty="0"/>
                    </a:p>
                  </a:txBody>
                  <a:tcPr/>
                </a:tc>
              </a:tr>
              <a:tr h="576849">
                <a:tc>
                  <a:txBody>
                    <a:bodyPr/>
                    <a:lstStyle/>
                    <a:p>
                      <a:r>
                        <a:rPr lang="ru-RU" sz="1400" kern="1200" dirty="0" smtClean="0">
                          <a:solidFill>
                            <a:schemeClr val="dk1"/>
                          </a:solidFill>
                          <a:latin typeface="+mn-lt"/>
                          <a:ea typeface="+mn-ea"/>
                          <a:cs typeface="+mn-cs"/>
                        </a:rPr>
                        <a:t> </a:t>
                      </a:r>
                      <a:r>
                        <a:rPr lang="ru-RU" sz="1400" dirty="0" smtClean="0"/>
                        <a:t>Кислова Ю.А.</a:t>
                      </a:r>
                      <a:endParaRPr lang="ru-RU" sz="1400" dirty="0"/>
                    </a:p>
                  </a:txBody>
                  <a:tcPr/>
                </a:tc>
                <a:tc>
                  <a:txBody>
                    <a:bodyPr/>
                    <a:lstStyle/>
                    <a:p>
                      <a:pPr algn="ctr"/>
                      <a:r>
                        <a:rPr lang="ru-RU" sz="1400" dirty="0" smtClean="0"/>
                        <a:t>ПДО</a:t>
                      </a:r>
                    </a:p>
                    <a:p>
                      <a:pPr algn="ctr"/>
                      <a:r>
                        <a:rPr lang="ru-RU" sz="1400" dirty="0" smtClean="0"/>
                        <a:t>ЮПИД</a:t>
                      </a:r>
                      <a:endParaRPr lang="ru-RU" sz="1400" dirty="0"/>
                    </a:p>
                  </a:txBody>
                  <a:tcPr/>
                </a:tc>
                <a:tc>
                  <a:txBody>
                    <a:bodyPr/>
                    <a:lstStyle/>
                    <a:p>
                      <a:r>
                        <a:rPr lang="ru-RU" sz="1400" dirty="0" smtClean="0"/>
                        <a:t>Создание условий для обучения дошкольников по новой авторской программе «ЮПИД» </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2021 - 23</a:t>
                      </a:r>
                    </a:p>
                    <a:p>
                      <a:endParaRPr lang="ru-RU" dirty="0"/>
                    </a:p>
                  </a:txBody>
                  <a:tcPr/>
                </a:tc>
              </a:tr>
              <a:tr h="500066">
                <a:tc>
                  <a:txBody>
                    <a:bodyPr/>
                    <a:lstStyle/>
                    <a:p>
                      <a:r>
                        <a:rPr lang="ru-RU" sz="1400" kern="1200" dirty="0" smtClean="0">
                          <a:solidFill>
                            <a:schemeClr val="dk1"/>
                          </a:solidFill>
                          <a:latin typeface="+mn-lt"/>
                          <a:ea typeface="+mn-ea"/>
                          <a:cs typeface="+mn-cs"/>
                        </a:rPr>
                        <a:t> </a:t>
                      </a:r>
                      <a:r>
                        <a:rPr lang="ru-RU" sz="1400" kern="1200" dirty="0" err="1" smtClean="0">
                          <a:solidFill>
                            <a:schemeClr val="dk1"/>
                          </a:solidFill>
                          <a:latin typeface="+mn-lt"/>
                          <a:ea typeface="+mn-ea"/>
                          <a:cs typeface="+mn-cs"/>
                        </a:rPr>
                        <a:t>Казарян</a:t>
                      </a:r>
                      <a:r>
                        <a:rPr lang="ru-RU" sz="1400" kern="1200" dirty="0" smtClean="0">
                          <a:solidFill>
                            <a:schemeClr val="dk1"/>
                          </a:solidFill>
                          <a:latin typeface="+mn-lt"/>
                          <a:ea typeface="+mn-ea"/>
                          <a:cs typeface="+mn-cs"/>
                        </a:rPr>
                        <a:t> Р.О.</a:t>
                      </a:r>
                      <a:endParaRPr lang="ru-RU" sz="1400" dirty="0"/>
                    </a:p>
                  </a:txBody>
                  <a:tcPr/>
                </a:tc>
                <a:tc>
                  <a:txBody>
                    <a:bodyPr/>
                    <a:lstStyle/>
                    <a:p>
                      <a:pPr algn="ctr"/>
                      <a:r>
                        <a:rPr lang="ru-RU" sz="1400" dirty="0" smtClean="0"/>
                        <a:t>ПДО</a:t>
                      </a:r>
                    </a:p>
                    <a:p>
                      <a:pPr algn="ctr"/>
                      <a:r>
                        <a:rPr lang="ru-RU" sz="1400" dirty="0" smtClean="0"/>
                        <a:t>«Графический дизайн»</a:t>
                      </a:r>
                      <a:endParaRPr lang="ru-RU" sz="1400" dirty="0"/>
                    </a:p>
                  </a:txBody>
                  <a:tcPr/>
                </a:tc>
                <a:tc>
                  <a:txBody>
                    <a:bodyPr/>
                    <a:lstStyle/>
                    <a:p>
                      <a:r>
                        <a:rPr lang="ru-RU" sz="1400" dirty="0" smtClean="0"/>
                        <a:t> </a:t>
                      </a:r>
                      <a:r>
                        <a:rPr lang="ru-RU" sz="1400" dirty="0" smtClean="0"/>
                        <a:t>Организация мониторинга результативности обучения по дополнительной общеобразовательной программе «Графический дизайн»</a:t>
                      </a:r>
                      <a:r>
                        <a:rPr lang="ru-RU" sz="1400" baseline="0" dirty="0" smtClean="0"/>
                        <a:t> </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2022 - 24</a:t>
                      </a:r>
                    </a:p>
                    <a:p>
                      <a:endParaRPr lang="ru-RU" dirty="0"/>
                    </a:p>
                  </a:txBody>
                  <a:tcPr/>
                </a:tc>
              </a:tr>
              <a:tr h="553410">
                <a:tc>
                  <a:txBody>
                    <a:bodyPr/>
                    <a:lstStyle/>
                    <a:p>
                      <a:r>
                        <a:rPr lang="ru-RU" sz="1400" dirty="0" err="1" smtClean="0"/>
                        <a:t>Оладов</a:t>
                      </a:r>
                      <a:r>
                        <a:rPr lang="ru-RU" sz="1400" dirty="0" smtClean="0"/>
                        <a:t> Н.Д.</a:t>
                      </a:r>
                      <a:endParaRPr lang="ru-RU" sz="1400" dirty="0"/>
                    </a:p>
                  </a:txBody>
                  <a:tcPr/>
                </a:tc>
                <a:tc>
                  <a:txBody>
                    <a:bodyPr/>
                    <a:lstStyle/>
                    <a:p>
                      <a:pPr algn="ctr"/>
                      <a:r>
                        <a:rPr lang="ru-RU" sz="1400" smtClean="0"/>
                        <a:t>Аккомпаниатор </a:t>
                      </a:r>
                      <a:endParaRPr lang="ru-RU" sz="1400" dirty="0"/>
                    </a:p>
                  </a:txBody>
                  <a:tcPr/>
                </a:tc>
                <a:tc>
                  <a:txBody>
                    <a:bodyPr/>
                    <a:lstStyle/>
                    <a:p>
                      <a:r>
                        <a:rPr lang="ru-RU" sz="1400" kern="1200" dirty="0" smtClean="0">
                          <a:solidFill>
                            <a:schemeClr val="dk1"/>
                          </a:solidFill>
                          <a:latin typeface="+mn-lt"/>
                          <a:ea typeface="+mn-ea"/>
                          <a:cs typeface="+mn-cs"/>
                        </a:rPr>
                        <a:t>Формирование гражданской идентичности на основе подбора репертуара»</a:t>
                      </a:r>
                      <a:endParaRPr lang="ru-RU" sz="1400" dirty="0"/>
                    </a:p>
                  </a:txBody>
                  <a:tcPr/>
                </a:tc>
                <a:tc>
                  <a:txBody>
                    <a:bodyPr/>
                    <a:lstStyle/>
                    <a:p>
                      <a:r>
                        <a:rPr lang="ru-RU" dirty="0" smtClean="0"/>
                        <a:t>2020 - 2023</a:t>
                      </a:r>
                      <a:endParaRPr lang="ru-RU" dirty="0"/>
                    </a:p>
                  </a:txBody>
                  <a:tcPr/>
                </a:tc>
              </a:tr>
              <a:tr h="500066">
                <a:tc>
                  <a:txBody>
                    <a:bodyPr/>
                    <a:lstStyle/>
                    <a:p>
                      <a:r>
                        <a:rPr lang="ru-RU" sz="1400" dirty="0" smtClean="0"/>
                        <a:t>Левкова Ю.Е.</a:t>
                      </a:r>
                      <a:endParaRPr lang="ru-RU" sz="1400" dirty="0"/>
                    </a:p>
                  </a:txBody>
                  <a:tcPr/>
                </a:tc>
                <a:tc>
                  <a:txBody>
                    <a:bodyPr/>
                    <a:lstStyle/>
                    <a:p>
                      <a:pPr algn="ctr"/>
                      <a:r>
                        <a:rPr lang="ru-RU" sz="1400" dirty="0" smtClean="0"/>
                        <a:t>ПДО</a:t>
                      </a:r>
                    </a:p>
                    <a:p>
                      <a:pPr algn="ctr"/>
                      <a:r>
                        <a:rPr lang="ru-RU" sz="1400" dirty="0" smtClean="0"/>
                        <a:t> «Затея»</a:t>
                      </a:r>
                      <a:endParaRPr lang="ru-RU" sz="1400" dirty="0"/>
                    </a:p>
                  </a:txBody>
                  <a:tcPr/>
                </a:tc>
                <a:tc>
                  <a:txBody>
                    <a:bodyPr/>
                    <a:lstStyle/>
                    <a:p>
                      <a:r>
                        <a:rPr lang="ru-RU" sz="1400" kern="1200" dirty="0" smtClean="0">
                          <a:solidFill>
                            <a:schemeClr val="dk1"/>
                          </a:solidFill>
                          <a:latin typeface="+mn-lt"/>
                          <a:ea typeface="+mn-ea"/>
                          <a:cs typeface="+mn-cs"/>
                        </a:rPr>
                        <a:t>Создание условий для развития творческого, эмоционального потенциала ребенка через обучение различным  видам декоративно-прикладного искусства. </a:t>
                      </a:r>
                      <a:endParaRPr lang="ru-RU" sz="1400" kern="1200" dirty="0">
                        <a:solidFill>
                          <a:schemeClr val="dk1"/>
                        </a:solidFill>
                        <a:latin typeface="+mn-lt"/>
                        <a:ea typeface="+mn-ea"/>
                        <a:cs typeface="+mn-cs"/>
                      </a:endParaRPr>
                    </a:p>
                  </a:txBody>
                  <a:tcPr/>
                </a:tc>
                <a:tc>
                  <a:txBody>
                    <a:bodyPr/>
                    <a:lstStyle/>
                    <a:p>
                      <a:r>
                        <a:rPr lang="ru-RU" dirty="0" smtClean="0"/>
                        <a:t>2022 - 24</a:t>
                      </a:r>
                      <a:endParaRPr lang="ru-RU" dirty="0"/>
                    </a:p>
                  </a:txBody>
                  <a:tcPr/>
                </a:tc>
              </a:tr>
              <a:tr h="500066">
                <a:tc>
                  <a:txBody>
                    <a:bodyPr/>
                    <a:lstStyle/>
                    <a:p>
                      <a:r>
                        <a:rPr lang="ru-RU" sz="1400" dirty="0" smtClean="0"/>
                        <a:t>Фадеева К.О.</a:t>
                      </a:r>
                      <a:endParaRPr lang="ru-RU" sz="1400" dirty="0"/>
                    </a:p>
                  </a:txBody>
                  <a:tcPr/>
                </a:tc>
                <a:tc>
                  <a:txBody>
                    <a:bodyPr/>
                    <a:lstStyle/>
                    <a:p>
                      <a:pPr algn="ctr"/>
                      <a:r>
                        <a:rPr lang="ru-RU" sz="1400" dirty="0" smtClean="0"/>
                        <a:t>ПДО</a:t>
                      </a:r>
                    </a:p>
                    <a:p>
                      <a:pPr algn="ctr"/>
                      <a:r>
                        <a:rPr lang="ru-RU" sz="1400" dirty="0" smtClean="0"/>
                        <a:t>«Непоседы»</a:t>
                      </a:r>
                      <a:endParaRPr lang="ru-RU" sz="1400" dirty="0"/>
                    </a:p>
                  </a:txBody>
                  <a:tcPr/>
                </a:tc>
                <a:tc>
                  <a:txBody>
                    <a:bodyPr/>
                    <a:lstStyle/>
                    <a:p>
                      <a:r>
                        <a:rPr lang="ru-RU" sz="1400" kern="1200" dirty="0" smtClean="0">
                          <a:solidFill>
                            <a:schemeClr val="dk1"/>
                          </a:solidFill>
                          <a:latin typeface="+mn-lt"/>
                          <a:ea typeface="+mn-ea"/>
                          <a:cs typeface="+mn-cs"/>
                        </a:rPr>
                        <a:t>Создание условий для развития творческих способностей обучающихся, их самовыражения, самоопределения через обучение навыкам танцевального искусства.   </a:t>
                      </a:r>
                      <a:endParaRPr lang="ru-RU" sz="1400" kern="1200" dirty="0">
                        <a:solidFill>
                          <a:schemeClr val="dk1"/>
                        </a:solidFill>
                        <a:latin typeface="+mn-lt"/>
                        <a:ea typeface="+mn-ea"/>
                        <a:cs typeface="+mn-cs"/>
                      </a:endParaRPr>
                    </a:p>
                  </a:txBody>
                  <a:tcPr/>
                </a:tc>
                <a:tc>
                  <a:txBody>
                    <a:bodyPr/>
                    <a:lstStyle/>
                    <a:p>
                      <a:r>
                        <a:rPr lang="ru-RU" dirty="0" smtClean="0"/>
                        <a:t>2022 - 2024</a:t>
                      </a:r>
                      <a:endParaRPr lang="ru-RU" dirty="0"/>
                    </a:p>
                  </a:txBody>
                  <a:tcPr/>
                </a:tc>
              </a:tr>
              <a:tr h="500066">
                <a:tc>
                  <a:txBody>
                    <a:bodyPr/>
                    <a:lstStyle/>
                    <a:p>
                      <a:r>
                        <a:rPr lang="ru-RU" sz="1400" dirty="0" smtClean="0"/>
                        <a:t>Максименко</a:t>
                      </a:r>
                      <a:r>
                        <a:rPr lang="ru-RU" sz="1400" baseline="0" dirty="0" smtClean="0"/>
                        <a:t> В.А.</a:t>
                      </a:r>
                      <a:endParaRPr lang="ru-RU" sz="1400" dirty="0"/>
                    </a:p>
                  </a:txBody>
                  <a:tcPr/>
                </a:tc>
                <a:tc>
                  <a:txBody>
                    <a:bodyPr/>
                    <a:lstStyle/>
                    <a:p>
                      <a:pPr algn="ctr"/>
                      <a:r>
                        <a:rPr lang="ru-RU" sz="1400" dirty="0" smtClean="0"/>
                        <a:t>ПДО</a:t>
                      </a:r>
                    </a:p>
                    <a:p>
                      <a:pPr algn="ctr"/>
                      <a:r>
                        <a:rPr lang="ru-RU" sz="1400" dirty="0" smtClean="0"/>
                        <a:t>«Курс творческого мышления»</a:t>
                      </a:r>
                      <a:endParaRPr lang="ru-RU" sz="1400" dirty="0"/>
                    </a:p>
                  </a:txBody>
                  <a:tcPr/>
                </a:tc>
                <a:tc>
                  <a:txBody>
                    <a:bodyPr/>
                    <a:lstStyle/>
                    <a:p>
                      <a:r>
                        <a:rPr lang="ru-RU" sz="1400" dirty="0" smtClean="0"/>
                        <a:t>Развитие творческого(дивергентного) мышления обучающихся</a:t>
                      </a:r>
                      <a:r>
                        <a:rPr lang="ru-RU" sz="1400" baseline="0" dirty="0" smtClean="0"/>
                        <a:t> на основе блока «Подвижные игры» программы «КТМ» . </a:t>
                      </a:r>
                      <a:endParaRPr lang="ru-RU" sz="1400" dirty="0"/>
                    </a:p>
                  </a:txBody>
                  <a:tcPr/>
                </a:tc>
                <a:tc>
                  <a:txBody>
                    <a:bodyPr/>
                    <a:lstStyle/>
                    <a:p>
                      <a:r>
                        <a:rPr lang="ru-RU" dirty="0" smtClean="0"/>
                        <a:t>2021 - 2023</a:t>
                      </a:r>
                      <a:endParaRPr lang="ru-RU" dirty="0"/>
                    </a:p>
                  </a:txBody>
                  <a:tcPr/>
                </a:tc>
              </a:tr>
            </a:tbl>
          </a:graphicData>
        </a:graphic>
      </p:graphicFrame>
      <p:sp>
        <p:nvSpPr>
          <p:cNvPr id="3" name="Заголовок 2"/>
          <p:cNvSpPr>
            <a:spLocks noGrp="1"/>
          </p:cNvSpPr>
          <p:nvPr>
            <p:ph type="title"/>
          </p:nvPr>
        </p:nvSpPr>
        <p:spPr>
          <a:xfrm>
            <a:off x="457200" y="338328"/>
            <a:ext cx="8229600" cy="786416"/>
          </a:xfrm>
        </p:spPr>
        <p:txBody>
          <a:bodyPr>
            <a:normAutofit/>
          </a:bodyPr>
          <a:lstStyle/>
          <a:p>
            <a:r>
              <a:rPr lang="ru-RU" sz="2800" dirty="0" smtClean="0"/>
              <a:t>Темы самообразования педагогов ДДТ «Автограф»</a:t>
            </a:r>
            <a:endParaRPr lang="ru-RU"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одержимое 6"/>
          <p:cNvSpPr>
            <a:spLocks noGrp="1"/>
          </p:cNvSpPr>
          <p:nvPr>
            <p:ph idx="1"/>
          </p:nvPr>
        </p:nvSpPr>
        <p:spPr>
          <a:xfrm>
            <a:off x="251520" y="1772816"/>
            <a:ext cx="8640959" cy="4353347"/>
          </a:xfrm>
        </p:spPr>
        <p:txBody>
          <a:bodyPr>
            <a:normAutofit fontScale="85000" lnSpcReduction="10000"/>
          </a:bodyPr>
          <a:lstStyle/>
          <a:p>
            <a:r>
              <a:rPr lang="ru-RU" dirty="0" smtClean="0"/>
              <a:t>• 1. Изучение личного творческого плана педагога (при условии его наличия). Оправдал ли себя план, как он сочетался с проблемой ДДТ «Автограф» и индивидуальной темой самообразования, как сформулированы основные вопросы, взятые для изучения в ходе самообразования. Планировалась ли исследовательская работа. </a:t>
            </a:r>
          </a:p>
          <a:p>
            <a:r>
              <a:rPr lang="ru-RU" dirty="0" smtClean="0"/>
              <a:t>• 2. Чей педагогический опыт и по каким вопросам изучался в соответствии с индивидуальной темой самообразования; этапы проработки материала; какая литература изучалась: педагогическая, психологическая, методическая и др. </a:t>
            </a:r>
          </a:p>
          <a:p>
            <a:r>
              <a:rPr lang="ru-RU" dirty="0" smtClean="0"/>
              <a:t>• 3. Практические выводы после проработки конкретной темы (тезисы, доклады и др.). Как отразилось изучение темы на практической деятельности (уровень преподавания, качество знаний обучающихся).</a:t>
            </a:r>
          </a:p>
          <a:p>
            <a:r>
              <a:rPr lang="ru-RU" dirty="0" smtClean="0"/>
              <a:t> • 4. Творческое сотрудничество (с педагогами, методистами, учеными).</a:t>
            </a:r>
            <a:endParaRPr lang="ru-RU" dirty="0"/>
          </a:p>
        </p:txBody>
      </p:sp>
      <p:sp>
        <p:nvSpPr>
          <p:cNvPr id="6" name="Заголовок 5"/>
          <p:cNvSpPr>
            <a:spLocks noGrp="1"/>
          </p:cNvSpPr>
          <p:nvPr>
            <p:ph type="title"/>
          </p:nvPr>
        </p:nvSpPr>
        <p:spPr/>
        <p:txBody>
          <a:bodyPr>
            <a:normAutofit/>
          </a:bodyPr>
          <a:lstStyle/>
          <a:p>
            <a:r>
              <a:rPr lang="ru-RU" sz="2000" b="1" dirty="0" smtClean="0"/>
              <a:t>Примерная памятка по изучению вопросов самообразования педагога (используется при собеседовании руководителя методического объединения с педагогами)</a:t>
            </a:r>
            <a:r>
              <a:rPr lang="ru-RU" sz="2000" dirty="0" smtClean="0"/>
              <a:t> </a:t>
            </a:r>
            <a:endParaRPr lang="ru-RU" sz="2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a:bodyPr>
          <a:lstStyle/>
          <a:p>
            <a:r>
              <a:rPr lang="ru-RU" dirty="0" smtClean="0"/>
              <a:t> • 5. Перечень вопросов, которые оказались трудными в процессе изучения литературы и опыта работы. Что предстоит сделать по их преодолению. </a:t>
            </a:r>
          </a:p>
          <a:p>
            <a:r>
              <a:rPr lang="ru-RU" dirty="0" smtClean="0"/>
              <a:t>• 6. Наиболее интересные научные работы, с которыми познакомился педагог в ходе самообразования.</a:t>
            </a:r>
          </a:p>
          <a:p>
            <a:r>
              <a:rPr lang="ru-RU" dirty="0" smtClean="0"/>
              <a:t> • 7. Самооценка: что дала самостоятельная работа для повышения теоретических и методических уровней; какой вывод сделал педагог о проделанной работе.</a:t>
            </a:r>
          </a:p>
          <a:p>
            <a:r>
              <a:rPr lang="ru-RU" dirty="0" smtClean="0"/>
              <a:t>• 8. Дальнейшие планы педагога по самообразованию.</a:t>
            </a:r>
          </a:p>
          <a:p>
            <a:endParaRPr lang="ru-RU" dirty="0"/>
          </a:p>
        </p:txBody>
      </p:sp>
      <p:sp>
        <p:nvSpPr>
          <p:cNvPr id="3" name="Заголовок 2"/>
          <p:cNvSpPr>
            <a:spLocks noGrp="1"/>
          </p:cNvSpPr>
          <p:nvPr>
            <p:ph type="title"/>
          </p:nvPr>
        </p:nvSpPr>
        <p:spPr/>
        <p:txBody>
          <a:bodyPr>
            <a:normAutofit/>
          </a:bodyPr>
          <a:lstStyle/>
          <a:p>
            <a:r>
              <a:rPr lang="ru-RU" sz="2400" dirty="0" smtClean="0"/>
              <a:t>Памятка по изучению вопросов самообразования педагога </a:t>
            </a:r>
            <a:endParaRPr lang="ru-RU"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На каком бы этапе жизненного и профессионального пути ни находился педагог, он никогда не сможет считать свое образование завершенным, а свою профессиональную концепцию окончательно сформированной. </a:t>
            </a:r>
          </a:p>
          <a:p>
            <a:r>
              <a:rPr lang="ru-RU" dirty="0" smtClean="0"/>
              <a:t>Стать авторитетным - значит быть компетентным в вопросах, интересующих не только современного обучающегося, но и педагогическое сообщество.</a:t>
            </a:r>
          </a:p>
          <a:p>
            <a:endParaRPr lang="ru-RU" dirty="0"/>
          </a:p>
        </p:txBody>
      </p:sp>
      <p:sp>
        <p:nvSpPr>
          <p:cNvPr id="3" name="Заголовок 2"/>
          <p:cNvSpPr>
            <a:spLocks noGrp="1"/>
          </p:cNvSpPr>
          <p:nvPr>
            <p:ph type="title"/>
          </p:nvPr>
        </p:nvSpPr>
        <p:spPr/>
        <p:txBody>
          <a:bodyPr/>
          <a:lstStyle/>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872067" y="1857364"/>
            <a:ext cx="7408333" cy="4268799"/>
          </a:xfrm>
        </p:spPr>
        <p:txBody>
          <a:bodyPr>
            <a:normAutofit fontScale="92500"/>
          </a:bodyPr>
          <a:lstStyle/>
          <a:p>
            <a:r>
              <a:rPr lang="ru-RU" dirty="0" smtClean="0"/>
              <a:t>ознакомление с новыми нормативными документами по вопросам дополнительного образования;  </a:t>
            </a:r>
          </a:p>
          <a:p>
            <a:r>
              <a:rPr lang="ru-RU" dirty="0" smtClean="0"/>
              <a:t>изучение учебной и научно-методической литературы;</a:t>
            </a:r>
          </a:p>
          <a:p>
            <a:r>
              <a:rPr lang="ru-RU" dirty="0" smtClean="0"/>
              <a:t>ознакомление с новыми достижениями педагогики, детской психологии, анатомии, физиологии;  </a:t>
            </a:r>
          </a:p>
          <a:p>
            <a:r>
              <a:rPr lang="ru-RU" dirty="0" smtClean="0"/>
              <a:t>изучение новых программ и педагогических технологий;</a:t>
            </a:r>
          </a:p>
          <a:p>
            <a:r>
              <a:rPr lang="ru-RU" dirty="0" smtClean="0"/>
              <a:t>ознакомление с передовой практикой учреждений дополнительного образования; </a:t>
            </a:r>
          </a:p>
          <a:p>
            <a:r>
              <a:rPr lang="ru-RU" dirty="0" smtClean="0"/>
              <a:t> повышение общекультурного уровня.</a:t>
            </a:r>
            <a:endParaRPr lang="ru-RU" dirty="0"/>
          </a:p>
        </p:txBody>
      </p:sp>
      <p:sp>
        <p:nvSpPr>
          <p:cNvPr id="3" name="Заголовок 2"/>
          <p:cNvSpPr>
            <a:spLocks noGrp="1"/>
          </p:cNvSpPr>
          <p:nvPr>
            <p:ph type="title"/>
          </p:nvPr>
        </p:nvSpPr>
        <p:spPr/>
        <p:txBody>
          <a:bodyPr>
            <a:normAutofit/>
          </a:bodyPr>
          <a:lstStyle/>
          <a:p>
            <a:r>
              <a:rPr lang="ru-RU" dirty="0" smtClean="0"/>
              <a:t>О</a:t>
            </a:r>
            <a:r>
              <a:rPr lang="ru-RU" sz="3100" dirty="0" smtClean="0"/>
              <a:t>сновными направлениями в системе самообразования педагогов УДО могут быть:</a:t>
            </a:r>
            <a:endParaRPr lang="ru-RU" sz="31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14282" y="1571612"/>
            <a:ext cx="8715436" cy="4554551"/>
          </a:xfrm>
        </p:spPr>
        <p:txBody>
          <a:bodyPr/>
          <a:lstStyle/>
          <a:p>
            <a:r>
              <a:rPr lang="ru-RU" sz="3200" dirty="0" smtClean="0"/>
              <a:t>Перспективный план работы по теме</a:t>
            </a:r>
          </a:p>
          <a:p>
            <a:r>
              <a:rPr lang="ru-RU" sz="3200" dirty="0" smtClean="0"/>
              <a:t>Текущий план работы по теме</a:t>
            </a:r>
          </a:p>
          <a:p>
            <a:r>
              <a:rPr lang="ru-RU" sz="3200" dirty="0" smtClean="0"/>
              <a:t>Список литературы , изучаемой по теме самообразования.</a:t>
            </a:r>
          </a:p>
          <a:p>
            <a:r>
              <a:rPr lang="ru-RU" sz="3200" dirty="0" smtClean="0"/>
              <a:t>Ежегодный отчет по теме самообразования.</a:t>
            </a:r>
          </a:p>
          <a:p>
            <a:r>
              <a:rPr lang="ru-RU" sz="3200" dirty="0" smtClean="0"/>
              <a:t>Итоговый отчет по теме самообразования.</a:t>
            </a:r>
          </a:p>
          <a:p>
            <a:endParaRPr lang="ru-RU" dirty="0" smtClean="0"/>
          </a:p>
          <a:p>
            <a:endParaRPr lang="ru-RU" dirty="0"/>
          </a:p>
        </p:txBody>
      </p:sp>
      <p:sp>
        <p:nvSpPr>
          <p:cNvPr id="3" name="Заголовок 2"/>
          <p:cNvSpPr>
            <a:spLocks noGrp="1"/>
          </p:cNvSpPr>
          <p:nvPr>
            <p:ph type="title"/>
          </p:nvPr>
        </p:nvSpPr>
        <p:spPr/>
        <p:txBody>
          <a:bodyPr>
            <a:normAutofit/>
          </a:bodyPr>
          <a:lstStyle/>
          <a:p>
            <a:r>
              <a:rPr lang="ru-RU" sz="3600" dirty="0" smtClean="0"/>
              <a:t>Делопроизводство при работе над темой самообразования</a:t>
            </a:r>
            <a:endParaRPr lang="ru-RU"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51520" y="1484784"/>
            <a:ext cx="8640960" cy="4641379"/>
          </a:xfrm>
        </p:spPr>
        <p:txBody>
          <a:bodyPr>
            <a:normAutofit fontScale="70000" lnSpcReduction="20000"/>
          </a:bodyPr>
          <a:lstStyle/>
          <a:p>
            <a:r>
              <a:rPr lang="ru-RU" dirty="0" smtClean="0"/>
              <a:t>1). Самодиагностику, проблемный анализ профессиональной деятельности, фиксацию проблем и их причин; </a:t>
            </a:r>
          </a:p>
          <a:p>
            <a:r>
              <a:rPr lang="ru-RU" dirty="0" smtClean="0"/>
              <a:t>2). Принятие решения о необходимости самосовершенствования (определяется на основе анализа профессиональной деятельности, личностно-профессиональных потребностей, мотивов, целей); </a:t>
            </a:r>
          </a:p>
          <a:p>
            <a:r>
              <a:rPr lang="ru-RU" dirty="0" smtClean="0"/>
              <a:t>3)Формирование общей концепции «Я в перспективе. Мои достижения»;. Актуализацию проблемного поля (какая или какие проблемы наиболее важны);</a:t>
            </a:r>
          </a:p>
          <a:p>
            <a:r>
              <a:rPr lang="ru-RU" dirty="0" smtClean="0"/>
              <a:t> 4). </a:t>
            </a:r>
            <a:r>
              <a:rPr lang="ru-RU" dirty="0" err="1" smtClean="0"/>
              <a:t>Интернализацию</a:t>
            </a:r>
            <a:r>
              <a:rPr lang="ru-RU" dirty="0" smtClean="0"/>
              <a:t> информационных потоков (усвоение необходимой информации, присвоение ), ;</a:t>
            </a:r>
          </a:p>
          <a:p>
            <a:r>
              <a:rPr lang="ru-RU" dirty="0" smtClean="0"/>
              <a:t> 5). Определение стратегии и тактики саморазвития, выбор темы, разработку программы; </a:t>
            </a:r>
          </a:p>
          <a:p>
            <a:r>
              <a:rPr lang="ru-RU" dirty="0" smtClean="0"/>
              <a:t>6). Реализацию программы саморазвития;</a:t>
            </a:r>
          </a:p>
          <a:p>
            <a:r>
              <a:rPr lang="ru-RU" dirty="0" smtClean="0"/>
              <a:t> 7). Самоконтроль выполнения запланированного;</a:t>
            </a:r>
          </a:p>
          <a:p>
            <a:r>
              <a:rPr lang="ru-RU" dirty="0" smtClean="0"/>
              <a:t> 8). Корректировку при необходимости хода выполнения программы, содержательной ее составляющей:</a:t>
            </a:r>
          </a:p>
          <a:p>
            <a:r>
              <a:rPr lang="ru-RU" dirty="0" smtClean="0"/>
              <a:t> 9). Самоанализ и самооценку выполнения программы, уровня своего профессионализма; </a:t>
            </a:r>
          </a:p>
          <a:p>
            <a:r>
              <a:rPr lang="ru-RU" dirty="0" smtClean="0"/>
              <a:t>10). Определение (обновление) перспектив творческого роста: постановку целей, формулировку задач. </a:t>
            </a:r>
            <a:endParaRPr lang="ru-RU" dirty="0"/>
          </a:p>
        </p:txBody>
      </p:sp>
      <p:sp>
        <p:nvSpPr>
          <p:cNvPr id="3" name="Заголовок 2"/>
          <p:cNvSpPr>
            <a:spLocks noGrp="1"/>
          </p:cNvSpPr>
          <p:nvPr>
            <p:ph type="title"/>
          </p:nvPr>
        </p:nvSpPr>
        <p:spPr/>
        <p:txBody>
          <a:bodyPr>
            <a:normAutofit fontScale="90000"/>
          </a:bodyPr>
          <a:lstStyle/>
          <a:p>
            <a:r>
              <a:rPr lang="ru-RU" sz="3100" b="1" dirty="0" smtClean="0"/>
              <a:t>ПРИМЕРНЫЙ Алгоритм выстраивания системы в работе по самообразованию включает в себя:</a:t>
            </a:r>
            <a:r>
              <a:rPr lang="ru-RU" dirty="0" smtClean="0"/>
              <a:t/>
            </a:r>
            <a:br>
              <a:rPr lang="ru-RU" dirty="0" smtClean="0"/>
            </a:b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14282" y="857232"/>
            <a:ext cx="8715436" cy="5857916"/>
          </a:xfrm>
        </p:spPr>
        <p:txBody>
          <a:bodyPr>
            <a:normAutofit fontScale="25000" lnSpcReduction="20000"/>
          </a:bodyPr>
          <a:lstStyle/>
          <a:p>
            <a:pPr lvl="0" indent="-342900">
              <a:lnSpc>
                <a:spcPct val="115000"/>
              </a:lnSpc>
              <a:buFont typeface="+mj-lt"/>
              <a:buAutoNum type="arabicPeriod"/>
              <a:tabLst>
                <a:tab pos="457200" algn="l"/>
              </a:tabLst>
            </a:pPr>
            <a:r>
              <a:rPr lang="ru-RU" sz="6400" b="1" i="1" dirty="0" smtClean="0">
                <a:solidFill>
                  <a:srgbClr val="000000"/>
                </a:solidFill>
                <a:latin typeface="Times New Roman"/>
                <a:ea typeface="Times New Roman"/>
                <a:cs typeface="Times New Roman"/>
              </a:rPr>
              <a:t> </a:t>
            </a:r>
            <a:r>
              <a:rPr lang="ru-RU" sz="6400" dirty="0" smtClean="0">
                <a:solidFill>
                  <a:srgbClr val="000000"/>
                </a:solidFill>
                <a:latin typeface="Times New Roman" pitchFamily="18" charset="0"/>
                <a:ea typeface="Times New Roman"/>
                <a:cs typeface="Times New Roman" pitchFamily="18" charset="0"/>
              </a:rPr>
              <a:t>Тема </a:t>
            </a:r>
            <a:r>
              <a:rPr lang="ru-RU" sz="6400" dirty="0">
                <a:solidFill>
                  <a:srgbClr val="000000"/>
                </a:solidFill>
                <a:latin typeface="Times New Roman" pitchFamily="18" charset="0"/>
                <a:ea typeface="Times New Roman"/>
                <a:cs typeface="Times New Roman" pitchFamily="18" charset="0"/>
              </a:rPr>
              <a:t>самообразования формулируется, исходя из методической темы </a:t>
            </a:r>
            <a:r>
              <a:rPr lang="ru-RU" sz="6400" dirty="0" smtClean="0">
                <a:solidFill>
                  <a:srgbClr val="000000"/>
                </a:solidFill>
                <a:latin typeface="Times New Roman" pitchFamily="18" charset="0"/>
                <a:ea typeface="Times New Roman"/>
                <a:cs typeface="Times New Roman" pitchFamily="18" charset="0"/>
              </a:rPr>
              <a:t>образовательной организации, </a:t>
            </a:r>
            <a:r>
              <a:rPr lang="ru-RU" sz="6400" dirty="0">
                <a:solidFill>
                  <a:srgbClr val="000000"/>
                </a:solidFill>
                <a:latin typeface="Times New Roman" pitchFamily="18" charset="0"/>
                <a:ea typeface="Times New Roman"/>
                <a:cs typeface="Times New Roman" pitchFamily="18" charset="0"/>
              </a:rPr>
              <a:t>затруднений педагогов, специфики их индивидуальных интересов</a:t>
            </a:r>
            <a:r>
              <a:rPr lang="ru-RU" sz="6400" dirty="0" smtClean="0">
                <a:solidFill>
                  <a:srgbClr val="000000"/>
                </a:solidFill>
                <a:latin typeface="Times New Roman" pitchFamily="18" charset="0"/>
                <a:ea typeface="Times New Roman"/>
                <a:cs typeface="Times New Roman" pitchFamily="18" charset="0"/>
              </a:rPr>
              <a:t>.</a:t>
            </a:r>
          </a:p>
          <a:p>
            <a:pPr>
              <a:lnSpc>
                <a:spcPct val="115000"/>
              </a:lnSpc>
              <a:spcAft>
                <a:spcPts val="0"/>
              </a:spcAft>
            </a:pPr>
            <a:r>
              <a:rPr lang="ru-RU" sz="6400" b="1" i="1" dirty="0" smtClean="0">
                <a:solidFill>
                  <a:srgbClr val="000000"/>
                </a:solidFill>
                <a:latin typeface="Times New Roman" pitchFamily="18" charset="0"/>
                <a:ea typeface="Calibri"/>
                <a:cs typeface="Times New Roman" pitchFamily="18" charset="0"/>
              </a:rPr>
              <a:t>Актуальные  темы  для реализации Программы развития ДДТ «Автограф» на 2021 – 2025гг:</a:t>
            </a:r>
          </a:p>
          <a:p>
            <a:r>
              <a:rPr lang="ru-RU" sz="1800" b="1" i="1" dirty="0" smtClean="0">
                <a:solidFill>
                  <a:srgbClr val="000000"/>
                </a:solidFill>
                <a:latin typeface="Times New Roman" pitchFamily="18" charset="0"/>
                <a:ea typeface="Calibri"/>
                <a:cs typeface="Times New Roman" pitchFamily="18" charset="0"/>
              </a:rPr>
              <a:t> </a:t>
            </a:r>
            <a:endParaRPr lang="ru-RU" sz="1800" dirty="0" smtClean="0"/>
          </a:p>
          <a:p>
            <a:r>
              <a:rPr lang="ru-RU" sz="5600" dirty="0" smtClean="0"/>
              <a:t>-«Организация дистанционного обучения    по дополнительной общеобразовательной программе»;</a:t>
            </a:r>
          </a:p>
          <a:p>
            <a:r>
              <a:rPr lang="ru-RU" sz="5600" dirty="0" smtClean="0"/>
              <a:t>-«Воспитание как важный компонент дополнительной общеобразовательной программы»;</a:t>
            </a:r>
          </a:p>
          <a:p>
            <a:r>
              <a:rPr lang="ru-RU" sz="5600" dirty="0" smtClean="0"/>
              <a:t>- « Совершенствование  качества обучения по ДОП»;</a:t>
            </a:r>
          </a:p>
          <a:p>
            <a:r>
              <a:rPr lang="ru-RU" sz="5600" dirty="0" smtClean="0"/>
              <a:t>- «Обучение базовым знаниям, умениям и навыкам по краткосрочным программам»;</a:t>
            </a:r>
          </a:p>
          <a:p>
            <a:r>
              <a:rPr lang="ru-RU" sz="5600" dirty="0" smtClean="0"/>
              <a:t>- «Организация работы интерактивных площадок для формирования у детей базовых знаний, умений и навыков»;</a:t>
            </a:r>
          </a:p>
          <a:p>
            <a:r>
              <a:rPr lang="ru-RU" sz="5600" dirty="0" smtClean="0"/>
              <a:t>- «Организация </a:t>
            </a:r>
            <a:r>
              <a:rPr lang="ru-RU" sz="5600" dirty="0" err="1" smtClean="0"/>
              <a:t>разноуровневого</a:t>
            </a:r>
            <a:r>
              <a:rPr lang="ru-RU" sz="5600" dirty="0" smtClean="0"/>
              <a:t> (модульного) обучения на основе переработки собственных ДОП»</a:t>
            </a:r>
          </a:p>
          <a:p>
            <a:r>
              <a:rPr lang="ru-RU" sz="5600" dirty="0" smtClean="0"/>
              <a:t>- «Работа с одаренными обучающимися»;</a:t>
            </a:r>
          </a:p>
          <a:p>
            <a:r>
              <a:rPr lang="ru-RU" sz="5600" dirty="0" smtClean="0"/>
              <a:t>- «Работа с родителями – важное условие эффективности деятельности ПДО»; </a:t>
            </a:r>
          </a:p>
          <a:p>
            <a:r>
              <a:rPr lang="ru-RU" sz="5600" dirty="0" smtClean="0"/>
              <a:t>- «Привитие детям социального опыта солидарного взаимодействия детей и взрослых  на основе проектной деятельности»;</a:t>
            </a:r>
          </a:p>
          <a:p>
            <a:r>
              <a:rPr lang="ru-RU" sz="5600" dirty="0" smtClean="0"/>
              <a:t>- «Развитие сетевого взаимодействия ДДТ «Автограф» с заинтересованными структурами муниципального района и региона»;</a:t>
            </a:r>
          </a:p>
          <a:p>
            <a:r>
              <a:rPr lang="ru-RU" sz="5600" dirty="0" smtClean="0"/>
              <a:t>-«Совершенствование управления ДДТ «Автограф» на основе его демократизации;</a:t>
            </a:r>
          </a:p>
          <a:p>
            <a:r>
              <a:rPr lang="ru-RU" sz="5600" dirty="0" smtClean="0"/>
              <a:t>-« Совершенствование системы методического сопровождения педагогов на основе проектирования индивидуальных маршрутов повышения квалификации» ; </a:t>
            </a:r>
          </a:p>
          <a:p>
            <a:r>
              <a:rPr lang="ru-RU" sz="5600" dirty="0" smtClean="0"/>
              <a:t>- «Инновационная деятельность педагога как важнейшее условие его профессионального роста» </a:t>
            </a:r>
          </a:p>
          <a:p>
            <a:r>
              <a:rPr lang="ru-RU" sz="5600" dirty="0" smtClean="0"/>
              <a:t>- «Предоставление платных услуг  по ДОП».</a:t>
            </a:r>
          </a:p>
          <a:p>
            <a:pPr>
              <a:lnSpc>
                <a:spcPct val="115000"/>
              </a:lnSpc>
              <a:spcAft>
                <a:spcPts val="0"/>
              </a:spcAft>
            </a:pPr>
            <a:r>
              <a:rPr lang="ru-RU" sz="5600" b="1" i="1" dirty="0" smtClean="0">
                <a:solidFill>
                  <a:srgbClr val="000000"/>
                </a:solidFill>
                <a:latin typeface="Times New Roman" pitchFamily="18" charset="0"/>
                <a:ea typeface="Calibri"/>
                <a:cs typeface="Times New Roman" pitchFamily="18" charset="0"/>
              </a:rPr>
              <a:t> </a:t>
            </a:r>
            <a:endParaRPr lang="ru-RU" sz="5600" b="1" i="1" dirty="0">
              <a:latin typeface="Times New Roman" pitchFamily="18" charset="0"/>
              <a:ea typeface="Calibri"/>
              <a:cs typeface="Times New Roman" pitchFamily="18" charset="0"/>
            </a:endParaRPr>
          </a:p>
          <a:p>
            <a:pPr>
              <a:lnSpc>
                <a:spcPct val="115000"/>
              </a:lnSpc>
              <a:spcAft>
                <a:spcPts val="0"/>
              </a:spcAft>
            </a:pPr>
            <a:r>
              <a:rPr lang="ru-RU" sz="5600" dirty="0">
                <a:solidFill>
                  <a:srgbClr val="000000"/>
                </a:solidFill>
                <a:latin typeface="Times New Roman" pitchFamily="18" charset="0"/>
                <a:ea typeface="Times New Roman"/>
                <a:cs typeface="Times New Roman" pitchFamily="18" charset="0"/>
              </a:rPr>
              <a:t>Срок работы над темой определяется индивидуально и может составлять от двух до пяти лет.</a:t>
            </a:r>
            <a:endParaRPr lang="ru-RU" sz="5600" dirty="0">
              <a:latin typeface="Times New Roman" pitchFamily="18" charset="0"/>
              <a:ea typeface="Calibri"/>
              <a:cs typeface="Times New Roman" pitchFamily="18" charset="0"/>
            </a:endParaRPr>
          </a:p>
          <a:p>
            <a:endParaRPr lang="ru-RU" sz="5600" dirty="0"/>
          </a:p>
        </p:txBody>
      </p:sp>
      <p:sp>
        <p:nvSpPr>
          <p:cNvPr id="2" name="Заголовок 1"/>
          <p:cNvSpPr>
            <a:spLocks noGrp="1"/>
          </p:cNvSpPr>
          <p:nvPr>
            <p:ph type="title"/>
          </p:nvPr>
        </p:nvSpPr>
        <p:spPr>
          <a:xfrm>
            <a:off x="467544" y="260648"/>
            <a:ext cx="8229600" cy="668022"/>
          </a:xfrm>
        </p:spPr>
        <p:txBody>
          <a:bodyPr>
            <a:normAutofit/>
          </a:bodyPr>
          <a:lstStyle/>
          <a:p>
            <a:r>
              <a:rPr lang="ru-RU" sz="2400" b="1" dirty="0" smtClean="0"/>
              <a:t>Выбор темы самообразования</a:t>
            </a:r>
            <a:endParaRPr lang="ru-RU" sz="2400" b="1" dirty="0"/>
          </a:p>
        </p:txBody>
      </p:sp>
    </p:spTree>
    <p:extLst>
      <p:ext uri="{BB962C8B-B14F-4D97-AF65-F5344CB8AC3E}">
        <p14:creationId xmlns="" xmlns:p14="http://schemas.microsoft.com/office/powerpoint/2010/main" val="864081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2156672762"/>
              </p:ext>
            </p:extLst>
          </p:nvPr>
        </p:nvGraphicFramePr>
        <p:xfrm>
          <a:off x="179512" y="946975"/>
          <a:ext cx="8784976" cy="5980007"/>
        </p:xfrm>
        <a:graphic>
          <a:graphicData uri="http://schemas.openxmlformats.org/drawingml/2006/table">
            <a:tbl>
              <a:tblPr firstRow="1" firstCol="1" bandRow="1">
                <a:tableStyleId>{5C22544A-7EE6-4342-B048-85BDC9FD1C3A}</a:tableStyleId>
              </a:tblPr>
              <a:tblGrid>
                <a:gridCol w="1728192"/>
                <a:gridCol w="5616624"/>
                <a:gridCol w="1440160"/>
              </a:tblGrid>
              <a:tr h="526354">
                <a:tc>
                  <a:txBody>
                    <a:bodyPr/>
                    <a:lstStyle/>
                    <a:p>
                      <a:pPr algn="ctr">
                        <a:lnSpc>
                          <a:spcPct val="115000"/>
                        </a:lnSpc>
                        <a:spcAft>
                          <a:spcPts val="0"/>
                        </a:spcAft>
                      </a:pPr>
                      <a:r>
                        <a:rPr lang="ru-RU" sz="1400" dirty="0">
                          <a:effectLst/>
                        </a:rPr>
                        <a:t>Этапы</a:t>
                      </a:r>
                    </a:p>
                    <a:p>
                      <a:pPr algn="ctr">
                        <a:lnSpc>
                          <a:spcPct val="115000"/>
                        </a:lnSpc>
                        <a:spcAft>
                          <a:spcPts val="0"/>
                        </a:spcAft>
                      </a:pPr>
                      <a:r>
                        <a:rPr lang="ru-RU" sz="1400" dirty="0">
                          <a:effectLst/>
                        </a:rPr>
                        <a:t> </a:t>
                      </a:r>
                      <a:endParaRPr lang="ru-RU" sz="1400" dirty="0">
                        <a:effectLst/>
                        <a:latin typeface="Calibri"/>
                        <a:ea typeface="Calibri"/>
                        <a:cs typeface="Times New Roman"/>
                      </a:endParaRPr>
                    </a:p>
                  </a:txBody>
                  <a:tcPr marL="59839" marR="59839" marT="0" marB="0"/>
                </a:tc>
                <a:tc>
                  <a:txBody>
                    <a:bodyPr/>
                    <a:lstStyle/>
                    <a:p>
                      <a:pPr algn="ctr">
                        <a:lnSpc>
                          <a:spcPct val="115000"/>
                        </a:lnSpc>
                        <a:spcAft>
                          <a:spcPts val="0"/>
                        </a:spcAft>
                      </a:pPr>
                      <a:r>
                        <a:rPr lang="ru-RU" sz="1400" dirty="0">
                          <a:effectLst/>
                        </a:rPr>
                        <a:t>Содержание работы</a:t>
                      </a:r>
                    </a:p>
                    <a:p>
                      <a:pPr algn="ctr">
                        <a:lnSpc>
                          <a:spcPct val="115000"/>
                        </a:lnSpc>
                        <a:spcAft>
                          <a:spcPts val="0"/>
                        </a:spcAft>
                      </a:pPr>
                      <a:r>
                        <a:rPr lang="ru-RU" sz="1400" dirty="0">
                          <a:effectLst/>
                        </a:rPr>
                        <a:t> </a:t>
                      </a:r>
                      <a:endParaRPr lang="ru-RU" sz="1400" dirty="0">
                        <a:effectLst/>
                        <a:latin typeface="Calibri"/>
                        <a:ea typeface="Calibri"/>
                        <a:cs typeface="Times New Roman"/>
                      </a:endParaRPr>
                    </a:p>
                  </a:txBody>
                  <a:tcPr marL="59839" marR="59839" marT="0" marB="0"/>
                </a:tc>
                <a:tc>
                  <a:txBody>
                    <a:bodyPr/>
                    <a:lstStyle/>
                    <a:p>
                      <a:pPr algn="ctr">
                        <a:lnSpc>
                          <a:spcPct val="115000"/>
                        </a:lnSpc>
                        <a:spcAft>
                          <a:spcPts val="0"/>
                        </a:spcAft>
                      </a:pPr>
                      <a:r>
                        <a:rPr lang="ru-RU" sz="1400">
                          <a:effectLst/>
                        </a:rPr>
                        <a:t>Сроки</a:t>
                      </a:r>
                      <a:endParaRPr lang="ru-RU" sz="1400">
                        <a:effectLst/>
                        <a:latin typeface="Calibri"/>
                        <a:ea typeface="Calibri"/>
                        <a:cs typeface="Times New Roman"/>
                      </a:endParaRPr>
                    </a:p>
                  </a:txBody>
                  <a:tcPr marL="59839" marR="59839" marT="0" marB="0"/>
                </a:tc>
              </a:tr>
              <a:tr h="789530">
                <a:tc>
                  <a:txBody>
                    <a:bodyPr/>
                    <a:lstStyle/>
                    <a:p>
                      <a:pPr algn="ctr">
                        <a:lnSpc>
                          <a:spcPct val="115000"/>
                        </a:lnSpc>
                        <a:spcAft>
                          <a:spcPts val="0"/>
                        </a:spcAft>
                      </a:pPr>
                      <a:r>
                        <a:rPr lang="ru-RU" sz="1400" dirty="0" err="1">
                          <a:effectLst/>
                          <a:latin typeface="Times New Roman" pitchFamily="18" charset="0"/>
                          <a:cs typeface="Times New Roman" pitchFamily="18" charset="0"/>
                        </a:rPr>
                        <a:t>I.Диагностический</a:t>
                      </a:r>
                      <a:r>
                        <a:rPr lang="ru-RU" sz="1400" dirty="0">
                          <a:effectLst/>
                          <a:latin typeface="Times New Roman" pitchFamily="18" charset="0"/>
                          <a:cs typeface="Times New Roman" pitchFamily="18" charset="0"/>
                        </a:rPr>
                        <a:t>  </a:t>
                      </a:r>
                      <a:endParaRPr lang="ru-RU" sz="1400" dirty="0">
                        <a:effectLst/>
                        <a:latin typeface="Times New Roman" pitchFamily="18" charset="0"/>
                        <a:ea typeface="Calibri"/>
                        <a:cs typeface="Times New Roman" pitchFamily="18" charset="0"/>
                      </a:endParaRPr>
                    </a:p>
                  </a:txBody>
                  <a:tcPr marL="59839" marR="59839" marT="0" marB="0"/>
                </a:tc>
                <a:tc>
                  <a:txBody>
                    <a:bodyPr/>
                    <a:lstStyle/>
                    <a:p>
                      <a:pPr>
                        <a:lnSpc>
                          <a:spcPct val="115000"/>
                        </a:lnSpc>
                        <a:spcAft>
                          <a:spcPts val="0"/>
                        </a:spcAft>
                      </a:pPr>
                      <a:r>
                        <a:rPr lang="ru-RU" sz="1400" dirty="0">
                          <a:effectLst/>
                          <a:latin typeface="Times New Roman" pitchFamily="18" charset="0"/>
                          <a:cs typeface="Times New Roman" pitchFamily="18" charset="0"/>
                        </a:rPr>
                        <a:t>Анализ </a:t>
                      </a:r>
                      <a:r>
                        <a:rPr lang="ru-RU" sz="1400" dirty="0" smtClean="0">
                          <a:effectLst/>
                          <a:latin typeface="Times New Roman" pitchFamily="18" charset="0"/>
                          <a:cs typeface="Times New Roman" pitchFamily="18" charset="0"/>
                        </a:rPr>
                        <a:t>собственной деятельности и затруднений</a:t>
                      </a:r>
                      <a:r>
                        <a:rPr lang="ru-RU" sz="1400" dirty="0">
                          <a:effectLst/>
                          <a:latin typeface="Times New Roman" pitchFamily="18" charset="0"/>
                          <a:cs typeface="Times New Roman" pitchFamily="18" charset="0"/>
                        </a:rPr>
                        <a:t>. </a:t>
                      </a:r>
                      <a:r>
                        <a:rPr lang="ru-RU" sz="1400" dirty="0" smtClean="0">
                          <a:effectLst/>
                          <a:latin typeface="Times New Roman" pitchFamily="18" charset="0"/>
                          <a:cs typeface="Times New Roman" pitchFamily="18" charset="0"/>
                        </a:rPr>
                        <a:t>Выявление причин затруднений. Постановка </a:t>
                      </a:r>
                      <a:r>
                        <a:rPr lang="ru-RU" sz="1400" dirty="0">
                          <a:effectLst/>
                          <a:latin typeface="Times New Roman" pitchFamily="18" charset="0"/>
                          <a:cs typeface="Times New Roman" pitchFamily="18" charset="0"/>
                        </a:rPr>
                        <a:t>проблемы.</a:t>
                      </a:r>
                    </a:p>
                    <a:p>
                      <a:pPr>
                        <a:lnSpc>
                          <a:spcPct val="115000"/>
                        </a:lnSpc>
                        <a:spcAft>
                          <a:spcPts val="0"/>
                        </a:spcAft>
                      </a:pPr>
                      <a:r>
                        <a:rPr lang="ru-RU" sz="1400" dirty="0">
                          <a:effectLst/>
                          <a:latin typeface="Times New Roman" pitchFamily="18" charset="0"/>
                          <a:cs typeface="Times New Roman" pitchFamily="18" charset="0"/>
                        </a:rPr>
                        <a:t>Изучение литературы по проблеме, имеющегося опыта</a:t>
                      </a:r>
                      <a:endParaRPr lang="ru-RU" sz="1400" dirty="0">
                        <a:effectLst/>
                        <a:latin typeface="Times New Roman" pitchFamily="18" charset="0"/>
                        <a:ea typeface="Calibri"/>
                        <a:cs typeface="Times New Roman" pitchFamily="18" charset="0"/>
                      </a:endParaRPr>
                    </a:p>
                  </a:txBody>
                  <a:tcPr marL="59839" marR="59839" marT="0" marB="0"/>
                </a:tc>
                <a:tc>
                  <a:txBody>
                    <a:bodyPr/>
                    <a:lstStyle/>
                    <a:p>
                      <a:pPr algn="ctr">
                        <a:lnSpc>
                          <a:spcPct val="115000"/>
                        </a:lnSpc>
                        <a:spcAft>
                          <a:spcPts val="0"/>
                        </a:spcAft>
                      </a:pPr>
                      <a:r>
                        <a:rPr lang="ru-RU" sz="1400" dirty="0">
                          <a:effectLst/>
                          <a:latin typeface="Times New Roman" pitchFamily="18" charset="0"/>
                          <a:cs typeface="Times New Roman" pitchFamily="18" charset="0"/>
                        </a:rPr>
                        <a:t>(I год работы над темой.)</a:t>
                      </a:r>
                      <a:endParaRPr lang="ru-RU" sz="1400" dirty="0">
                        <a:effectLst/>
                        <a:latin typeface="Times New Roman" pitchFamily="18" charset="0"/>
                        <a:ea typeface="Calibri"/>
                        <a:cs typeface="Times New Roman" pitchFamily="18" charset="0"/>
                      </a:endParaRPr>
                    </a:p>
                  </a:txBody>
                  <a:tcPr marL="59839" marR="59839" marT="0" marB="0"/>
                </a:tc>
              </a:tr>
              <a:tr h="1315884">
                <a:tc>
                  <a:txBody>
                    <a:bodyPr/>
                    <a:lstStyle/>
                    <a:p>
                      <a:pPr algn="ctr">
                        <a:lnSpc>
                          <a:spcPct val="115000"/>
                        </a:lnSpc>
                        <a:spcAft>
                          <a:spcPts val="0"/>
                        </a:spcAft>
                      </a:pPr>
                      <a:r>
                        <a:rPr lang="ru-RU" sz="1400" dirty="0" err="1">
                          <a:effectLst/>
                          <a:latin typeface="Times New Roman" pitchFamily="18" charset="0"/>
                          <a:cs typeface="Times New Roman" pitchFamily="18" charset="0"/>
                        </a:rPr>
                        <a:t>II.Прогностический</a:t>
                      </a:r>
                      <a:r>
                        <a:rPr lang="ru-RU" sz="1400" dirty="0">
                          <a:effectLst/>
                          <a:latin typeface="Times New Roman" pitchFamily="18" charset="0"/>
                          <a:cs typeface="Times New Roman" pitchFamily="18" charset="0"/>
                        </a:rPr>
                        <a:t>  </a:t>
                      </a:r>
                      <a:endParaRPr lang="ru-RU" sz="1400" dirty="0">
                        <a:effectLst/>
                        <a:latin typeface="Times New Roman" pitchFamily="18" charset="0"/>
                        <a:ea typeface="Calibri"/>
                        <a:cs typeface="Times New Roman" pitchFamily="18" charset="0"/>
                      </a:endParaRPr>
                    </a:p>
                  </a:txBody>
                  <a:tcPr marL="59839" marR="59839" marT="0" marB="0"/>
                </a:tc>
                <a:tc>
                  <a:txBody>
                    <a:bodyPr/>
                    <a:lstStyle/>
                    <a:p>
                      <a:pPr>
                        <a:lnSpc>
                          <a:spcPct val="115000"/>
                        </a:lnSpc>
                        <a:spcAft>
                          <a:spcPts val="0"/>
                        </a:spcAft>
                      </a:pPr>
                      <a:r>
                        <a:rPr lang="ru-RU" sz="1400" dirty="0">
                          <a:effectLst/>
                          <a:latin typeface="Times New Roman" pitchFamily="18" charset="0"/>
                          <a:cs typeface="Times New Roman" pitchFamily="18" charset="0"/>
                        </a:rPr>
                        <a:t>Определение цели и задач работы над темой.</a:t>
                      </a:r>
                    </a:p>
                    <a:p>
                      <a:pPr>
                        <a:lnSpc>
                          <a:spcPct val="115000"/>
                        </a:lnSpc>
                        <a:spcAft>
                          <a:spcPts val="0"/>
                        </a:spcAft>
                      </a:pPr>
                      <a:r>
                        <a:rPr lang="ru-RU" sz="1400" dirty="0">
                          <a:effectLst/>
                          <a:latin typeface="Times New Roman" pitchFamily="18" charset="0"/>
                          <a:cs typeface="Times New Roman" pitchFamily="18" charset="0"/>
                        </a:rPr>
                        <a:t>Разработка системы мер, направленных на решение </a:t>
                      </a:r>
                      <a:r>
                        <a:rPr lang="ru-RU" sz="1400" dirty="0" smtClean="0">
                          <a:effectLst/>
                          <a:latin typeface="Times New Roman" pitchFamily="18" charset="0"/>
                          <a:cs typeface="Times New Roman" pitchFamily="18" charset="0"/>
                        </a:rPr>
                        <a:t>проблемы. Составление индивидуального плана работы по срокам и этапам.</a:t>
                      </a:r>
                      <a:endParaRPr lang="ru-RU" sz="1400" dirty="0">
                        <a:effectLst/>
                        <a:latin typeface="Times New Roman" pitchFamily="18" charset="0"/>
                        <a:cs typeface="Times New Roman" pitchFamily="18" charset="0"/>
                      </a:endParaRPr>
                    </a:p>
                    <a:p>
                      <a:pPr>
                        <a:lnSpc>
                          <a:spcPct val="115000"/>
                        </a:lnSpc>
                        <a:spcAft>
                          <a:spcPts val="0"/>
                        </a:spcAft>
                      </a:pPr>
                      <a:r>
                        <a:rPr lang="ru-RU" sz="1400" dirty="0">
                          <a:effectLst/>
                          <a:latin typeface="Times New Roman" pitchFamily="18" charset="0"/>
                          <a:cs typeface="Times New Roman" pitchFamily="18" charset="0"/>
                        </a:rPr>
                        <a:t>Прогнозирование результатов</a:t>
                      </a:r>
                      <a:r>
                        <a:rPr lang="ru-RU" sz="1400" dirty="0" smtClean="0">
                          <a:effectLst/>
                          <a:latin typeface="Times New Roman" pitchFamily="18" charset="0"/>
                          <a:cs typeface="Times New Roman" pitchFamily="18" charset="0"/>
                        </a:rPr>
                        <a:t>.</a:t>
                      </a:r>
                      <a:r>
                        <a:rPr lang="ru-RU" sz="1400" dirty="0">
                          <a:effectLst/>
                          <a:latin typeface="Times New Roman" pitchFamily="18" charset="0"/>
                          <a:cs typeface="Times New Roman" pitchFamily="18" charset="0"/>
                        </a:rPr>
                        <a:t> </a:t>
                      </a:r>
                      <a:endParaRPr lang="ru-RU" sz="1400" dirty="0">
                        <a:effectLst/>
                        <a:latin typeface="Times New Roman" pitchFamily="18" charset="0"/>
                        <a:ea typeface="Calibri"/>
                        <a:cs typeface="Times New Roman" pitchFamily="18" charset="0"/>
                      </a:endParaRPr>
                    </a:p>
                  </a:txBody>
                  <a:tcPr marL="59839" marR="59839" marT="0" marB="0"/>
                </a:tc>
                <a:tc>
                  <a:txBody>
                    <a:bodyPr/>
                    <a:lstStyle/>
                    <a:p>
                      <a:pPr algn="ctr">
                        <a:lnSpc>
                          <a:spcPct val="115000"/>
                        </a:lnSpc>
                        <a:spcAft>
                          <a:spcPts val="0"/>
                        </a:spcAft>
                      </a:pPr>
                      <a:r>
                        <a:rPr lang="ru-RU" sz="1400" dirty="0">
                          <a:effectLst/>
                          <a:latin typeface="Times New Roman" pitchFamily="18" charset="0"/>
                          <a:cs typeface="Times New Roman" pitchFamily="18" charset="0"/>
                        </a:rPr>
                        <a:t>(I год работы над темой.)</a:t>
                      </a:r>
                    </a:p>
                    <a:p>
                      <a:pPr algn="ctr">
                        <a:lnSpc>
                          <a:spcPct val="115000"/>
                        </a:lnSpc>
                        <a:spcAft>
                          <a:spcPts val="0"/>
                        </a:spcAft>
                      </a:pPr>
                      <a:r>
                        <a:rPr lang="ru-RU" sz="1400" dirty="0">
                          <a:effectLst/>
                          <a:latin typeface="Times New Roman" pitchFamily="18" charset="0"/>
                          <a:cs typeface="Times New Roman" pitchFamily="18" charset="0"/>
                        </a:rPr>
                        <a:t> </a:t>
                      </a:r>
                      <a:endParaRPr lang="ru-RU" sz="1400" dirty="0">
                        <a:effectLst/>
                        <a:latin typeface="Times New Roman" pitchFamily="18" charset="0"/>
                        <a:ea typeface="Calibri"/>
                        <a:cs typeface="Times New Roman" pitchFamily="18" charset="0"/>
                      </a:endParaRPr>
                    </a:p>
                  </a:txBody>
                  <a:tcPr marL="59839" marR="59839" marT="0" marB="0"/>
                </a:tc>
              </a:tr>
              <a:tr h="1579061">
                <a:tc>
                  <a:txBody>
                    <a:bodyPr/>
                    <a:lstStyle/>
                    <a:p>
                      <a:pPr algn="ctr">
                        <a:lnSpc>
                          <a:spcPct val="115000"/>
                        </a:lnSpc>
                        <a:spcAft>
                          <a:spcPts val="0"/>
                        </a:spcAft>
                      </a:pPr>
                      <a:r>
                        <a:rPr lang="ru-RU" sz="1400" dirty="0">
                          <a:effectLst/>
                          <a:latin typeface="Times New Roman" pitchFamily="18" charset="0"/>
                          <a:cs typeface="Times New Roman" pitchFamily="18" charset="0"/>
                        </a:rPr>
                        <a:t>III. Практический  </a:t>
                      </a:r>
                      <a:endParaRPr lang="ru-RU" sz="1400" dirty="0">
                        <a:effectLst/>
                        <a:latin typeface="Times New Roman" pitchFamily="18" charset="0"/>
                        <a:ea typeface="Calibri"/>
                        <a:cs typeface="Times New Roman" pitchFamily="18" charset="0"/>
                      </a:endParaRPr>
                    </a:p>
                  </a:txBody>
                  <a:tcPr marL="59839" marR="59839" marT="0" marB="0"/>
                </a:tc>
                <a:tc>
                  <a:txBody>
                    <a:bodyPr/>
                    <a:lstStyle/>
                    <a:p>
                      <a:pPr>
                        <a:lnSpc>
                          <a:spcPct val="115000"/>
                        </a:lnSpc>
                        <a:spcAft>
                          <a:spcPts val="0"/>
                        </a:spcAft>
                      </a:pPr>
                      <a:r>
                        <a:rPr lang="ru-RU" sz="1400" dirty="0">
                          <a:effectLst/>
                          <a:latin typeface="Times New Roman" pitchFamily="18" charset="0"/>
                          <a:cs typeface="Times New Roman" pitchFamily="18" charset="0"/>
                        </a:rPr>
                        <a:t>Внедрение системы мер, направленных на решение проблемы.</a:t>
                      </a:r>
                    </a:p>
                    <a:p>
                      <a:pPr>
                        <a:lnSpc>
                          <a:spcPct val="115000"/>
                        </a:lnSpc>
                        <a:spcAft>
                          <a:spcPts val="0"/>
                        </a:spcAft>
                      </a:pPr>
                      <a:r>
                        <a:rPr lang="ru-RU" sz="1400" dirty="0">
                          <a:effectLst/>
                          <a:latin typeface="Times New Roman" pitchFamily="18" charset="0"/>
                          <a:cs typeface="Times New Roman" pitchFamily="18" charset="0"/>
                        </a:rPr>
                        <a:t>Формирование методического комплекса.</a:t>
                      </a:r>
                    </a:p>
                    <a:p>
                      <a:pPr>
                        <a:lnSpc>
                          <a:spcPct val="115000"/>
                        </a:lnSpc>
                        <a:spcAft>
                          <a:spcPts val="0"/>
                        </a:spcAft>
                      </a:pPr>
                      <a:r>
                        <a:rPr lang="ru-RU" sz="1400" dirty="0">
                          <a:effectLst/>
                          <a:latin typeface="Times New Roman" pitchFamily="18" charset="0"/>
                          <a:cs typeface="Times New Roman" pitchFamily="18" charset="0"/>
                        </a:rPr>
                        <a:t>Отслеживание процесса, текущих, промежуточных результатов.</a:t>
                      </a:r>
                    </a:p>
                    <a:p>
                      <a:pPr>
                        <a:lnSpc>
                          <a:spcPct val="115000"/>
                        </a:lnSpc>
                        <a:spcAft>
                          <a:spcPts val="0"/>
                        </a:spcAft>
                      </a:pPr>
                      <a:r>
                        <a:rPr lang="ru-RU" sz="1400" dirty="0">
                          <a:effectLst/>
                          <a:latin typeface="Times New Roman" pitchFamily="18" charset="0"/>
                          <a:cs typeface="Times New Roman" pitchFamily="18" charset="0"/>
                        </a:rPr>
                        <a:t>Корректировка работы</a:t>
                      </a:r>
                      <a:r>
                        <a:rPr lang="ru-RU" sz="1400" dirty="0" smtClean="0">
                          <a:effectLst/>
                          <a:latin typeface="Times New Roman" pitchFamily="18" charset="0"/>
                          <a:cs typeface="Times New Roman" pitchFamily="18" charset="0"/>
                        </a:rPr>
                        <a:t>.</a:t>
                      </a:r>
                      <a:r>
                        <a:rPr lang="ru-RU" sz="1400" dirty="0">
                          <a:effectLst/>
                          <a:latin typeface="Times New Roman" pitchFamily="18" charset="0"/>
                          <a:cs typeface="Times New Roman" pitchFamily="18" charset="0"/>
                        </a:rPr>
                        <a:t> </a:t>
                      </a:r>
                      <a:endParaRPr lang="ru-RU" sz="1400" dirty="0">
                        <a:effectLst/>
                        <a:latin typeface="Times New Roman" pitchFamily="18" charset="0"/>
                        <a:ea typeface="Calibri"/>
                        <a:cs typeface="Times New Roman" pitchFamily="18" charset="0"/>
                      </a:endParaRPr>
                    </a:p>
                  </a:txBody>
                  <a:tcPr marL="59839" marR="59839" marT="0" marB="0"/>
                </a:tc>
                <a:tc>
                  <a:txBody>
                    <a:bodyPr/>
                    <a:lstStyle/>
                    <a:p>
                      <a:pPr algn="ctr">
                        <a:lnSpc>
                          <a:spcPct val="115000"/>
                        </a:lnSpc>
                        <a:spcAft>
                          <a:spcPts val="0"/>
                        </a:spcAft>
                      </a:pPr>
                      <a:r>
                        <a:rPr lang="ru-RU" sz="1400" dirty="0">
                          <a:effectLst/>
                          <a:latin typeface="Times New Roman" pitchFamily="18" charset="0"/>
                          <a:cs typeface="Times New Roman" pitchFamily="18" charset="0"/>
                        </a:rPr>
                        <a:t>(II год; (III), (IV).)</a:t>
                      </a:r>
                      <a:endParaRPr lang="ru-RU" sz="1400" dirty="0">
                        <a:effectLst/>
                        <a:latin typeface="Times New Roman" pitchFamily="18" charset="0"/>
                        <a:ea typeface="Calibri"/>
                        <a:cs typeface="Times New Roman" pitchFamily="18" charset="0"/>
                      </a:endParaRPr>
                    </a:p>
                  </a:txBody>
                  <a:tcPr marL="59839" marR="59839" marT="0" marB="0"/>
                </a:tc>
              </a:tr>
              <a:tr h="1052707">
                <a:tc>
                  <a:txBody>
                    <a:bodyPr/>
                    <a:lstStyle/>
                    <a:p>
                      <a:pPr algn="ctr">
                        <a:lnSpc>
                          <a:spcPct val="115000"/>
                        </a:lnSpc>
                        <a:spcAft>
                          <a:spcPts val="0"/>
                        </a:spcAft>
                      </a:pPr>
                      <a:r>
                        <a:rPr lang="ru-RU" sz="1400" dirty="0">
                          <a:effectLst/>
                          <a:latin typeface="Times New Roman" pitchFamily="18" charset="0"/>
                          <a:cs typeface="Times New Roman" pitchFamily="18" charset="0"/>
                        </a:rPr>
                        <a:t>IV. Обобщающий  </a:t>
                      </a:r>
                      <a:endParaRPr lang="ru-RU" sz="1400" dirty="0">
                        <a:effectLst/>
                        <a:latin typeface="Times New Roman" pitchFamily="18" charset="0"/>
                        <a:ea typeface="Calibri"/>
                        <a:cs typeface="Times New Roman" pitchFamily="18" charset="0"/>
                      </a:endParaRPr>
                    </a:p>
                  </a:txBody>
                  <a:tcPr marL="59839" marR="59839" marT="0" marB="0"/>
                </a:tc>
                <a:tc>
                  <a:txBody>
                    <a:bodyPr/>
                    <a:lstStyle/>
                    <a:p>
                      <a:pPr>
                        <a:lnSpc>
                          <a:spcPct val="115000"/>
                        </a:lnSpc>
                        <a:spcAft>
                          <a:spcPts val="0"/>
                        </a:spcAft>
                      </a:pPr>
                      <a:r>
                        <a:rPr lang="ru-RU" sz="1400" dirty="0">
                          <a:effectLst/>
                          <a:latin typeface="Times New Roman" pitchFamily="18" charset="0"/>
                          <a:cs typeface="Times New Roman" pitchFamily="18" charset="0"/>
                        </a:rPr>
                        <a:t>Подведение итогов.</a:t>
                      </a:r>
                    </a:p>
                    <a:p>
                      <a:pPr>
                        <a:lnSpc>
                          <a:spcPct val="115000"/>
                        </a:lnSpc>
                        <a:spcAft>
                          <a:spcPts val="0"/>
                        </a:spcAft>
                      </a:pPr>
                      <a:r>
                        <a:rPr lang="ru-RU" sz="1400" dirty="0">
                          <a:effectLst/>
                          <a:latin typeface="Times New Roman" pitchFamily="18" charset="0"/>
                          <a:cs typeface="Times New Roman" pitchFamily="18" charset="0"/>
                        </a:rPr>
                        <a:t>Оформление результатов работы по теме самообразования.</a:t>
                      </a:r>
                    </a:p>
                    <a:p>
                      <a:pPr>
                        <a:lnSpc>
                          <a:spcPct val="115000"/>
                        </a:lnSpc>
                        <a:spcAft>
                          <a:spcPts val="0"/>
                        </a:spcAft>
                      </a:pPr>
                      <a:r>
                        <a:rPr lang="ru-RU" sz="1400" dirty="0">
                          <a:effectLst/>
                          <a:latin typeface="Times New Roman" pitchFamily="18" charset="0"/>
                          <a:cs typeface="Times New Roman" pitchFamily="18" charset="0"/>
                        </a:rPr>
                        <a:t>Представление материалов</a:t>
                      </a:r>
                      <a:r>
                        <a:rPr lang="ru-RU" sz="1400" dirty="0" smtClean="0">
                          <a:effectLst/>
                          <a:latin typeface="Times New Roman" pitchFamily="18" charset="0"/>
                          <a:cs typeface="Times New Roman" pitchFamily="18" charset="0"/>
                        </a:rPr>
                        <a:t>.</a:t>
                      </a:r>
                      <a:r>
                        <a:rPr lang="ru-RU" sz="1400" dirty="0">
                          <a:effectLst/>
                          <a:latin typeface="Times New Roman" pitchFamily="18" charset="0"/>
                          <a:cs typeface="Times New Roman" pitchFamily="18" charset="0"/>
                        </a:rPr>
                        <a:t> </a:t>
                      </a:r>
                      <a:endParaRPr lang="ru-RU" sz="1400" dirty="0">
                        <a:effectLst/>
                        <a:latin typeface="Times New Roman" pitchFamily="18" charset="0"/>
                        <a:ea typeface="Calibri"/>
                        <a:cs typeface="Times New Roman" pitchFamily="18" charset="0"/>
                      </a:endParaRPr>
                    </a:p>
                  </a:txBody>
                  <a:tcPr marL="59839" marR="59839" marT="0" marB="0"/>
                </a:tc>
                <a:tc>
                  <a:txBody>
                    <a:bodyPr/>
                    <a:lstStyle/>
                    <a:p>
                      <a:pPr algn="ctr">
                        <a:lnSpc>
                          <a:spcPct val="115000"/>
                        </a:lnSpc>
                        <a:spcAft>
                          <a:spcPts val="0"/>
                        </a:spcAft>
                      </a:pPr>
                      <a:r>
                        <a:rPr lang="ru-RU" sz="1400" dirty="0">
                          <a:effectLst/>
                          <a:latin typeface="Times New Roman" pitchFamily="18" charset="0"/>
                          <a:cs typeface="Times New Roman" pitchFamily="18" charset="0"/>
                        </a:rPr>
                        <a:t>(III год, (IV), (V).)</a:t>
                      </a:r>
                    </a:p>
                    <a:p>
                      <a:pPr algn="ctr">
                        <a:lnSpc>
                          <a:spcPct val="115000"/>
                        </a:lnSpc>
                        <a:spcAft>
                          <a:spcPts val="0"/>
                        </a:spcAft>
                      </a:pPr>
                      <a:r>
                        <a:rPr lang="ru-RU" sz="1400" dirty="0">
                          <a:effectLst/>
                          <a:latin typeface="Times New Roman" pitchFamily="18" charset="0"/>
                          <a:cs typeface="Times New Roman" pitchFamily="18" charset="0"/>
                        </a:rPr>
                        <a:t> </a:t>
                      </a:r>
                      <a:endParaRPr lang="ru-RU" sz="1400" dirty="0">
                        <a:effectLst/>
                        <a:latin typeface="Times New Roman" pitchFamily="18" charset="0"/>
                        <a:ea typeface="Calibri"/>
                        <a:cs typeface="Times New Roman" pitchFamily="18" charset="0"/>
                      </a:endParaRPr>
                    </a:p>
                  </a:txBody>
                  <a:tcPr marL="59839" marR="59839" marT="0" marB="0"/>
                </a:tc>
              </a:tr>
              <a:tr h="613801">
                <a:tc>
                  <a:txBody>
                    <a:bodyPr/>
                    <a:lstStyle/>
                    <a:p>
                      <a:pPr algn="ctr">
                        <a:lnSpc>
                          <a:spcPct val="115000"/>
                        </a:lnSpc>
                        <a:spcAft>
                          <a:spcPts val="0"/>
                        </a:spcAft>
                      </a:pPr>
                      <a:r>
                        <a:rPr lang="ru-RU" sz="1400" dirty="0">
                          <a:effectLst/>
                          <a:latin typeface="Times New Roman" pitchFamily="18" charset="0"/>
                          <a:cs typeface="Times New Roman" pitchFamily="18" charset="0"/>
                        </a:rPr>
                        <a:t>V. Внедренческий  </a:t>
                      </a:r>
                      <a:endParaRPr lang="ru-RU" sz="1400" dirty="0">
                        <a:effectLst/>
                        <a:latin typeface="Times New Roman" pitchFamily="18" charset="0"/>
                        <a:ea typeface="Calibri"/>
                        <a:cs typeface="Times New Roman" pitchFamily="18" charset="0"/>
                      </a:endParaRPr>
                    </a:p>
                  </a:txBody>
                  <a:tcPr marL="59839" marR="59839" marT="0" marB="0"/>
                </a:tc>
                <a:tc>
                  <a:txBody>
                    <a:bodyPr/>
                    <a:lstStyle/>
                    <a:p>
                      <a:pPr>
                        <a:lnSpc>
                          <a:spcPct val="115000"/>
                        </a:lnSpc>
                        <a:spcAft>
                          <a:spcPts val="0"/>
                        </a:spcAft>
                      </a:pPr>
                      <a:r>
                        <a:rPr lang="ru-RU" sz="1400" dirty="0">
                          <a:effectLst/>
                          <a:latin typeface="Times New Roman" pitchFamily="18" charset="0"/>
                          <a:cs typeface="Times New Roman" pitchFamily="18" charset="0"/>
                        </a:rPr>
                        <a:t>Использование опыта самим педагогом в процессе дальнейшей работы. Распространение</a:t>
                      </a:r>
                      <a:r>
                        <a:rPr lang="ru-RU" sz="1400" dirty="0" smtClean="0">
                          <a:effectLst/>
                          <a:latin typeface="Times New Roman" pitchFamily="18" charset="0"/>
                          <a:cs typeface="Times New Roman" pitchFamily="18" charset="0"/>
                        </a:rPr>
                        <a:t>.</a:t>
                      </a:r>
                      <a:endParaRPr lang="ru-RU" sz="1400" dirty="0">
                        <a:effectLst/>
                        <a:latin typeface="Times New Roman" pitchFamily="18" charset="0"/>
                        <a:cs typeface="Times New Roman" pitchFamily="18" charset="0"/>
                      </a:endParaRPr>
                    </a:p>
                  </a:txBody>
                  <a:tcPr marL="59839" marR="59839" marT="0" marB="0"/>
                </a:tc>
                <a:tc>
                  <a:txBody>
                    <a:bodyPr/>
                    <a:lstStyle/>
                    <a:p>
                      <a:pPr algn="ctr">
                        <a:lnSpc>
                          <a:spcPct val="115000"/>
                        </a:lnSpc>
                        <a:spcAft>
                          <a:spcPts val="0"/>
                        </a:spcAft>
                      </a:pPr>
                      <a:r>
                        <a:rPr lang="ru-RU" sz="1400" dirty="0">
                          <a:effectLst/>
                          <a:latin typeface="Times New Roman" pitchFamily="18" charset="0"/>
                          <a:cs typeface="Times New Roman" pitchFamily="18" charset="0"/>
                        </a:rPr>
                        <a:t>(В ходе дальнейшей </a:t>
                      </a:r>
                      <a:r>
                        <a:rPr lang="ru-RU" sz="1400" dirty="0" err="1">
                          <a:effectLst/>
                          <a:latin typeface="Times New Roman" pitchFamily="18" charset="0"/>
                          <a:cs typeface="Times New Roman" pitchFamily="18" charset="0"/>
                        </a:rPr>
                        <a:t>пед</a:t>
                      </a:r>
                      <a:r>
                        <a:rPr lang="ru-RU" sz="1400" dirty="0">
                          <a:effectLst/>
                          <a:latin typeface="Times New Roman" pitchFamily="18" charset="0"/>
                          <a:cs typeface="Times New Roman" pitchFamily="18" charset="0"/>
                        </a:rPr>
                        <a:t>. деятельности</a:t>
                      </a:r>
                      <a:endParaRPr lang="ru-RU" sz="1400" dirty="0">
                        <a:effectLst/>
                        <a:latin typeface="Times New Roman" pitchFamily="18" charset="0"/>
                        <a:ea typeface="Calibri"/>
                        <a:cs typeface="Times New Roman" pitchFamily="18" charset="0"/>
                      </a:endParaRPr>
                    </a:p>
                  </a:txBody>
                  <a:tcPr marL="59839" marR="59839" marT="0" marB="0"/>
                </a:tc>
              </a:tr>
            </a:tbl>
          </a:graphicData>
        </a:graphic>
      </p:graphicFrame>
      <p:sp>
        <p:nvSpPr>
          <p:cNvPr id="2" name="Заголовок 1"/>
          <p:cNvSpPr>
            <a:spLocks noGrp="1"/>
          </p:cNvSpPr>
          <p:nvPr>
            <p:ph type="title"/>
          </p:nvPr>
        </p:nvSpPr>
        <p:spPr>
          <a:xfrm>
            <a:off x="611560" y="408373"/>
            <a:ext cx="8075240" cy="659461"/>
          </a:xfrm>
        </p:spPr>
        <p:txBody>
          <a:bodyPr>
            <a:normAutofit fontScale="90000"/>
          </a:bodyPr>
          <a:lstStyle/>
          <a:p>
            <a:pPr lvl="0"/>
            <a:r>
              <a:rPr lang="ru-RU" sz="3100" b="1" dirty="0" smtClean="0">
                <a:solidFill>
                  <a:srgbClr val="000000"/>
                </a:solidFill>
                <a:latin typeface="Calibri" pitchFamily="34" charset="0"/>
                <a:ea typeface="Times New Roman" pitchFamily="18" charset="0"/>
                <a:cs typeface="Times New Roman" pitchFamily="18" charset="0"/>
              </a:rPr>
              <a:t/>
            </a:r>
            <a:br>
              <a:rPr lang="ru-RU" sz="3100" b="1" dirty="0" smtClean="0">
                <a:solidFill>
                  <a:srgbClr val="000000"/>
                </a:solidFill>
                <a:latin typeface="Calibri" pitchFamily="34" charset="0"/>
                <a:ea typeface="Times New Roman" pitchFamily="18" charset="0"/>
                <a:cs typeface="Times New Roman" pitchFamily="18" charset="0"/>
              </a:rPr>
            </a:br>
            <a:r>
              <a:rPr lang="ru-RU" sz="3100" b="1" dirty="0" smtClean="0">
                <a:solidFill>
                  <a:srgbClr val="000000"/>
                </a:solidFill>
                <a:latin typeface="Calibri" pitchFamily="34" charset="0"/>
                <a:ea typeface="Times New Roman" pitchFamily="18" charset="0"/>
                <a:cs typeface="Times New Roman" pitchFamily="18" charset="0"/>
              </a:rPr>
              <a:t>Примерный </a:t>
            </a:r>
            <a:r>
              <a:rPr lang="ru-RU" sz="3100" b="1" dirty="0">
                <a:solidFill>
                  <a:srgbClr val="000000"/>
                </a:solidFill>
                <a:latin typeface="Calibri" pitchFamily="34" charset="0"/>
                <a:ea typeface="Times New Roman" pitchFamily="18" charset="0"/>
                <a:cs typeface="Times New Roman" pitchFamily="18" charset="0"/>
              </a:rPr>
              <a:t>план работы педагога над темой</a:t>
            </a:r>
            <a:r>
              <a:rPr lang="ru-RU" sz="3100" dirty="0">
                <a:solidFill>
                  <a:schemeClr val="tx1"/>
                </a:solidFill>
                <a:latin typeface="Arial" pitchFamily="34" charset="0"/>
              </a:rPr>
              <a:t/>
            </a:r>
            <a:br>
              <a:rPr lang="ru-RU" sz="3100" dirty="0">
                <a:solidFill>
                  <a:schemeClr val="tx1"/>
                </a:solidFill>
                <a:latin typeface="Arial" pitchFamily="34" charset="0"/>
              </a:rPr>
            </a:br>
            <a:r>
              <a:rPr lang="ru-RU" dirty="0"/>
              <a:t>	</a:t>
            </a:r>
            <a:r>
              <a:rPr lang="ru-RU" sz="2700" b="1" dirty="0" smtClean="0"/>
              <a:t> </a:t>
            </a:r>
            <a:endParaRPr lang="ru-RU" sz="2700" b="1" dirty="0"/>
          </a:p>
        </p:txBody>
      </p:sp>
    </p:spTree>
    <p:extLst>
      <p:ext uri="{BB962C8B-B14F-4D97-AF65-F5344CB8AC3E}">
        <p14:creationId xmlns="" xmlns:p14="http://schemas.microsoft.com/office/powerpoint/2010/main" val="3602443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72067" y="1643050"/>
            <a:ext cx="7408333" cy="4483113"/>
          </a:xfrm>
        </p:spPr>
        <p:txBody>
          <a:bodyPr>
            <a:normAutofit fontScale="47500" lnSpcReduction="20000"/>
          </a:bodyPr>
          <a:lstStyle/>
          <a:p>
            <a:endParaRPr lang="ru-RU" dirty="0"/>
          </a:p>
          <a:p>
            <a:r>
              <a:rPr lang="ru-RU" sz="3300" b="1" dirty="0"/>
              <a:t>ФИО _______________________________________________________</a:t>
            </a:r>
          </a:p>
          <a:p>
            <a:r>
              <a:rPr lang="ru-RU" sz="3300" b="1" dirty="0"/>
              <a:t>Должность __________________________________________________</a:t>
            </a:r>
          </a:p>
          <a:p>
            <a:r>
              <a:rPr lang="ru-RU" sz="3300" b="1" dirty="0"/>
              <a:t>Образование (когда и какое учебное заведение окончил) ___________</a:t>
            </a:r>
          </a:p>
          <a:p>
            <a:r>
              <a:rPr lang="ru-RU" sz="3300" b="1" dirty="0"/>
              <a:t>Курсы повышения квалификации ______________________________</a:t>
            </a:r>
          </a:p>
          <a:p>
            <a:r>
              <a:rPr lang="ru-RU" sz="3300" b="1" dirty="0"/>
              <a:t>Индивидуальная тема _________________________________________</a:t>
            </a:r>
          </a:p>
          <a:p>
            <a:r>
              <a:rPr lang="ru-RU" sz="3300" b="1" dirty="0"/>
              <a:t>Когда начата работа над темой _________________________________</a:t>
            </a:r>
          </a:p>
          <a:p>
            <a:r>
              <a:rPr lang="ru-RU" sz="3300" b="1" dirty="0"/>
              <a:t>Когда предполагается закончить работу над темой ________________</a:t>
            </a:r>
          </a:p>
          <a:p>
            <a:r>
              <a:rPr lang="ru-RU" sz="3300" b="1" dirty="0"/>
              <a:t>Цель, задачи самообразования по теме __________________________</a:t>
            </a:r>
          </a:p>
          <a:p>
            <a:r>
              <a:rPr lang="ru-RU" sz="3300" b="1" dirty="0"/>
              <a:t>Основные вопросы, намечаемые для изучения. Этапы проработки материала ____________________________________________________________</a:t>
            </a:r>
          </a:p>
          <a:p>
            <a:r>
              <a:rPr lang="ru-RU" sz="3300" b="1" dirty="0"/>
              <a:t>Какой предполагается результат и форма его </a:t>
            </a:r>
            <a:r>
              <a:rPr lang="ru-RU" sz="3300" b="1" dirty="0" smtClean="0"/>
              <a:t>представления</a:t>
            </a:r>
            <a:r>
              <a:rPr lang="ru-RU" b="1" dirty="0" smtClean="0"/>
              <a:t> </a:t>
            </a:r>
            <a:r>
              <a:rPr lang="ru-RU" b="1" dirty="0"/>
              <a:t>________</a:t>
            </a:r>
          </a:p>
          <a:p>
            <a:endParaRPr lang="ru-RU" dirty="0"/>
          </a:p>
        </p:txBody>
      </p:sp>
      <p:sp>
        <p:nvSpPr>
          <p:cNvPr id="2" name="Заголовок 1"/>
          <p:cNvSpPr>
            <a:spLocks noGrp="1"/>
          </p:cNvSpPr>
          <p:nvPr>
            <p:ph type="title"/>
          </p:nvPr>
        </p:nvSpPr>
        <p:spPr/>
        <p:txBody>
          <a:bodyPr>
            <a:normAutofit/>
          </a:bodyPr>
          <a:lstStyle/>
          <a:p>
            <a:r>
              <a:rPr lang="ru-RU" sz="2700" b="1" dirty="0"/>
              <a:t>Индивидуальный план самообразования</a:t>
            </a:r>
            <a:r>
              <a:rPr lang="ru-RU" b="1" dirty="0"/>
              <a:t/>
            </a:r>
            <a:br>
              <a:rPr lang="ru-RU" b="1" dirty="0"/>
            </a:br>
            <a:endParaRPr lang="ru-RU" b="1" dirty="0"/>
          </a:p>
        </p:txBody>
      </p:sp>
    </p:spTree>
    <p:extLst>
      <p:ext uri="{BB962C8B-B14F-4D97-AF65-F5344CB8AC3E}">
        <p14:creationId xmlns="" xmlns:p14="http://schemas.microsoft.com/office/powerpoint/2010/main" val="14573784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872067" y="1556792"/>
            <a:ext cx="7408333" cy="4569371"/>
          </a:xfrm>
        </p:spPr>
        <p:txBody>
          <a:bodyPr>
            <a:noAutofit/>
          </a:bodyPr>
          <a:lstStyle/>
          <a:p>
            <a:r>
              <a:rPr lang="ru-RU" sz="2000" dirty="0" smtClean="0"/>
              <a:t>• цели профессионального развития; </a:t>
            </a:r>
          </a:p>
          <a:p>
            <a:r>
              <a:rPr lang="ru-RU" sz="2000" dirty="0" smtClean="0"/>
              <a:t>• варианты распределения времени на изучение психолого-педагогической и методической литературы;</a:t>
            </a:r>
          </a:p>
          <a:p>
            <a:r>
              <a:rPr lang="ru-RU" sz="2000" dirty="0" smtClean="0"/>
              <a:t> • разработка программно-методического обеспечения учебно-воспитательного процесса; </a:t>
            </a:r>
          </a:p>
          <a:p>
            <a:r>
              <a:rPr lang="ru-RU" sz="2000" dirty="0" smtClean="0"/>
              <a:t>• получение консультаций от администрации учебного заведения, методистов , научных работников; </a:t>
            </a:r>
          </a:p>
          <a:p>
            <a:r>
              <a:rPr lang="ru-RU" sz="2000" dirty="0" smtClean="0"/>
              <a:t>• обсуждение возникающих проблем с коллегами;</a:t>
            </a:r>
          </a:p>
          <a:p>
            <a:r>
              <a:rPr lang="ru-RU" sz="2000" dirty="0" smtClean="0"/>
              <a:t> • </a:t>
            </a:r>
            <a:r>
              <a:rPr lang="ru-RU" sz="2000" dirty="0" err="1" smtClean="0"/>
              <a:t>взаимопосещение</a:t>
            </a:r>
            <a:r>
              <a:rPr lang="ru-RU" sz="2000" dirty="0" smtClean="0"/>
              <a:t> учебных занятий;</a:t>
            </a:r>
          </a:p>
          <a:p>
            <a:r>
              <a:rPr lang="ru-RU" sz="2000" dirty="0" smtClean="0"/>
              <a:t> • работа по апробации полученных знаний на практике; </a:t>
            </a:r>
          </a:p>
          <a:p>
            <a:r>
              <a:rPr lang="ru-RU" sz="2000" dirty="0" smtClean="0"/>
              <a:t>• участие в системе методической работы ДДТ.; </a:t>
            </a:r>
          </a:p>
          <a:p>
            <a:r>
              <a:rPr lang="ru-RU" sz="2000" dirty="0" smtClean="0"/>
              <a:t>• </a:t>
            </a:r>
            <a:r>
              <a:rPr lang="ru-RU" sz="2000" dirty="0" err="1" smtClean="0"/>
              <a:t>самообобщение</a:t>
            </a:r>
            <a:r>
              <a:rPr lang="ru-RU" sz="2000" dirty="0" smtClean="0"/>
              <a:t> результатов работы; </a:t>
            </a:r>
          </a:p>
          <a:p>
            <a:r>
              <a:rPr lang="ru-RU" sz="2000" dirty="0" smtClean="0"/>
              <a:t>• передача опыта коллегам. </a:t>
            </a:r>
            <a:endParaRPr lang="ru-RU" sz="2000" dirty="0"/>
          </a:p>
        </p:txBody>
      </p:sp>
      <p:sp>
        <p:nvSpPr>
          <p:cNvPr id="3" name="Заголовок 2"/>
          <p:cNvSpPr>
            <a:spLocks noGrp="1"/>
          </p:cNvSpPr>
          <p:nvPr>
            <p:ph type="title"/>
          </p:nvPr>
        </p:nvSpPr>
        <p:spPr/>
        <p:txBody>
          <a:bodyPr>
            <a:normAutofit fontScale="90000"/>
          </a:bodyPr>
          <a:lstStyle/>
          <a:p>
            <a:r>
              <a:rPr lang="ru-RU" sz="3100" b="1" dirty="0" smtClean="0"/>
              <a:t>ПРИМЕРНЫЙ Индивидуальный план профессионального роста педагога</a:t>
            </a:r>
            <a:r>
              <a:rPr lang="ru-RU" dirty="0" smtClean="0"/>
              <a:t/>
            </a:r>
            <a:br>
              <a:rPr lang="ru-RU" dirty="0" smtClean="0"/>
            </a:b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1212</TotalTime>
  <Words>2906</Words>
  <Application>Microsoft Office PowerPoint</Application>
  <PresentationFormat>Экран (4:3)</PresentationFormat>
  <Paragraphs>398</Paragraphs>
  <Slides>23</Slides>
  <Notes>8</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Волна</vt:lpstr>
      <vt:lpstr>Работа педагога дополнительного образования над темой самообразования</vt:lpstr>
      <vt:lpstr>Определение самообразования</vt:lpstr>
      <vt:lpstr>Основными направлениями в системе самообразования педагогов УДО могут быть:</vt:lpstr>
      <vt:lpstr>Делопроизводство при работе над темой самообразования</vt:lpstr>
      <vt:lpstr>ПРИМЕРНЫЙ Алгоритм выстраивания системы в работе по самообразованию включает в себя: </vt:lpstr>
      <vt:lpstr>Выбор темы самообразования</vt:lpstr>
      <vt:lpstr> Примерный план работы педагога над темой   </vt:lpstr>
      <vt:lpstr>Индивидуальный план самообразования </vt:lpstr>
      <vt:lpstr>ПРИМЕРНЫЙ Индивидуальный план профессионального роста педагога </vt:lpstr>
      <vt:lpstr>Банк данных литературы по теме самообразования</vt:lpstr>
      <vt:lpstr>Слайд 11</vt:lpstr>
      <vt:lpstr>Посещение методических мероприятий</vt:lpstr>
      <vt:lpstr>отчет по работе над темой  самообразования </vt:lpstr>
      <vt:lpstr> Результаты работы и формы их представления.</vt:lpstr>
      <vt:lpstr>  Учет и контроль тем самообразования методистом </vt:lpstr>
      <vt:lpstr>Проблемы возникающие у педагога при работе по самообразованию</vt:lpstr>
      <vt:lpstr>Проблемы возникающие у педагога при работе по самообразованию</vt:lpstr>
      <vt:lpstr>Проблемы возникающие у педагога при работе по самообразованию</vt:lpstr>
      <vt:lpstr>Темы самообразования педагогов ДДТ «Автограф»</vt:lpstr>
      <vt:lpstr>Темы самообразования педагогов ДДТ «Автограф»</vt:lpstr>
      <vt:lpstr>Примерная памятка по изучению вопросов самообразования педагога (используется при собеседовании руководителя методического объединения с педагогами) </vt:lpstr>
      <vt:lpstr>Памятка по изучению вопросов самообразования педагога </vt:lpstr>
      <vt:lpstr>Слайд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Работа педагога  над темой самообразования</dc:title>
  <cp:lastModifiedBy>User</cp:lastModifiedBy>
  <cp:revision>145</cp:revision>
  <dcterms:modified xsi:type="dcterms:W3CDTF">2022-10-11T10:47:26Z</dcterms:modified>
</cp:coreProperties>
</file>