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6"/>
  </p:notesMasterIdLst>
  <p:sldIdLst>
    <p:sldId id="256" r:id="rId2"/>
    <p:sldId id="266" r:id="rId3"/>
    <p:sldId id="267" r:id="rId4"/>
    <p:sldId id="277" r:id="rId5"/>
    <p:sldId id="258" r:id="rId6"/>
    <p:sldId id="260" r:id="rId7"/>
    <p:sldId id="268" r:id="rId8"/>
    <p:sldId id="269" r:id="rId9"/>
    <p:sldId id="262" r:id="rId10"/>
    <p:sldId id="264" r:id="rId11"/>
    <p:sldId id="263" r:id="rId12"/>
    <p:sldId id="272" r:id="rId13"/>
    <p:sldId id="273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84050" autoAdjust="0"/>
  </p:normalViewPr>
  <p:slideViewPr>
    <p:cSldViewPr snapToGrid="0">
      <p:cViewPr>
        <p:scale>
          <a:sx n="66" d="100"/>
          <a:sy n="66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4DBF3-90CA-456A-BDCC-B70DF276C834}" type="datetimeFigureOut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26BDD-9FDA-48DB-BA3A-68BE46CC42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610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6BDD-9FDA-48DB-BA3A-68BE46CC42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308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6BDD-9FDA-48DB-BA3A-68BE46CC42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6BDD-9FDA-48DB-BA3A-68BE46CC420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26BDD-9FDA-48DB-BA3A-68BE46CC4202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86233-E6D6-4240-A176-126BC4CAD6B0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1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5A7C0-CDF5-4E6D-BC47-28B1B8DC1101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53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207B4-8374-4356-9463-2D5DE597938A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126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8BF7-A793-4BDD-81AF-1E71AB788EC7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4959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252A-F947-4218-A4FE-411F46E49DD2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42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BBA3-2C1F-4337-808F-9AAC3F63E603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12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404D-470D-4FC4-8CF9-6374C73DA004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57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B6EB4-9182-4A8E-8327-8B0044E60465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88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3398-2E78-4193-A6DF-1F9CB4397F80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414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C776-A67E-4A36-AE24-2110047B1573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019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98DD6-66E0-4F20-AE28-B3D08C8262BD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5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53DA3-291E-47BE-977B-5D4F57E09B68}" type="datetime1">
              <a:rPr lang="ru-RU" smtClean="0"/>
              <a:pPr/>
              <a:t>14.03.2022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4AA47-444D-479F-9E1B-2E75B42D40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182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69143" y="1122363"/>
            <a:ext cx="10169931" cy="3115808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4400" b="1" dirty="0" smtClean="0"/>
              <a:t>ДДТ «Автограф» как ядро единого образовательного пространства муниципалитета.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9063" y="4377254"/>
            <a:ext cx="8450982" cy="1655762"/>
          </a:xfrm>
        </p:spPr>
        <p:txBody>
          <a:bodyPr/>
          <a:lstStyle/>
          <a:p>
            <a:r>
              <a:rPr lang="ru-RU" dirty="0" err="1" smtClean="0"/>
              <a:t>Разумова</a:t>
            </a:r>
            <a:r>
              <a:rPr lang="ru-RU" dirty="0" smtClean="0"/>
              <a:t> Нина Дмитриевна– методист МУ </a:t>
            </a:r>
            <a:r>
              <a:rPr lang="ru-RU" dirty="0" smtClean="0"/>
              <a:t>ДО ДДТ «Автограф» муниципального района город Нерехта и </a:t>
            </a:r>
            <a:r>
              <a:rPr lang="ru-RU" dirty="0" err="1" smtClean="0"/>
              <a:t>Нерехтский</a:t>
            </a:r>
            <a:r>
              <a:rPr lang="ru-RU" dirty="0" smtClean="0"/>
              <a:t> район.</a:t>
            </a:r>
            <a:endParaRPr lang="ru-RU" dirty="0"/>
          </a:p>
        </p:txBody>
      </p:sp>
      <p:pic>
        <p:nvPicPr>
          <p:cNvPr id="1028" name="Picture 4" descr="http://etm-44.ru/wp-content/uploads/2016/06/2016-06-23_171325-150x1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358" t="18039" r="16621" b="17962"/>
          <a:stretch/>
        </p:blipFill>
        <p:spPr bwMode="auto">
          <a:xfrm>
            <a:off x="146711" y="2780947"/>
            <a:ext cx="1181576" cy="1145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" y="90154"/>
            <a:ext cx="1228725" cy="1524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44.userapi.com/impg/c855420/v855420754/21d5ba/_lFbte59_oc.jpg?size=305x175&amp;quality=96&amp;proxy=1&amp;sign=a76e74d2c6228f2f91fdecfc5c2ef17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1" y="1845048"/>
            <a:ext cx="1228725" cy="705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29339" y="205823"/>
            <a:ext cx="10254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+mj-lt"/>
                <a:ea typeface="+mj-ea"/>
                <a:cs typeface="+mj-cs"/>
              </a:rPr>
              <a:t>Региональный семинар «</a:t>
            </a:r>
            <a:r>
              <a:rPr lang="ru-RU" sz="2000" b="1" dirty="0">
                <a:latin typeface="+mj-lt"/>
                <a:ea typeface="+mj-ea"/>
                <a:cs typeface="+mj-cs"/>
              </a:rPr>
              <a:t>Воспитательный потенциал дополнительного образования детей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»</a:t>
            </a:r>
          </a:p>
          <a:p>
            <a:pPr algn="ctr"/>
            <a:r>
              <a:rPr lang="ru-RU" sz="2000" b="1" dirty="0" smtClean="0">
                <a:latin typeface="+mj-lt"/>
                <a:ea typeface="+mj-ea"/>
                <a:cs typeface="+mj-cs"/>
              </a:rPr>
              <a:t>11 февраля, г. Кострома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973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Роль и место ДДТ «Автограф» в создании и развитии единого воспитательного пространства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7714" y="-3247239"/>
            <a:ext cx="11974286" cy="898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811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14" y="1669143"/>
            <a:ext cx="10972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Инициация и сопровождение сетевого взаимодействия в рамках единого воспитательного пространства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Консалтинговая поддержка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Проведение экспертизы процессов и результатов сетевого взаимодействия совместно с МКУ «Центр поддержки системы образования» МР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Обучение участников инновационных процессов с привлечением специалистов КОИРО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Мониторинг эффективности 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-Накопление информационных ресурсов, баз и банков данных, обеспечивающих информационную поддержку инновационных процессов.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-Описание инновационного опыта (издательская деятельность, информационное обеспечение)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7657" y="365126"/>
            <a:ext cx="10686143" cy="98470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Воспитательное пространство – это среда, механизмом организации которой является педагогическое событие детей и взрослых .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Региональный семинар «Воспитательный потенциал дополнительного образования детей»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1857" y="1781473"/>
            <a:ext cx="107758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-1" y="681752"/>
            <a:ext cx="117275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8345" y="1377928"/>
            <a:ext cx="11538855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«Спасибо, учитель» (октябрь)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«Филипповки» (Ноябрь)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забудь поздравить маму» (ноябрь)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«Новый год стучится в двери» (декабрь)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«Рождественская звезда» (январь)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«Зимние забавы без хлопот» (январь)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«Армейский чемоданчик» (февраль)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«Широкая масленица» (март)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«Пасха в гости к нам пришла» (апрель)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«Бессмертный полк» (май)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младших школьников в проектах комплексной краеведческой программе «Радуга»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учащихся среднего звена в проектах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/о «Новое поколение»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Проекты организации РДШ: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городских программ: 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«Марафон добра», «Дети города- детям села», «Знай и помни», « Нерехта от А до Я», «Школьное детство», «Профессия? Твой выбор?» и « Субботы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Нерехтских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школьников».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1\Desktop\Все фото с телефона\Camera\20160408_1137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4400" y="1538514"/>
            <a:ext cx="5733143" cy="2902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391886"/>
            <a:ext cx="10584544" cy="957943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i="1" dirty="0" smtClean="0"/>
              <a:t>Воспитательное пространство – это взаимосвязи одновозрастных и разновозрастных коллективов.</a:t>
            </a:r>
            <a:r>
              <a:rPr lang="ru-RU" sz="3100" i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pic>
        <p:nvPicPr>
          <p:cNvPr id="4" name="Рисунок 3" descr="G:\6а\8ArjL0lq8I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013" y="3716249"/>
            <a:ext cx="4037381" cy="255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1\Desktop\маша и диана\IMG_5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4077">
            <a:off x="621066" y="4135461"/>
            <a:ext cx="3232756" cy="2155170"/>
          </a:xfrm>
          <a:prstGeom prst="rect">
            <a:avLst/>
          </a:prstGeom>
          <a:noFill/>
        </p:spPr>
      </p:pic>
      <p:pic>
        <p:nvPicPr>
          <p:cNvPr id="32771" name="Picture 3" descr="C:\Users\1\Desktop\маша и диана\IMG_51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93819">
            <a:off x="1990111" y="1742982"/>
            <a:ext cx="4196232" cy="2101678"/>
          </a:xfrm>
          <a:prstGeom prst="rect">
            <a:avLst/>
          </a:prstGeom>
          <a:noFill/>
        </p:spPr>
      </p:pic>
      <p:pic>
        <p:nvPicPr>
          <p:cNvPr id="32772" name="Picture 4" descr="C:\Users\1\Desktop\маша и диана\IMG_52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11142" y="1204684"/>
            <a:ext cx="3897088" cy="23803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00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Результаты инновационной деятельности по созданию единого воспитательного пространства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06400" y="518113"/>
            <a:ext cx="11495314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315" y="391886"/>
            <a:ext cx="11611428" cy="606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-консолидация усилий различных организаций и объединений вокруг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решения задач развития муниципальной системы дополнительного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 детей с учетом имеющихся традиций и современных требований;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-переход от образовательного комплекса к социально-образовательному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интегрированному пространству дополнительного образования детей для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рационального использования образовательного потенциала муниципального района;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освоение новых форм реализации образовательных функций в открытом социуме;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повышение социальной активности, социальной ответственности взрослых и детей 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посредством реализации социально-значимых проектов на основе сетевого взаимодействия;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освоение и использование информационно – коммуникационных каналов во взаимодействии со структурными единицами сетевой организации развития дополнительного образования детей в муниципальном районе город Нерехта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Нерехтский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r>
              <a:rPr lang="en-US" dirty="0" smtClean="0"/>
              <a:t> 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dirty="0" smtClean="0"/>
              <a:t>Приглашаем к сотрудничеству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Наш адрес: г. Нерехта, </a:t>
            </a:r>
            <a:r>
              <a:rPr lang="ru-RU" dirty="0" err="1" smtClean="0"/>
              <a:t>ул</a:t>
            </a:r>
            <a:r>
              <a:rPr lang="ru-RU" dirty="0" smtClean="0"/>
              <a:t> Володарского, д.12.</a:t>
            </a:r>
            <a:endParaRPr lang="en-US" dirty="0" smtClean="0"/>
          </a:p>
          <a:p>
            <a:pPr algn="ctr"/>
            <a:r>
              <a:rPr lang="en-US" dirty="0" smtClean="0"/>
              <a:t>E-mail</a:t>
            </a:r>
            <a:r>
              <a:rPr lang="ru-RU" dirty="0" smtClean="0"/>
              <a:t>: </a:t>
            </a:r>
            <a:r>
              <a:rPr lang="en-US" dirty="0" smtClean="0"/>
              <a:t>dtuhaus@mail.ru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515600" cy="365125"/>
          </a:xfrm>
        </p:spPr>
        <p:txBody>
          <a:bodyPr/>
          <a:lstStyle/>
          <a:p>
            <a:r>
              <a:rPr lang="ru-RU" dirty="0" smtClean="0"/>
              <a:t>Региональный семинар «Воспитательный потенциал дополнительного образования детей»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4240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</a:rPr>
              <a:t>Суть единого воспитательного пространства муниципалитета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Единое воспитательное пространство муниципалитета - широкое </a:t>
            </a:r>
            <a:r>
              <a:rPr lang="ru-RU" sz="3200" b="1" dirty="0" err="1" smtClean="0"/>
              <a:t>деятельностное</a:t>
            </a:r>
            <a:r>
              <a:rPr lang="ru-RU" sz="3200" b="1" dirty="0" smtClean="0"/>
              <a:t> поле, целенаправленно создаваемое усилиями специалистов различных социальных институтов с учетом имеющихся условий муниципалитета (природно-пространственных, экономических, образовательных, культурных) для личностного становления, самоопределения и самореализации каждого ребенка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1520" y="365126"/>
            <a:ext cx="10622280" cy="95723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Актуальность создания единого воспитательного пространства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18978" y="1378633"/>
          <a:ext cx="10580078" cy="515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791"/>
                <a:gridCol w="5220287"/>
              </a:tblGrid>
              <a:tr h="547062">
                <a:tc>
                  <a:txBody>
                    <a:bodyPr/>
                    <a:lstStyle/>
                    <a:p>
                      <a:r>
                        <a:rPr lang="ru-RU" dirty="0" smtClean="0"/>
                        <a:t>Угрозы воспитания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 дополнительного образования</a:t>
                      </a:r>
                      <a:endParaRPr lang="ru-RU" dirty="0"/>
                    </a:p>
                  </a:txBody>
                  <a:tcPr/>
                </a:tc>
              </a:tr>
              <a:tr h="1422416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разрыв </a:t>
                      </a:r>
                      <a:r>
                        <a:rPr lang="ru-RU" sz="180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детско</a:t>
                      </a:r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– родительских отношений в результате резкого сокращения рабочих мест в муниципалитете многие родители вынуждены работать в других городах и, как результат, дети предоставлены сами себе .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Устаревшая материально – техническая база ДДТ «Автограф» повлекла за собой ограничения в развитии технического творчества и реализации</a:t>
                      </a:r>
                      <a:r>
                        <a:rPr lang="ru-RU" baseline="0" dirty="0" smtClean="0"/>
                        <a:t> программ </a:t>
                      </a:r>
                      <a:r>
                        <a:rPr lang="ru-RU" baseline="0" dirty="0" err="1" smtClean="0"/>
                        <a:t>физкультурно</a:t>
                      </a:r>
                      <a:r>
                        <a:rPr lang="ru-RU" baseline="0" dirty="0" smtClean="0"/>
                        <a:t> – спортивной направленности. </a:t>
                      </a:r>
                      <a:endParaRPr lang="ru-RU" dirty="0"/>
                    </a:p>
                  </a:txBody>
                  <a:tcPr/>
                </a:tc>
              </a:tr>
              <a:tr h="873776">
                <a:tc>
                  <a:txBody>
                    <a:bodyPr/>
                    <a:lstStyle/>
                    <a:p>
                      <a:r>
                        <a:rPr lang="ru-RU" i="0" dirty="0" smtClean="0"/>
                        <a:t>-не </a:t>
                      </a:r>
                      <a:r>
                        <a:rPr lang="ru-RU" i="0" dirty="0" err="1" smtClean="0"/>
                        <a:t>регламентированность</a:t>
                      </a:r>
                      <a:r>
                        <a:rPr lang="ru-RU" i="0" dirty="0" smtClean="0"/>
                        <a:t> информации, поступающей к детям из интернет пространства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состав,</a:t>
                      </a:r>
                      <a:r>
                        <a:rPr lang="ru-RU" baseline="0" dirty="0" smtClean="0"/>
                        <a:t> некогда стабильный и высококвалифицированный, последние 7 лет постоянно сменяется.  </a:t>
                      </a:r>
                      <a:endParaRPr lang="ru-RU" dirty="0"/>
                    </a:p>
                  </a:txBody>
                  <a:tcPr/>
                </a:tc>
              </a:tr>
              <a:tr h="915979">
                <a:tc>
                  <a:txBody>
                    <a:bodyPr/>
                    <a:lstStyle/>
                    <a:p>
                      <a:r>
                        <a:rPr lang="ru-RU" i="0" dirty="0" smtClean="0"/>
                        <a:t>«уход» детей в интернет пространство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Слабая </a:t>
                      </a:r>
                      <a:r>
                        <a:rPr lang="ru-RU" dirty="0" err="1" smtClean="0"/>
                        <a:t>привлеченность</a:t>
                      </a:r>
                      <a:r>
                        <a:rPr lang="ru-RU" dirty="0" smtClean="0"/>
                        <a:t> к обучению в ДДТ старшеклассников, сельских школьников, детей с ОВЗ</a:t>
                      </a:r>
                      <a:r>
                        <a:rPr lang="ru-RU" baseline="0" dirty="0" smtClean="0"/>
                        <a:t> и других категорий обучающихся.</a:t>
                      </a:r>
                      <a:endParaRPr lang="ru-RU" dirty="0"/>
                    </a:p>
                  </a:txBody>
                  <a:tcPr/>
                </a:tc>
              </a:tr>
              <a:tr h="1312303">
                <a:tc>
                  <a:txBody>
                    <a:bodyPr/>
                    <a:lstStyle/>
                    <a:p>
                      <a:r>
                        <a:rPr lang="ru-RU" sz="18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нередко «свободная в своем самоопределении личность» оказывалась свободной от национальных ценностей и традиций, обязательств перед семьей и обществом.</a:t>
                      </a:r>
                      <a:endParaRPr lang="ru-RU" sz="18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Необходимость</a:t>
                      </a:r>
                      <a:r>
                        <a:rPr lang="ru-RU" baseline="0" dirty="0" smtClean="0"/>
                        <a:t> выполнять муниципальное задание входит в противоречие с  возможностями организации.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74711"/>
            <a:ext cx="224742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9209594" y="-275770"/>
            <a:ext cx="1811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Социально-образовательные эффекты от создания единого воспитательного пространства:</a:t>
            </a:r>
            <a:endParaRPr lang="ru-RU" sz="3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3487" y="1465943"/>
            <a:ext cx="1111794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Расширение пространства познания, общения, труда педагогов, обучающихся, родителей, жителей города и района на принципах взаимообогащения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взаимодополнения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Рациональное использование ресурсов (образовательных, материальных, культурных, технических и др.)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Сохранение и развитие культурных, национальных традиций в социально-образовательном пространстве «малый город – сельское поселение».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Включение учащихся, педагогов, родителей, жителей города и села в совместные социально – значимые проекты, осуществление социальной адаптации подрастающих поколений.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Профессиональная и человеческая поддержка специалистов образовательной сферы, а также детей и родителей, живущих в районе.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Выравнивание условий и повышение качества дополнительного образования в городе и на селе.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Повышение конкурентоспособности МУ ДО ДДТ «Автограф» в муниципальном районе.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Профилактика и предупреждение социальных рисков, негативных явлений в городском и сельском социуме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49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/>
              <a:t>Знаковые события интеграции 2 -</a:t>
            </a:r>
            <a:r>
              <a:rPr lang="ru-RU" b="1" dirty="0" err="1" smtClean="0"/>
              <a:t>х</a:t>
            </a:r>
            <a:r>
              <a:rPr lang="ru-RU" b="1" dirty="0" smtClean="0"/>
              <a:t> тысячных 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«От Доброго слова - к доброму делу», </a:t>
            </a:r>
            <a:br>
              <a:rPr lang="ru-RU" sz="2700" dirty="0" smtClean="0"/>
            </a:br>
            <a:r>
              <a:rPr lang="ru-RU" sz="2700" dirty="0" smtClean="0"/>
              <a:t>«Чистый город - чистая совесть»,</a:t>
            </a:r>
            <a:br>
              <a:rPr lang="ru-RU" sz="2700" dirty="0" smtClean="0"/>
            </a:br>
            <a:r>
              <a:rPr lang="ru-RU" sz="2700" dirty="0" smtClean="0"/>
              <a:t> «Мат – не наш формат», </a:t>
            </a:r>
            <a:br>
              <a:rPr lang="ru-RU" sz="2700" dirty="0" smtClean="0"/>
            </a:br>
            <a:r>
              <a:rPr lang="ru-RU" sz="2700" dirty="0" smtClean="0"/>
              <a:t>«Игра – дело серьезное».</a:t>
            </a:r>
            <a:br>
              <a:rPr lang="ru-RU" sz="2700" dirty="0" smtClean="0"/>
            </a:br>
            <a:r>
              <a:rPr lang="ru-RU" sz="2700" dirty="0" smtClean="0"/>
              <a:t> «Галерея педагогических портретов», </a:t>
            </a:r>
            <a:br>
              <a:rPr lang="ru-RU" sz="2700" dirty="0" smtClean="0"/>
            </a:br>
            <a:r>
              <a:rPr lang="ru-RU" sz="2700" dirty="0" smtClean="0"/>
              <a:t>«Парковая лыжня», "Спортивное ралли", </a:t>
            </a:r>
            <a:br>
              <a:rPr lang="ru-RU" sz="2700" dirty="0" smtClean="0"/>
            </a:br>
            <a:r>
              <a:rPr lang="ru-RU" sz="2700" dirty="0" smtClean="0"/>
              <a:t> «Осенний </a:t>
            </a:r>
            <a:r>
              <a:rPr lang="ru-RU" sz="2700" dirty="0" err="1" smtClean="0"/>
              <a:t>флеш-моб</a:t>
            </a:r>
            <a:r>
              <a:rPr lang="ru-RU" sz="2700" dirty="0" smtClean="0"/>
              <a:t>» с участием профессиональных фотографов Нерехты, "Стрит </a:t>
            </a:r>
            <a:r>
              <a:rPr lang="ru-RU" sz="2700" dirty="0" err="1" smtClean="0"/>
              <a:t>рилз</a:t>
            </a:r>
            <a:r>
              <a:rPr lang="ru-RU" sz="2700" dirty="0" smtClean="0"/>
              <a:t>" - марафон городских загадок, </a:t>
            </a:r>
            <a:br>
              <a:rPr lang="ru-RU" sz="2700" dirty="0" smtClean="0"/>
            </a:br>
            <a:r>
              <a:rPr lang="ru-RU" sz="2700" dirty="0" smtClean="0"/>
              <a:t>«Встречи поколений», посвященные юбилеям Пионерии, </a:t>
            </a:r>
            <a:br>
              <a:rPr lang="ru-RU" sz="2700" dirty="0" smtClean="0"/>
            </a:br>
            <a:r>
              <a:rPr lang="ru-RU" sz="2700" dirty="0" smtClean="0"/>
              <a:t>Заседания Круглого стола «Открытый разговор» – деловые встречи подростков с администрацией города и района и многое другое.  </a:t>
            </a:r>
            <a:br>
              <a:rPr lang="ru-RU" sz="2700" dirty="0" smtClean="0"/>
            </a:br>
            <a:r>
              <a:rPr lang="ru-RU" sz="2400" b="1" i="1" dirty="0" smtClean="0"/>
              <a:t>В результате, за 10 лет работы более 13 000 юных </a:t>
            </a:r>
            <a:r>
              <a:rPr lang="ru-RU" sz="2400" b="1" i="1" dirty="0" err="1" smtClean="0"/>
              <a:t>нерехтчан</a:t>
            </a:r>
            <a:r>
              <a:rPr lang="ru-RU" sz="2400" b="1" i="1" dirty="0" smtClean="0"/>
              <a:t> научились решать большие и маленькие проблемы через активное взаимодействие со всеми структурами  и организациями города.  </a:t>
            </a:r>
            <a:endParaRPr lang="ru-RU" sz="2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Научные основы создания единого воспитательного пространства </a:t>
            </a:r>
            <a:endParaRPr lang="ru-RU" sz="36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407962" y="-1271450"/>
            <a:ext cx="11479237" cy="904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2007 - 2009г.г.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участники  федеральной опытно- экспериментальной площадки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Института социальной педагогики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РАО: по теме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школьников ключевых компетентностей, способствующих успешной социализации личности в условиях сельского социума и малого города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dirty="0" smtClean="0"/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2013 – 2014 г.г.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 руководством Института социальной педагогики РАО (г. Москва)  «Автограф» реализует проект «Формирование единого интегрированного воспитательного пространства в системе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2015 – 2017гг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ДДТ принимает участие в муниципальном исследовательском проекте:  «Формирование моделей сотрудничества образовательных учреждений с органами территориального общественного самоуправления   по созданию социально педагогической среды в интересах детства и семьи по месту жительства» под руководством «Института изучения детства, семьи и воспитания  РАО.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2015 г. – 2020гг.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ДДТ получил статус региональной инновационной площадки по теме: «Модель развития дополнительного образования детей на основе сетевого взаимодействия»(2015- 2020г.г.) под руководством  КОИРО.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66056" y="766682"/>
            <a:ext cx="1132114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единого воспитательного пространства вокруг ДДТ дает возможность: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обеспечить межведомственный подход  к реализации воспитательной политики муниципалитета;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расширить круг  субъектов воспитательной деятельности,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достичь  нового уровня их взаимодействия;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успешно выполнять муниципальные заказы,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восстановить ответственность и активную роль родителей в воспитании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способствует укреплению имиджа образовательной организации,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повышает ее авторитет в муниципальном районе, позволяет сохранять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контингент обучающихся на протяжении учебного года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6342" y="365125"/>
            <a:ext cx="10497457" cy="941161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Партнерские связи ДДТ «Автограф»</a:t>
            </a:r>
            <a:br>
              <a:rPr lang="ru-RU" sz="4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5714" y="1132114"/>
          <a:ext cx="10958286" cy="5455920"/>
        </p:xfrm>
        <a:graphic>
          <a:graphicData uri="http://schemas.openxmlformats.org/drawingml/2006/table">
            <a:tbl>
              <a:tblPr/>
              <a:tblGrid>
                <a:gridCol w="10958286"/>
              </a:tblGrid>
              <a:tr h="50806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Администрация МР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-Администрация городского поселения Нерехта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-Администрации сельских поселений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-Отдел по образованию МР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-ОУ города и района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ЦПП и МСП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-Предприниматели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-Музей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-Библиотеки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-Представители творческой интеллигенции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-Центр социального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обслуживания населения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-Костромской государственный педагогический университет им. Н.А.Некрасова.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ФГБНУ «Институт изучения детства, семьи и воспитания РАО» (ФГБНУ «ИИДСВ РАО») (лаборатория содержания и технологий социально – педагогической </a:t>
                      </a: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деятельностис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детьми и семьями)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Всероссийский государственный институт кинематографии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-Партнеры ДДТ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С.-Петербурге,Краснодаре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Москве, Дрездене, 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Варшаве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1215" marR="612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486" y="365125"/>
            <a:ext cx="10860314" cy="1325563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Воспитательная среда – это взаимосвязи субъектов. 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-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Региональный семинар «Воспитательный потенциал дополнительного образования детей»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06400"/>
            <a:ext cx="1087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Формы работы МУ ДО ДДТ «Автограф» с  педагогами сети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429" y="1204686"/>
            <a:ext cx="1119051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 организационно - методическое сопровождение взаимодействия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Совместное планирование, анализ, корректировка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– классы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Семинары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Круглые столы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Организационно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Мозговые штурмы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консалтингового пункта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Банк методических материалов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Мониторинг качества реализации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сетевых общеобразовательных программ и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проектов</a:t>
            </a:r>
          </a:p>
        </p:txBody>
      </p:sp>
      <p:pic>
        <p:nvPicPr>
          <p:cNvPr id="6145" name="Picture 1" descr="C:\Users\1\Downloads\IMG-11c623bd65c26ac14f9cea45239e2d4d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965" y="2452914"/>
            <a:ext cx="5390777" cy="35124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1259</Words>
  <Application>Microsoft Office PowerPoint</Application>
  <PresentationFormat>Произвольный</PresentationFormat>
  <Paragraphs>213</Paragraphs>
  <Slides>14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 ДДТ «Автограф» как ядро единого образовательного пространства муниципалитета.    </vt:lpstr>
      <vt:lpstr>  Суть единого воспитательного пространства муниципалитета </vt:lpstr>
      <vt:lpstr>Актуальность создания единого воспитательного пространства</vt:lpstr>
      <vt:lpstr>Социально-образовательные эффекты от создания единого воспитательного пространства:</vt:lpstr>
      <vt:lpstr>            Знаковые события интеграции 2 -х тысячных   «От Доброго слова - к доброму делу»,  «Чистый город - чистая совесть»,  «Мат – не наш формат»,  «Игра – дело серьезное».  «Галерея педагогических портретов»,  «Парковая лыжня», "Спортивное ралли",   «Осенний флеш-моб» с участием профессиональных фотографов Нерехты, "Стрит рилз" - марафон городских загадок,  «Встречи поколений», посвященные юбилеям Пионерии,  Заседания Круглого стола «Открытый разговор» – деловые встречи подростков с администрацией города и района и многое другое.   В результате, за 10 лет работы более 13 000 юных нерехтчан научились решать большие и маленькие проблемы через активное взаимодействие со всеми структурами  и организациями города.  </vt:lpstr>
      <vt:lpstr>Научные основы создания единого воспитательного пространства </vt:lpstr>
      <vt:lpstr>         </vt:lpstr>
      <vt:lpstr>Партнерские связи ДДТ «Автограф» </vt:lpstr>
      <vt:lpstr>       Воспитательная среда – это взаимосвязи субъектов.            -</vt:lpstr>
      <vt:lpstr>Роль и место ДДТ «Автограф» в создании и развитии единого воспитательного пространства</vt:lpstr>
      <vt:lpstr>Воспитательное пространство – это среда, механизмом организации которой является педагогическое событие детей и взрослых ..</vt:lpstr>
      <vt:lpstr>Воспитательное пространство – это взаимосвязи одновозрастных и разновозрастных коллективов.  </vt:lpstr>
      <vt:lpstr>    Результаты инновационной деятельности по созданию единого воспитательного пространства    </vt:lpstr>
      <vt:lpstr>Спасибо за внимание 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выступления</dc:title>
  <dc:creator>User</dc:creator>
  <cp:lastModifiedBy>User</cp:lastModifiedBy>
  <cp:revision>151</cp:revision>
  <dcterms:created xsi:type="dcterms:W3CDTF">2021-02-02T07:47:17Z</dcterms:created>
  <dcterms:modified xsi:type="dcterms:W3CDTF">2022-03-14T13:33:17Z</dcterms:modified>
</cp:coreProperties>
</file>