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0" r:id="rId1"/>
  </p:sldMasterIdLst>
  <p:sldIdLst>
    <p:sldId id="256" r:id="rId2"/>
    <p:sldId id="280" r:id="rId3"/>
    <p:sldId id="286" r:id="rId4"/>
    <p:sldId id="278" r:id="rId5"/>
    <p:sldId id="279" r:id="rId6"/>
    <p:sldId id="282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9" r:id="rId18"/>
    <p:sldId id="268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81" r:id="rId27"/>
    <p:sldId id="283" r:id="rId28"/>
    <p:sldId id="284" r:id="rId29"/>
    <p:sldId id="285" r:id="rId30"/>
    <p:sldId id="27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265817-26EC-42AB-9DF9-6300D21D3383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9FC3A1-5634-4E05-A880-624EF2485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265817-26EC-42AB-9DF9-6300D21D3383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9FC3A1-5634-4E05-A880-624EF2485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265817-26EC-42AB-9DF9-6300D21D3383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9FC3A1-5634-4E05-A880-624EF2485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265817-26EC-42AB-9DF9-6300D21D3383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9FC3A1-5634-4E05-A880-624EF2485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265817-26EC-42AB-9DF9-6300D21D3383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9FC3A1-5634-4E05-A880-624EF2485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265817-26EC-42AB-9DF9-6300D21D3383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9FC3A1-5634-4E05-A880-624EF2485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265817-26EC-42AB-9DF9-6300D21D3383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9FC3A1-5634-4E05-A880-624EF2485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265817-26EC-42AB-9DF9-6300D21D3383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9FC3A1-5634-4E05-A880-624EF2485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265817-26EC-42AB-9DF9-6300D21D3383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9FC3A1-5634-4E05-A880-624EF2485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265817-26EC-42AB-9DF9-6300D21D3383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9FC3A1-5634-4E05-A880-624EF2485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265817-26EC-42AB-9DF9-6300D21D3383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9FC3A1-5634-4E05-A880-624EF24853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8265817-26EC-42AB-9DF9-6300D21D3383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29FC3A1-5634-4E05-A880-624EF2485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lub193726326" TargetMode="External"/><Relationship Id="rId2" Type="http://schemas.openxmlformats.org/officeDocument/2006/relationships/hyperlink" Target="https://vk.com/club193821611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nvite.viber.com/?q=dLqOb-XzSUtA-GeU1nzHMi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ok.ru/group/61624299356221" TargetMode="External"/><Relationship Id="rId3" Type="http://schemas.openxmlformats.org/officeDocument/2006/relationships/hyperlink" Target="https://vk.com/id148354038" TargetMode="External"/><Relationship Id="rId7" Type="http://schemas.openxmlformats.org/officeDocument/2006/relationships/hyperlink" Target="https://vk.com/id146287859" TargetMode="External"/><Relationship Id="rId2" Type="http://schemas.openxmlformats.org/officeDocument/2006/relationships/hyperlink" Target="https://vk.com/id50038848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away.php?to=https://xn--d1axz.xn--p1ai/" TargetMode="External"/><Relationship Id="rId5" Type="http://schemas.openxmlformats.org/officeDocument/2006/relationships/hyperlink" Target="https://vk.com/away.php?to=https://www.google.com/url?sa=t&amp;source=web&amp;rct=j&amp;url=https://myrosmol.ru/&amp;ved=2ahUKEwi4h5vvsMzoAhWyk4sKHc3vBfsQFjAAegQIBxAD&amp;usg=AOvVaw2rjlAm2YuWXEhsnzOeRjR-&amp;cshid=1585921209366&amp;cc_key=" TargetMode="External"/><Relationship Id="rId4" Type="http://schemas.openxmlformats.org/officeDocument/2006/relationships/hyperlink" Target="https://vk.com/away.php?to=https://www.google.com/url?sa=t&amp;source=web&amp;rct=j&amp;url=https://xn--d1axz.xn--p1ai/&amp;ved=2ahUKEwjol-jRsMzoAhXj-ioKHZpQCr0QFjAAegQIDRAD&amp;usg=AOvVaw3h1wsfHd8qF8ekyoUoT708&amp;cshid=1585921153020&amp;cc_key=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.whatsapp.com/HYT9VaNlcK65tAsueLCH3R" TargetMode="External"/><Relationship Id="rId2" Type="http://schemas.openxmlformats.org/officeDocument/2006/relationships/hyperlink" Target="https://apps.apple.com/ru/app/vk-%D0%BE%D0%B1%D1%89%D0%B5%D0%BD%D0%B8%D0%B5-%D0%BC%D1%83%D0%B7%D1%8B%D0%BA%D0%B0-%D0%B8-%D0%B2%D0%B8%D0%B4%D0%B5%D0%BE/id564177498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121444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Муниципальное учреждение дополнительного образования  Дом Детского творчества «Автограф»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571744"/>
            <a:ext cx="7786742" cy="306705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  <a:cs typeface="Aharoni" pitchFamily="2" charset="-79"/>
              </a:rPr>
              <a:t>Организация дистанционного обучения в дополнительном образовании детей.</a:t>
            </a:r>
          </a:p>
          <a:p>
            <a:endParaRPr lang="ru-RU" sz="2400" dirty="0" smtClean="0">
              <a:solidFill>
                <a:schemeClr val="accent1">
                  <a:lumMod val="75000"/>
                </a:schemeClr>
              </a:solidFill>
              <a:cs typeface="Aharoni" pitchFamily="2" charset="-79"/>
            </a:endParaRPr>
          </a:p>
          <a:p>
            <a:endParaRPr lang="ru-RU" sz="2400" dirty="0" smtClean="0">
              <a:solidFill>
                <a:schemeClr val="accent1">
                  <a:lumMod val="75000"/>
                </a:schemeClr>
              </a:solidFill>
              <a:cs typeface="Aharoni" pitchFamily="2" charset="-79"/>
            </a:endParaRPr>
          </a:p>
          <a:p>
            <a:endParaRPr lang="ru-RU" sz="2400" dirty="0" smtClean="0">
              <a:solidFill>
                <a:schemeClr val="accent1">
                  <a:lumMod val="75000"/>
                </a:schemeClr>
              </a:solidFill>
              <a:cs typeface="Aharoni" pitchFamily="2" charset="-79"/>
            </a:endParaRPr>
          </a:p>
          <a:p>
            <a:endParaRPr lang="ru-RU" sz="2400" dirty="0" smtClean="0">
              <a:solidFill>
                <a:schemeClr val="accent1">
                  <a:lumMod val="75000"/>
                </a:schemeClr>
              </a:solidFill>
              <a:cs typeface="Aharoni" pitchFamily="2" charset="-79"/>
            </a:endParaRP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Методист  -  Н.Д.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Разумова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522356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57166"/>
            <a:ext cx="8183880" cy="1571636"/>
          </a:xfrm>
        </p:spPr>
        <p:txBody>
          <a:bodyPr/>
          <a:lstStyle/>
          <a:p>
            <a:r>
              <a:rPr lang="ru-RU" dirty="0" smtClean="0"/>
              <a:t>Дистанционное занятие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2828836"/>
            <a:ext cx="79296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Автор занятия проводит большую подготовительную работу по созданию учебного ресурса, который является основой всего занятия.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7858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Виды дистанционных занятий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000240"/>
            <a:ext cx="76438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Анонсирующие занятие</a:t>
            </a:r>
          </a:p>
          <a:p>
            <a:r>
              <a:rPr lang="ru-RU" sz="2400" dirty="0" smtClean="0"/>
              <a:t> Цель -привлечение внимания учащихся, обеспечение мотивации для активной учебной деятельности. </a:t>
            </a:r>
          </a:p>
          <a:p>
            <a:r>
              <a:rPr lang="ru-RU" sz="2400" dirty="0" smtClean="0"/>
              <a:t>Может быть записано на компакт-диск и выставлено в исходном и заархивированном виде на сайт для свободного доступа и пересылки.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6541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Виды дистанционных занятий</a:t>
            </a:r>
            <a:br>
              <a:rPr lang="ru-RU" sz="3600" dirty="0" smtClean="0"/>
            </a:br>
            <a:r>
              <a:rPr lang="ru-RU" sz="3600" b="1" dirty="0" smtClean="0"/>
              <a:t>Вводное занятие </a:t>
            </a:r>
            <a:br>
              <a:rPr lang="ru-RU" sz="3600" b="1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413338"/>
            <a:ext cx="79296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Цель -введение в проблематику, обзор предстоящих занятий. Может быть проведено на материале из истории темы и опираться на личный опыт учащихся. Может быть записано как видео лекция, например, в формате AVI.</a:t>
            </a:r>
            <a:endParaRPr lang="ru-RU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183880" cy="142876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Виды дистанционных занятий Индивидуальная консультация 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786058"/>
            <a:ext cx="82153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Отличается предварительной подготовкой вопросов. Предлагаются проблемы и пути поиска решений. Учитываются индивидуальные особенности учащихся. Может проводиться индивидуально по электронной почте.</a:t>
            </a:r>
            <a:endParaRPr lang="ru-RU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Виды дистанционных занятий Видеоконференции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714488"/>
            <a:ext cx="8286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Видеоконференции - эта модель дистанционного обучения полностью имитирует очную форму, педагог и обучающиеся могут вступать в контакт (по типу телемоста), данная модель требует присутствия учащихся (как и в очной форме) в определенное время, в определенном месте, наиболее эффективные информационно-телекоммуникационной ресурсы (ZOOM, </a:t>
            </a:r>
            <a:r>
              <a:rPr lang="ru-RU" sz="2400" dirty="0" err="1" smtClean="0"/>
              <a:t>Skype</a:t>
            </a:r>
            <a:r>
              <a:rPr lang="ru-RU" sz="2400" dirty="0" smtClean="0"/>
              <a:t>, </a:t>
            </a:r>
            <a:r>
              <a:rPr lang="ru-RU" sz="2400" dirty="0" err="1" smtClean="0"/>
              <a:t>Webinar</a:t>
            </a:r>
            <a:r>
              <a:rPr lang="ru-RU" sz="2400" dirty="0" smtClean="0"/>
              <a:t>, </a:t>
            </a:r>
            <a:r>
              <a:rPr lang="ru-RU" sz="2400" dirty="0" err="1" smtClean="0"/>
              <a:t>Instagram</a:t>
            </a:r>
            <a:r>
              <a:rPr lang="ru-RU" sz="2400" dirty="0" smtClean="0"/>
              <a:t> и другие).</a:t>
            </a:r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Виды дистанционных занятий </a:t>
            </a:r>
            <a:br>
              <a:rPr lang="ru-RU" dirty="0" smtClean="0"/>
            </a:br>
            <a:r>
              <a:rPr lang="ru-RU" dirty="0" err="1" smtClean="0"/>
              <a:t>Чат-занятия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928802"/>
            <a:ext cx="72866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учебные занятия, осуществляемые с использованием </a:t>
            </a:r>
            <a:r>
              <a:rPr lang="ru-RU" sz="2400" dirty="0" err="1" smtClean="0"/>
              <a:t>чат-технологий</a:t>
            </a:r>
            <a:r>
              <a:rPr lang="ru-RU" sz="2400" dirty="0" smtClean="0"/>
              <a:t>, проводятся синхронно, то есть все участники имеют одновременный доступ к чату, заранее составляются расписание этапов и вопросы-проблемы, стенограмма чата затем анализируется, анализ рассылается учащимся с комментариями преподавателя.</a:t>
            </a:r>
            <a:endParaRPr lang="ru-RU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Виды дистанционных занятий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2214554"/>
            <a:ext cx="77867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Асинхронная телеконференция </a:t>
            </a:r>
          </a:p>
          <a:p>
            <a:r>
              <a:rPr lang="ru-RU" sz="2800" dirty="0" smtClean="0"/>
              <a:t>Выступления участников публикуются в Интернет в виде развернутых заранее отредактированных текстов по мере поступления в течение длительного времени</a:t>
            </a:r>
            <a:endParaRPr lang="ru-RU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142876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Виды дистанционных занятий </a:t>
            </a:r>
            <a:br>
              <a:rPr lang="ru-RU" sz="3200" dirty="0" smtClean="0"/>
            </a:br>
            <a:r>
              <a:rPr lang="ru-RU" sz="3200" dirty="0" err="1" smtClean="0"/>
              <a:t>Веб-квест</a:t>
            </a:r>
            <a:r>
              <a:rPr lang="ru-RU" sz="3200" dirty="0" smtClean="0"/>
              <a:t>: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000240"/>
            <a:ext cx="82868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Веб-квест</a:t>
            </a:r>
            <a:r>
              <a:rPr lang="ru-RU" sz="2400" dirty="0" smtClean="0"/>
              <a:t>(</a:t>
            </a:r>
            <a:r>
              <a:rPr lang="ru-RU" sz="2400" dirty="0" err="1" smtClean="0"/>
              <a:t>webquest</a:t>
            </a:r>
            <a:r>
              <a:rPr lang="ru-RU" sz="2400" dirty="0" smtClean="0"/>
              <a:t>) в педагогике -проблемное задание </a:t>
            </a:r>
            <a:r>
              <a:rPr lang="ru-RU" sz="2400" dirty="0" err="1" smtClean="0"/>
              <a:t>c</a:t>
            </a:r>
            <a:r>
              <a:rPr lang="ru-RU" sz="2400" dirty="0" smtClean="0"/>
              <a:t> элементами ролевой игры, для выполнения которого используются информационные ресурсы Интернета. Учащиеся самостоятельно проводят поиск информации в ресурсах Интернет или на рекомендованных электронных носителях, выполняя задание учителя либо под влиянием личной мотивации.</a:t>
            </a:r>
            <a:endParaRPr lang="ru-RU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128588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Виды дистанционных занятий Синхронная телеконференция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857364"/>
            <a:ext cx="84296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r>
              <a:rPr lang="ru-RU" sz="2400" dirty="0" smtClean="0"/>
              <a:t>Проводится с использованием электронной почты. Характерна структурой и регламентом. Предварительно моделируется, преподаватель делает заготовки и продумывает возможные реакции на них учащихся. Синхронные семинары могут проводиться с помощью телевизионных видеоконференций и компьютерных форумов. В педагогическом аспекте использование семинаров в режиме видеоконференции не отличается от традиционного, так как участники процесса видят друг друга на экранах компьютерных мониторов или на экранах телевизора.</a:t>
            </a:r>
            <a:endParaRPr lang="ru-R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Виды дистанционных занятий </a:t>
            </a:r>
            <a:r>
              <a:rPr lang="ru-RU" dirty="0" err="1" smtClean="0"/>
              <a:t>Вебинар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714488"/>
            <a:ext cx="8286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происходит от двух слов: </a:t>
            </a:r>
            <a:r>
              <a:rPr lang="ru-RU" sz="2400" dirty="0" err="1" smtClean="0"/>
              <a:t>web</a:t>
            </a:r>
            <a:r>
              <a:rPr lang="ru-RU" sz="2400" dirty="0" smtClean="0"/>
              <a:t>—«сеть» и «семинар» ─это семинар, который проходит по сети, </a:t>
            </a:r>
            <a:r>
              <a:rPr lang="ru-RU" sz="2400" dirty="0" err="1" smtClean="0"/>
              <a:t>вебинары</a:t>
            </a:r>
            <a:r>
              <a:rPr lang="ru-RU" sz="2400" dirty="0" smtClean="0"/>
              <a:t> предполагают двустороннее участие преподавателя и учеников, </a:t>
            </a:r>
            <a:r>
              <a:rPr lang="ru-RU" sz="2400" dirty="0" err="1" smtClean="0"/>
              <a:t>веб-касты</a:t>
            </a:r>
            <a:r>
              <a:rPr lang="ru-RU" sz="2400" dirty="0" smtClean="0"/>
              <a:t>, </a:t>
            </a:r>
            <a:r>
              <a:rPr lang="ru-RU" sz="2400" dirty="0" err="1" smtClean="0"/>
              <a:t>веб-конференции</a:t>
            </a:r>
            <a:r>
              <a:rPr lang="ru-RU" sz="2400" dirty="0" smtClean="0"/>
              <a:t>, где взаимодействие одностороннее: один человек делает доклад, остальные его слушают (смотрят, читают), занятие с использованием видеоконференцсвязи не отличается от традиционного, проходит в реальном режиме времени.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33\Рабочий стол\Презентация ДО\slide-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357166"/>
            <a:ext cx="8424936" cy="633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9464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57166"/>
            <a:ext cx="8183880" cy="85725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Модель структуры занятия </a:t>
            </a:r>
            <a:br>
              <a:rPr lang="ru-RU" sz="2400" dirty="0" smtClean="0"/>
            </a:br>
            <a:r>
              <a:rPr lang="ru-RU" sz="2400" dirty="0" smtClean="0"/>
              <a:t>Мотивационный блок: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357298"/>
            <a:ext cx="82868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Мотивация</a:t>
            </a:r>
            <a:r>
              <a:rPr lang="ru-RU" sz="2000" dirty="0" smtClean="0"/>
              <a:t> -необходимая составляющая дистанционного обучения, которая должна поддерживаться на протяжении всего процесса обучения.</a:t>
            </a:r>
          </a:p>
          <a:p>
            <a:r>
              <a:rPr lang="ru-RU" sz="2000" dirty="0" smtClean="0"/>
              <a:t> Большое значение имеет четко определенная </a:t>
            </a:r>
            <a:r>
              <a:rPr lang="ru-RU" sz="2000" b="1" dirty="0" smtClean="0"/>
              <a:t>цель</a:t>
            </a:r>
            <a:r>
              <a:rPr lang="ru-RU" sz="2000" dirty="0" smtClean="0"/>
              <a:t>, которая ставится перед учениками. Мотивация быстро снижается, если уровень поставленных задач не соответствует уровню подготовки обучающегося. </a:t>
            </a:r>
            <a:r>
              <a:rPr lang="ru-RU" sz="2000" b="1" dirty="0" smtClean="0"/>
              <a:t>Инструктивный блок </a:t>
            </a:r>
            <a:r>
              <a:rPr lang="ru-RU" sz="2000" dirty="0" smtClean="0"/>
              <a:t>(инструкции и методические рекомендации). </a:t>
            </a:r>
          </a:p>
          <a:p>
            <a:r>
              <a:rPr lang="ru-RU" sz="2000" b="1" dirty="0" smtClean="0"/>
              <a:t>Информационный блок </a:t>
            </a:r>
            <a:r>
              <a:rPr lang="ru-RU" sz="2000" dirty="0" smtClean="0"/>
              <a:t>(система информационного наполнения). </a:t>
            </a:r>
          </a:p>
          <a:p>
            <a:r>
              <a:rPr lang="ru-RU" sz="2000" b="1" dirty="0" smtClean="0"/>
              <a:t>Контрольный блок </a:t>
            </a:r>
            <a:r>
              <a:rPr lang="ru-RU" sz="2000" dirty="0" smtClean="0"/>
              <a:t>(система тестирования и контроля). </a:t>
            </a:r>
            <a:r>
              <a:rPr lang="ru-RU" sz="2000" b="1" dirty="0" smtClean="0"/>
              <a:t>Коммуникативный и консультативный блок </a:t>
            </a:r>
            <a:r>
              <a:rPr lang="ru-RU" sz="2000" dirty="0" smtClean="0"/>
              <a:t>(система интерактивного взаимодействия участников дистанционного занятия с учителем и между собой).</a:t>
            </a:r>
            <a:endParaRPr lang="ru-RU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857256"/>
          </a:xfrm>
        </p:spPr>
        <p:txBody>
          <a:bodyPr>
            <a:normAutofit/>
          </a:bodyPr>
          <a:lstStyle/>
          <a:p>
            <a:r>
              <a:rPr lang="ru-RU" dirty="0" smtClean="0"/>
              <a:t>Алгоритм разработки занятия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928801"/>
            <a:ext cx="84296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-Определить тему дистанционного занятия.</a:t>
            </a:r>
          </a:p>
          <a:p>
            <a:r>
              <a:rPr lang="ru-RU" sz="2000" dirty="0" smtClean="0"/>
              <a:t> -Выделить основные учебные элементы. </a:t>
            </a:r>
          </a:p>
          <a:p>
            <a:r>
              <a:rPr lang="ru-RU" sz="2000" dirty="0" smtClean="0"/>
              <a:t>-Определить тип дистанционного занятия (изучение новой темы, повторение, углубление, контроль и т.д.).</a:t>
            </a:r>
          </a:p>
          <a:p>
            <a:r>
              <a:rPr lang="ru-RU" sz="2000" dirty="0" smtClean="0"/>
              <a:t>- Выбор наиболее оптимальной по техническим и технологическим особенностям модели дистанционного занятия. </a:t>
            </a:r>
          </a:p>
          <a:p>
            <a:r>
              <a:rPr lang="ru-RU" sz="2000" dirty="0" smtClean="0"/>
              <a:t>-Определить форму проведения дистанционного занятия (</a:t>
            </a:r>
            <a:r>
              <a:rPr lang="ru-RU" sz="2000" dirty="0" err="1" smtClean="0"/>
              <a:t>вебинар</a:t>
            </a:r>
            <a:r>
              <a:rPr lang="ru-RU" sz="2000" dirty="0" smtClean="0"/>
              <a:t>, </a:t>
            </a:r>
            <a:r>
              <a:rPr lang="ru-RU" sz="2000" dirty="0" err="1" smtClean="0"/>
              <a:t>веб-квест</a:t>
            </a:r>
            <a:r>
              <a:rPr lang="ru-RU" sz="2000" dirty="0" smtClean="0"/>
              <a:t>, семинар, конференция и т.д.).</a:t>
            </a:r>
          </a:p>
          <a:p>
            <a:r>
              <a:rPr lang="ru-RU" sz="2000" dirty="0" smtClean="0"/>
              <a:t>- Выбор способа доставки учебного материала и информационные обучающие материалы. </a:t>
            </a:r>
          </a:p>
          <a:p>
            <a:r>
              <a:rPr lang="ru-RU" sz="2000" dirty="0" smtClean="0"/>
              <a:t>-Подготовка глоссария (специальных терминов)по тематике дистанционного занятия.</a:t>
            </a:r>
          </a:p>
          <a:p>
            <a:r>
              <a:rPr lang="ru-RU" sz="2000" dirty="0" smtClean="0"/>
              <a:t>- Разработка контрольных заданий для каждого занятия.</a:t>
            </a:r>
            <a:endParaRPr lang="ru-RU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9286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Распределение времени занятия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571612"/>
            <a:ext cx="835824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Длительность занятия:</a:t>
            </a:r>
          </a:p>
          <a:p>
            <a:r>
              <a:rPr lang="ru-RU" sz="2800" dirty="0" smtClean="0"/>
              <a:t>-   дошкольники 15 мин,</a:t>
            </a:r>
          </a:p>
          <a:p>
            <a:r>
              <a:rPr lang="ru-RU" sz="2800" dirty="0" smtClean="0"/>
              <a:t>-   школьники-30 мин </a:t>
            </a:r>
          </a:p>
          <a:p>
            <a:r>
              <a:rPr lang="ru-RU" sz="2800" dirty="0" smtClean="0"/>
              <a:t>Ознакомление с инструкцией – 5 минут (2,5); </a:t>
            </a:r>
          </a:p>
          <a:p>
            <a:r>
              <a:rPr lang="ru-RU" sz="2800" dirty="0" smtClean="0"/>
              <a:t>Работа в соответствии со сценарием –10 минут; </a:t>
            </a:r>
          </a:p>
          <a:p>
            <a:r>
              <a:rPr lang="ru-RU" sz="2800" dirty="0" smtClean="0"/>
              <a:t>Выполнение индивидуальных заданий по желанию –10 минут;  </a:t>
            </a:r>
          </a:p>
          <a:p>
            <a:r>
              <a:rPr lang="ru-RU" sz="2800" dirty="0" smtClean="0"/>
              <a:t>Обсуждение результатов занятия –5 минут (2,5).</a:t>
            </a:r>
            <a:endParaRPr lang="ru-RU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928694"/>
          </a:xfrm>
        </p:spPr>
        <p:txBody>
          <a:bodyPr/>
          <a:lstStyle/>
          <a:p>
            <a:pPr algn="ctr"/>
            <a:r>
              <a:rPr lang="ru-RU" dirty="0" smtClean="0"/>
              <a:t>Требования к занятию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928802"/>
            <a:ext cx="82868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Внешний порядок занятия - самым простым и самым элементарным является точное начало и точное окончание занятия. </a:t>
            </a:r>
          </a:p>
          <a:p>
            <a:r>
              <a:rPr lang="ru-RU" dirty="0" smtClean="0"/>
              <a:t>Внутренний порядок занятия (его структура) – к внутреннему порядку урока отнесем целесообразное распределение занятия на этапы, т.е. занятие делится на четкие временные отрезки.</a:t>
            </a:r>
          </a:p>
          <a:p>
            <a:r>
              <a:rPr lang="ru-RU" dirty="0" smtClean="0"/>
              <a:t> Соответствие занятия дидактическим принципам:</a:t>
            </a:r>
          </a:p>
          <a:p>
            <a:pPr>
              <a:buFontTx/>
              <a:buChar char="-"/>
            </a:pPr>
            <a:r>
              <a:rPr lang="ru-RU" dirty="0" smtClean="0"/>
              <a:t>наглядность и точность при выработке представлений и понятий,</a:t>
            </a:r>
          </a:p>
          <a:p>
            <a:pPr>
              <a:buFontTx/>
              <a:buChar char="-"/>
            </a:pPr>
            <a:r>
              <a:rPr lang="ru-RU" dirty="0" smtClean="0"/>
              <a:t> опора на изученный материал, </a:t>
            </a:r>
          </a:p>
          <a:p>
            <a:pPr>
              <a:buFontTx/>
              <a:buChar char="-"/>
            </a:pPr>
            <a:r>
              <a:rPr lang="ru-RU" dirty="0" smtClean="0"/>
              <a:t>соответствие упражнений и контрольных заданий данному занятию и т.д.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7858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Рекомендации преподавателю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357298"/>
            <a:ext cx="82868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Потратьте первое занятие на знакомство с ребёнком, узнайте о его интересах.</a:t>
            </a:r>
          </a:p>
          <a:p>
            <a:r>
              <a:rPr lang="ru-RU" sz="2800" dirty="0" smtClean="0"/>
              <a:t> Это поможет вам в дальнейшем готовить занятия, ориентируясь на них, и точно выстраивать мотивационный аспект занятия. </a:t>
            </a:r>
          </a:p>
          <a:p>
            <a:r>
              <a:rPr lang="ru-RU" sz="2800" dirty="0" smtClean="0"/>
              <a:t>Давайте индивидуальные задания, пусть ребёнок работает самостоятельно Продумайте физкультминутки для ребёнка, когда он сможет «оторваться» от экрана монитора и расслабиться</a:t>
            </a:r>
            <a:endParaRPr lang="ru-RU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8572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Рекомендации преподавателю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720840"/>
            <a:ext cx="80010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Старайтесь как много меньше говорить и больше задавать вопросов. Тогда ребёнок сможет самостоятельно выстраивать логику своих мыслей, а не Ваших.</a:t>
            </a:r>
          </a:p>
          <a:p>
            <a:r>
              <a:rPr lang="ru-RU" sz="2400" dirty="0" smtClean="0"/>
              <a:t> Начинайте занятие вовремя! </a:t>
            </a:r>
          </a:p>
          <a:p>
            <a:r>
              <a:rPr lang="ru-RU" sz="2400" dirty="0" smtClean="0"/>
              <a:t>Спишитесь с ребёнком за 5 минут до занятия. </a:t>
            </a:r>
          </a:p>
          <a:p>
            <a:r>
              <a:rPr lang="ru-RU" sz="2400" dirty="0" smtClean="0"/>
              <a:t>Договоритесь с ребёнком, чтобы он звонил Вам первым.</a:t>
            </a:r>
          </a:p>
          <a:p>
            <a:r>
              <a:rPr lang="ru-RU" sz="2400" dirty="0" smtClean="0"/>
              <a:t> Приучайте ребенка самостоятельно находить ответ на Ваш вопрос, ведь главная цель любого обучения - научить ученика самостоятельно учиться и находить информацию.</a:t>
            </a:r>
            <a:endParaRPr lang="ru-RU" sz="2400" dirty="0"/>
          </a:p>
        </p:txBody>
      </p:sp>
      <p:pic>
        <p:nvPicPr>
          <p:cNvPr id="4" name="Picture 2" descr="C:\Documents and Settings\33\Рабочий стол\Презентация ДО\Педагогический потенциал дистанционного обуче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428604"/>
            <a:ext cx="8143932" cy="612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3" descr="C:\Documents and Settings\33\Рабочий стол\Презентация ДО\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7165"/>
            <a:ext cx="8429684" cy="640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857232"/>
          <a:ext cx="8643998" cy="5735986"/>
        </p:xfrm>
        <a:graphic>
          <a:graphicData uri="http://schemas.openxmlformats.org/drawingml/2006/table">
            <a:tbl>
              <a:tblPr/>
              <a:tblGrid>
                <a:gridCol w="1626382"/>
                <a:gridCol w="1510037"/>
                <a:gridCol w="2206473"/>
                <a:gridCol w="3301106"/>
              </a:tblGrid>
              <a:tr h="1238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ФИО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педагога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34" marR="62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детское 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объединение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34" marR="62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информационный ресурс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34" marR="62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адрес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34" marR="62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8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Лобанова О.Н.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Паутов Д.А.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34" marR="62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1. «СЭТ»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34" marR="62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группа «В контакте»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34" marR="62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solidFill>
                            <a:srgbClr val="00B050"/>
                          </a:solidFill>
                          <a:latin typeface="Arial"/>
                          <a:ea typeface="Times New Roman"/>
                          <a:cs typeface="Times New Roman"/>
                          <a:hlinkClick r:id="rId2"/>
                        </a:rPr>
                        <a:t>https://vk.com/club193821611</a:t>
                      </a:r>
                      <a:r>
                        <a:rPr lang="ru-RU" sz="2000" dirty="0">
                          <a:solidFill>
                            <a:srgbClr val="00B05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solidFill>
                            <a:srgbClr val="00B050"/>
                          </a:solidFill>
                          <a:latin typeface="Arial"/>
                          <a:ea typeface="Times New Roman"/>
                          <a:cs typeface="Times New Roman"/>
                          <a:hlinkClick r:id="rId3"/>
                        </a:rPr>
                        <a:t>https://vk.com/club193726326</a:t>
                      </a:r>
                      <a:endParaRPr lang="ru-RU" sz="20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34" marR="62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Чупина Т.Г.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34" marR="62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2. «Горенка»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34" marR="62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Работа с классными руководителями через электронную почту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34" marR="62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tatyanach67@mail.ru</a:t>
                      </a:r>
                      <a:endParaRPr lang="ru-RU" sz="20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34" marR="62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8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Кислова Ю.А.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34" marR="62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3. «ЮИДД»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34" marR="62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группа в вайбере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34" marR="62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https</a:t>
                      </a:r>
                      <a:r>
                        <a:rPr lang="ru-RU" sz="2000" u="sng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://</a:t>
                      </a:r>
                      <a:r>
                        <a:rPr lang="en-US" sz="2000" u="sng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invite</a:t>
                      </a:r>
                      <a:r>
                        <a:rPr lang="ru-RU" sz="2000" u="sng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.</a:t>
                      </a:r>
                      <a:r>
                        <a:rPr lang="en-US" sz="2000" u="sng" dirty="0" err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viber</a:t>
                      </a:r>
                      <a:r>
                        <a:rPr lang="ru-RU" sz="2000" u="sng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.</a:t>
                      </a:r>
                      <a:r>
                        <a:rPr lang="en-US" sz="2000" u="sng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com</a:t>
                      </a:r>
                      <a:r>
                        <a:rPr lang="ru-RU" sz="2000" u="sng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/?</a:t>
                      </a:r>
                      <a:r>
                        <a:rPr lang="en-US" sz="2000" u="sng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q</a:t>
                      </a:r>
                      <a:r>
                        <a:rPr lang="ru-RU" sz="2000" u="sng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=</a:t>
                      </a:r>
                      <a:r>
                        <a:rPr lang="en-US" sz="2000" u="sng" dirty="0" err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dLqOb</a:t>
                      </a:r>
                      <a:r>
                        <a:rPr lang="ru-RU" sz="2000" u="sng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-</a:t>
                      </a:r>
                      <a:r>
                        <a:rPr lang="en-US" sz="2000" u="sng" dirty="0" err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XzSUtA</a:t>
                      </a:r>
                      <a:r>
                        <a:rPr lang="ru-RU" sz="2000" u="sng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-</a:t>
                      </a:r>
                      <a:r>
                        <a:rPr lang="en-US" sz="2000" u="sng" dirty="0" err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GeU</a:t>
                      </a:r>
                      <a:r>
                        <a:rPr lang="ru-RU" sz="2000" u="sng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1</a:t>
                      </a:r>
                      <a:r>
                        <a:rPr lang="en-US" sz="2000" u="sng" dirty="0" err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nzHMi</a:t>
                      </a:r>
                      <a:endParaRPr lang="ru-RU" sz="20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34" marR="62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2167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342127"/>
            <a:ext cx="85725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Информационные ресурсы педагогов ДДТ </a:t>
            </a:r>
            <a:r>
              <a:rPr lang="ru-RU" sz="2400" b="1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Автограф</a:t>
            </a:r>
            <a:r>
              <a:rPr lang="ru-RU" sz="2400" b="1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lang="ru-RU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1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7"/>
            <a:ext cx="8572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Информационные ресурсы педагогов ДДТ </a:t>
            </a:r>
            <a:r>
              <a:rPr lang="ru-RU" sz="2400" b="1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Автограф</a:t>
            </a:r>
            <a:r>
              <a:rPr lang="ru-RU" sz="2400" b="1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lang="ru-RU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1071547"/>
          <a:ext cx="8715435" cy="5674625"/>
        </p:xfrm>
        <a:graphic>
          <a:graphicData uri="http://schemas.openxmlformats.org/drawingml/2006/table">
            <a:tbl>
              <a:tblPr/>
              <a:tblGrid>
                <a:gridCol w="1639823"/>
                <a:gridCol w="1522517"/>
                <a:gridCol w="2224707"/>
                <a:gridCol w="3328388"/>
              </a:tblGrid>
              <a:tr h="2356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Кравцова Е.Г.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34" marR="62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4. «Шью сама»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34" marR="62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34" marR="62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34" marR="62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Лукина И.А.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34" marR="62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5.«Новое поколение»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34" marR="62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группа «В контакте»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сайт РДШ, АИС Молодежи России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WhatsApp, Viber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34" marR="62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u="sng">
                          <a:solidFill>
                            <a:srgbClr val="2A5885"/>
                          </a:solidFill>
                          <a:latin typeface="Arial"/>
                          <a:ea typeface="Times New Roman"/>
                          <a:cs typeface="Times New Roman"/>
                          <a:hlinkClick r:id="rId2"/>
                        </a:rPr>
                        <a:t>https://vk.com/id500388485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, </a:t>
                      </a:r>
                      <a:r>
                        <a:rPr lang="ru-RU" sz="1400" u="sng">
                          <a:solidFill>
                            <a:srgbClr val="2A5885"/>
                          </a:solidFill>
                          <a:latin typeface="Arial"/>
                          <a:ea typeface="Times New Roman"/>
                          <a:cs typeface="Times New Roman"/>
                          <a:hlinkClick r:id="rId3"/>
                        </a:rPr>
                        <a:t>https://vk.com/id148354038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solidFill>
                            <a:srgbClr val="2A5885"/>
                          </a:solidFill>
                          <a:latin typeface="Arial"/>
                          <a:ea typeface="Times New Roman"/>
                          <a:cs typeface="Times New Roman"/>
                          <a:hlinkClick r:id="rId4" tooltip="https://www.google.com/url?sa=t&amp;source=web&amp;rct=j&amp;url=https://xn--d1axz.xn--p1ai/&amp;ved=2ahUKEwjol-jRsMzoAhXj-ioKHZpQCr0QFjAAegQIDRAD&amp;usg=AOvVaw3h1wsfHd8qF8ekyoUoT708&amp;cshid=1585921153020"/>
                        </a:rPr>
                        <a:t>https://www.google.com/url?sa=t&amp;source=web&amp;rc..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, </a:t>
                      </a:r>
                      <a:r>
                        <a:rPr lang="ru-RU" sz="1400" u="sng">
                          <a:solidFill>
                            <a:srgbClr val="2A5885"/>
                          </a:solidFill>
                          <a:latin typeface="Arial"/>
                          <a:ea typeface="Times New Roman"/>
                          <a:cs typeface="Times New Roman"/>
                          <a:hlinkClick r:id="rId5" tooltip="https://www.google.com/url?sa=t&amp;source=web&amp;rct=j&amp;url=https://myrosmol.ru/&amp;ved=2ahUKEwi4h5vvsMzoAhWyk4sKHc3vBfsQFjAAegQIBxAD&amp;usg=AOvVaw2rjlAm2YuWXEhsnzOeRjR-&amp;cshid=1585921209366"/>
                        </a:rPr>
                        <a:t>https://www.google.com/url?sa=t&amp;source=web&amp;rc..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u="none" strike="noStrike">
                          <a:solidFill>
                            <a:srgbClr val="2A5885"/>
                          </a:solidFill>
                          <a:latin typeface="Arial"/>
                          <a:ea typeface="Times New Roman"/>
                          <a:cs typeface="Times New Roman"/>
                          <a:hlinkClick r:id="rId6"/>
                        </a:rPr>
                        <a:t/>
                      </a:r>
                      <a:br>
                        <a:rPr lang="ru-RU" sz="1400" u="none" strike="noStrike">
                          <a:solidFill>
                            <a:srgbClr val="2A5885"/>
                          </a:solidFill>
                          <a:latin typeface="Arial"/>
                          <a:ea typeface="Times New Roman"/>
                          <a:cs typeface="Times New Roman"/>
                          <a:hlinkClick r:id="rId6"/>
                        </a:rPr>
                      </a:b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WhatsApp, Viber (89159138697 , 89103782514 )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34" marR="62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Вавилова А.Д.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34" marR="62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6.«Мастерская чудес»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34" marR="62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34" marR="62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34" marR="62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Пудник Т.Н.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34" marR="62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7.«Дизайн студия»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34" marR="62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группа в одноклассниках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«Плутишка»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34" marR="62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https://ok.ru/group/61624299356221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34" marR="62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Морозова О.В.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34" marR="62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8.«Непоседы»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34" marR="62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группа «В контакте»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34" marR="62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https://vk.com/</a:t>
                      </a:r>
                      <a:r>
                        <a:rPr lang="en-US" sz="1400">
                          <a:latin typeface="Arial"/>
                          <a:ea typeface="Times New Roman"/>
                          <a:cs typeface="Times New Roman"/>
                        </a:rPr>
                        <a:t>club</a:t>
                      </a: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193741944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34" marR="62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Максименко В.А.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34" marR="62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9.«Курс творческого мышления»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34" marR="62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34" marR="62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>
                          <a:solidFill>
                            <a:srgbClr val="0000FF"/>
                          </a:solidFill>
                          <a:latin typeface="Arial"/>
                          <a:ea typeface="Times New Roman"/>
                          <a:cs typeface="Times New Roman"/>
                          <a:hlinkClick r:id="rId7"/>
                        </a:rPr>
                        <a:t>https://vk.com/id146287859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WhatsApp, Viber (89203881775)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34" marR="62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4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Пудник Т.Н.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Чупина Т.Г.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34" marR="62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группа в одноклассниках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«Плутишка»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Работа с классными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руководителями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34" marR="62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8"/>
                        </a:rPr>
                        <a:t>https://ok.ru/group/61624299356221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atyanac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через электронную почтуh67@mail.ru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34" marR="62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18" y="1357298"/>
          <a:ext cx="8572561" cy="5210416"/>
        </p:xfrm>
        <a:graphic>
          <a:graphicData uri="http://schemas.openxmlformats.org/drawingml/2006/table">
            <a:tbl>
              <a:tblPr/>
              <a:tblGrid>
                <a:gridCol w="1214448"/>
                <a:gridCol w="1857388"/>
                <a:gridCol w="1143008"/>
                <a:gridCol w="4357717"/>
              </a:tblGrid>
              <a:tr h="568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Кузнецов В.С.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34" marR="62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10.«Шахматы»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34" marR="62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WhatsApp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34" marR="62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2434" marR="62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6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Сигаев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В.Л.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34" marR="62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11.«Шахматы для начинающих»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34" marR="62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WhatsApp</a:t>
                      </a:r>
                      <a:endParaRPr lang="ru-RU" sz="16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434" marR="62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2434" marR="62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23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Ширяева Т.Ф.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И 7 ПДО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34" marR="62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13.«Педагогический класс»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34" marR="62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группа «В контакте»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34" marR="62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i="1" u="sng" dirty="0">
                          <a:latin typeface="Times New Roman"/>
                          <a:ea typeface="Calibri"/>
                          <a:cs typeface="Times New Roman"/>
                        </a:rPr>
                        <a:t>VK беседа </a:t>
                      </a:r>
                      <a:r>
                        <a:rPr lang="ru-RU" sz="1600" i="1" u="sng" dirty="0" err="1">
                          <a:latin typeface="Times New Roman"/>
                          <a:ea typeface="Calibri"/>
                          <a:cs typeface="Times New Roman"/>
                        </a:rPr>
                        <a:t>педкласса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https://apps.apple.com/ru/app/vk-%D0%BE%D0%B1%D1%89%D0%B5%D0%BD%D0%B8%D0%B5-%D0%BC%D1%83%D0%B7%D1%8B%D0%BA%D0%B0-%D0%B8-%D0%B2%D0%B8%D0%B4%D0%B5%D0%BE/id564177498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i="1" u="sng" dirty="0">
                          <a:latin typeface="Times New Roman"/>
                          <a:ea typeface="Calibri"/>
                          <a:cs typeface="Times New Roman"/>
                        </a:rPr>
                        <a:t>W</a:t>
                      </a:r>
                      <a:r>
                        <a:rPr lang="ru-RU" sz="1600" i="1" u="sng" dirty="0" err="1">
                          <a:latin typeface="Times New Roman"/>
                          <a:ea typeface="Calibri"/>
                          <a:cs typeface="Times New Roman"/>
                        </a:rPr>
                        <a:t>hats</a:t>
                      </a:r>
                      <a:r>
                        <a:rPr lang="en-US" sz="1600" i="1" u="sng" dirty="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ru-RU" sz="1600" i="1" u="sng" dirty="0" err="1"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US" sz="1600" i="1" u="sng" dirty="0"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ru-RU" sz="1600" i="1" u="sng" dirty="0">
                          <a:latin typeface="Times New Roman"/>
                          <a:ea typeface="Calibri"/>
                          <a:cs typeface="Times New Roman"/>
                        </a:rPr>
                        <a:t> группа </a:t>
                      </a:r>
                      <a:r>
                        <a:rPr lang="ru-RU" sz="1600" i="1" u="sng" dirty="0" err="1">
                          <a:latin typeface="Times New Roman"/>
                          <a:ea typeface="Calibri"/>
                          <a:cs typeface="Times New Roman"/>
                        </a:rPr>
                        <a:t>педкласса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https://chat.whatsapp.com/HYT9VaNlcK65tAsueLCH3R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34" marR="62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2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Котенева Е.М. 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и 4 ПДО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34" marR="62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14.«Дошкольник»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34" marR="62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группа «В контакте»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34" marR="62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https://vk.com/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id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590403755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434" marR="62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57158" y="357166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Информационные ресурсы педагогов ДДТ </a:t>
            </a:r>
            <a:r>
              <a:rPr lang="ru-RU" sz="2800" b="1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Автограф</a:t>
            </a:r>
            <a:r>
              <a:rPr lang="ru-RU" sz="2800" b="1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»для дистанционного обучения</a:t>
            </a:r>
            <a:endParaRPr lang="ru-RU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33\Рабочий стол\Презентация ДО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8496943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071678"/>
            <a:ext cx="8183880" cy="18573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Спасибо за внимание!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33\Рабочий стол\Презентация ДО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68560" y="0"/>
            <a:ext cx="100091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33\Рабочий стол\Презентация ДО\slide-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357166"/>
            <a:ext cx="8424936" cy="633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Documents and Settings\33\Рабочий стол\Презентация ДО\hello_html_204a2d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589392"/>
            <a:ext cx="8643998" cy="470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9464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33\Рабочий стол\Презентация ДО\формы ДО схема на непрозр фоне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1525" y="-341313"/>
            <a:ext cx="10687050" cy="754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57158" y="571500"/>
            <a:ext cx="8429684" cy="142875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Кейс технология в дистанционном обучении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143117"/>
            <a:ext cx="8286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Кейс-технология (от англ. «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case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» — случай)— интерактивная технология обучения, направленная на формирование у обучающихся знаний, умений, личностных качеств на основе анализа и решения реальной или смоделированной проблемной ситуации в контексте профессиональной деятельности, представленной в виде кейса (набора методических материалов)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57166"/>
            <a:ext cx="8183880" cy="1285884"/>
          </a:xfrm>
        </p:spPr>
        <p:txBody>
          <a:bodyPr/>
          <a:lstStyle/>
          <a:p>
            <a:pPr algn="ctr"/>
            <a:r>
              <a:rPr lang="ru-RU" dirty="0" smtClean="0"/>
              <a:t>Требования к кейсу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1785926"/>
            <a:ext cx="7143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Кейс должен: соответствовать чётко поставленной цели создания; иметь уровень трудности в соответствии с возможностями обучающихся; быть актуальным на сегодняшний день; быть ориентированным на коллективную выработку решений</a:t>
            </a: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1000132"/>
          </a:xfrm>
        </p:spPr>
        <p:txBody>
          <a:bodyPr/>
          <a:lstStyle/>
          <a:p>
            <a:pPr algn="ctr"/>
            <a:r>
              <a:rPr lang="ru-RU" dirty="0" smtClean="0"/>
              <a:t>Дистанционное занятие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857364"/>
            <a:ext cx="81439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Дистанционное занятие - форма организации дистанционного занятия, проводимая в определенных временных рамках, при которой педагог руководит индивидуальной и групповой деятельностью учащихся по созданию собственного образовательного продукта, с целью освоения учащимися основ изучаемого материала, воспитания и развития творческих способностей.</a:t>
            </a:r>
            <a:endParaRPr lang="ru-RU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774</TotalTime>
  <Words>1332</Words>
  <Application>Microsoft Office PowerPoint</Application>
  <PresentationFormat>Экран (4:3)</PresentationFormat>
  <Paragraphs>152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Аспект</vt:lpstr>
      <vt:lpstr>Муниципальное учреждение дополнительного образования  Дом Детского творчества «Автограф»</vt:lpstr>
      <vt:lpstr>Слайд 2</vt:lpstr>
      <vt:lpstr>Слайд 3</vt:lpstr>
      <vt:lpstr>Слайд 4</vt:lpstr>
      <vt:lpstr>Слайд 5</vt:lpstr>
      <vt:lpstr>Слайд 6</vt:lpstr>
      <vt:lpstr>Кейс технология в дистанционном обучении </vt:lpstr>
      <vt:lpstr>Требования к кейсу </vt:lpstr>
      <vt:lpstr>Дистанционное занятие </vt:lpstr>
      <vt:lpstr>Дистанционное занятие</vt:lpstr>
      <vt:lpstr>Виды дистанционных занятий</vt:lpstr>
      <vt:lpstr>Виды дистанционных занятий Вводное занятие   </vt:lpstr>
      <vt:lpstr>Виды дистанционных занятий Индивидуальная консультация </vt:lpstr>
      <vt:lpstr>Виды дистанционных занятий Видеоконференции</vt:lpstr>
      <vt:lpstr>Виды дистанционных занятий  Чат-занятия </vt:lpstr>
      <vt:lpstr>Виды дистанционных занятий </vt:lpstr>
      <vt:lpstr>Виды дистанционных занятий  Веб-квест: </vt:lpstr>
      <vt:lpstr>Виды дистанционных занятий Синхронная телеконференция</vt:lpstr>
      <vt:lpstr>Виды дистанционных занятий Вебинар </vt:lpstr>
      <vt:lpstr>Модель структуры занятия  Мотивационный блок: </vt:lpstr>
      <vt:lpstr>Алгоритм разработки занятия </vt:lpstr>
      <vt:lpstr>Распределение времени занятия </vt:lpstr>
      <vt:lpstr>Требования к занятию </vt:lpstr>
      <vt:lpstr>Рекомендации преподавателю </vt:lpstr>
      <vt:lpstr>Рекомендации преподавателю </vt:lpstr>
      <vt:lpstr>Слайд 26</vt:lpstr>
      <vt:lpstr>Слайд 27</vt:lpstr>
      <vt:lpstr>Слайд 28</vt:lpstr>
      <vt:lpstr>Слайд 29</vt:lpstr>
      <vt:lpstr>Спасибо за внимание!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Дистанционное обучение в дополнительном образовании </dc:title>
  <dc:creator>33</dc:creator>
  <cp:lastModifiedBy>User</cp:lastModifiedBy>
  <cp:revision>85</cp:revision>
  <dcterms:created xsi:type="dcterms:W3CDTF">2021-04-15T11:00:08Z</dcterms:created>
  <dcterms:modified xsi:type="dcterms:W3CDTF">2022-05-05T12:18:10Z</dcterms:modified>
</cp:coreProperties>
</file>