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70" r:id="rId4"/>
    <p:sldId id="271" r:id="rId5"/>
    <p:sldId id="277" r:id="rId6"/>
    <p:sldId id="257" r:id="rId7"/>
    <p:sldId id="285" r:id="rId8"/>
    <p:sldId id="286" r:id="rId9"/>
    <p:sldId id="258" r:id="rId10"/>
    <p:sldId id="272" r:id="rId11"/>
    <p:sldId id="273" r:id="rId12"/>
    <p:sldId id="274" r:id="rId13"/>
    <p:sldId id="275" r:id="rId14"/>
    <p:sldId id="276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8C71CFA-21BA-4F75-8330-FE0263C76A7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3D04F92-EF0D-4DD9-9F5A-C504B1587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2" Type="http://schemas.openxmlformats.org/officeDocument/2006/relationships/audio" Target="file:///C:\Documents%20and%20Settings\Admin\&#1056;&#1072;&#1073;&#1086;&#1095;&#1080;&#1081;%20&#1089;&#1090;&#1086;&#1083;\pauctovskii\19_Ckazki_2_Ctalnoe_kolechko_Fpagment_2.mp3" TargetMode="External"/><Relationship Id="rId1" Type="http://schemas.openxmlformats.org/officeDocument/2006/relationships/audio" Target="file:///C:\Documents%20and%20Settings\Admin\&#1056;&#1072;&#1073;&#1086;&#1095;&#1080;&#1081;%20&#1089;&#1090;&#1086;&#1083;\pauctovskii\18_Ckazki_2_Ctalnoe_kolechko_Fpagment_1.mp3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235743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Паустовский Константин Георгиевич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Comic Sans MS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mic Sans MS" pitchFamily="66" charset="0"/>
              </a:rPr>
              <a:t>(1892-1968)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mic Sans MS" pitchFamily="66" charset="0"/>
              </a:rPr>
              <a:t>русский писатель</a:t>
            </a:r>
          </a:p>
        </p:txBody>
      </p:sp>
      <p:pic>
        <p:nvPicPr>
          <p:cNvPr id="5" name="Рисунок 4" descr="paustovskiy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9160" y="1857364"/>
            <a:ext cx="2047748" cy="294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StalnoeKolechko9.jpg"/>
          <p:cNvPicPr>
            <a:picLocks noChangeAspect="1"/>
          </p:cNvPicPr>
          <p:nvPr/>
        </p:nvPicPr>
        <p:blipFill>
          <a:blip r:embed="rId2" cstate="print"/>
          <a:srcRect t="23872"/>
          <a:stretch>
            <a:fillRect/>
          </a:stretch>
        </p:blipFill>
        <p:spPr bwMode="auto">
          <a:xfrm>
            <a:off x="428625" y="1714500"/>
            <a:ext cx="35718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StalnoeKolechko1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571625"/>
            <a:ext cx="3429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StalnoeKolechko9.jpg"/>
          <p:cNvPicPr>
            <a:picLocks noChangeAspect="1"/>
          </p:cNvPicPr>
          <p:nvPr/>
        </p:nvPicPr>
        <p:blipFill>
          <a:blip r:embed="rId2" cstate="print"/>
          <a:srcRect t="23872"/>
          <a:stretch>
            <a:fillRect/>
          </a:stretch>
        </p:blipFill>
        <p:spPr bwMode="auto">
          <a:xfrm>
            <a:off x="428625" y="1714500"/>
            <a:ext cx="35718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StalnoeKolechko1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571625"/>
            <a:ext cx="3429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StalnoeKolechko13.jpg"/>
          <p:cNvPicPr>
            <a:picLocks noChangeAspect="1"/>
          </p:cNvPicPr>
          <p:nvPr/>
        </p:nvPicPr>
        <p:blipFill>
          <a:blip r:embed="rId2" cstate="print"/>
          <a:srcRect b="32726"/>
          <a:stretch>
            <a:fillRect/>
          </a:stretch>
        </p:blipFill>
        <p:spPr bwMode="auto">
          <a:xfrm>
            <a:off x="785813" y="1428750"/>
            <a:ext cx="3159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2" descr="StalnoeKolechko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357313"/>
            <a:ext cx="3500438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StalnoeKolechko16.jpg"/>
          <p:cNvPicPr>
            <a:picLocks noChangeAspect="1"/>
          </p:cNvPicPr>
          <p:nvPr/>
        </p:nvPicPr>
        <p:blipFill>
          <a:blip r:embed="rId2" cstate="print"/>
          <a:srcRect t="21703"/>
          <a:stretch>
            <a:fillRect/>
          </a:stretch>
        </p:blipFill>
        <p:spPr bwMode="auto">
          <a:xfrm>
            <a:off x="928688" y="1428750"/>
            <a:ext cx="3940175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2" descr="StalnoeKolechko17.jpg"/>
          <p:cNvPicPr>
            <a:picLocks noChangeAspect="1"/>
          </p:cNvPicPr>
          <p:nvPr/>
        </p:nvPicPr>
        <p:blipFill>
          <a:blip r:embed="rId3" cstate="print"/>
          <a:srcRect t="21703"/>
          <a:stretch>
            <a:fillRect/>
          </a:stretch>
        </p:blipFill>
        <p:spPr bwMode="auto">
          <a:xfrm>
            <a:off x="5143500" y="2286000"/>
            <a:ext cx="3643313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StalnoeKolechko21.jpg"/>
          <p:cNvPicPr>
            <a:picLocks noChangeAspect="1"/>
          </p:cNvPicPr>
          <p:nvPr/>
        </p:nvPicPr>
        <p:blipFill>
          <a:blip r:embed="rId2" cstate="print"/>
          <a:srcRect b="32726"/>
          <a:stretch>
            <a:fillRect/>
          </a:stretch>
        </p:blipFill>
        <p:spPr bwMode="auto">
          <a:xfrm>
            <a:off x="642938" y="1500188"/>
            <a:ext cx="5089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2" descr="StalnoeKolechko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5175" y="1785938"/>
            <a:ext cx="329882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836712"/>
            <a:ext cx="621195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Часть </a:t>
            </a:r>
            <a:r>
              <a:rPr lang="en-US" sz="2800" b="1" dirty="0" smtClean="0">
                <a:latin typeface="Arial Black" pitchFamily="34" charset="0"/>
              </a:rPr>
              <a:t>II</a:t>
            </a:r>
            <a:r>
              <a:rPr lang="ru-RU" sz="2800" b="1" dirty="0" smtClean="0">
                <a:latin typeface="Arial Black" pitchFamily="34" charset="0"/>
              </a:rPr>
              <a:t>.</a:t>
            </a:r>
          </a:p>
          <a:p>
            <a:endParaRPr lang="ru-RU" sz="2800" b="1" dirty="0">
              <a:latin typeface="Arial Black" pitchFamily="34" charset="0"/>
            </a:endParaRPr>
          </a:p>
          <a:p>
            <a:r>
              <a:rPr lang="ru-RU" sz="2800" b="1" dirty="0" smtClean="0">
                <a:latin typeface="Arial Black" pitchFamily="34" charset="0"/>
              </a:rPr>
              <a:t>1.Что случилось с колечком?</a:t>
            </a:r>
          </a:p>
          <a:p>
            <a:endParaRPr lang="ru-RU" sz="2800" b="1" dirty="0" smtClean="0">
              <a:latin typeface="Arial Black" pitchFamily="34" charset="0"/>
            </a:endParaRPr>
          </a:p>
          <a:p>
            <a:r>
              <a:rPr lang="ru-RU" sz="2800" b="1" dirty="0" smtClean="0">
                <a:latin typeface="Arial Black" pitchFamily="34" charset="0"/>
              </a:rPr>
              <a:t>2.Кто жил в избе с Кузьмой?</a:t>
            </a:r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4357688" y="2357438"/>
            <a:ext cx="4071937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omic Sans MS" pitchFamily="66" charset="0"/>
              </a:rPr>
              <a:t>Родился 19 (31) мая 1892 в Москве в семье железнодорожного статистика. Отец, по словам Паустовского, "был неисправимым мечтателем и протестантом", из-за чего постоянно менял места работы. После нескольких переездов семья поселилась в Киеве</a:t>
            </a:r>
          </a:p>
        </p:txBody>
      </p:sp>
      <p:pic>
        <p:nvPicPr>
          <p:cNvPr id="4099" name="Рисунок 2" descr="paustovskij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214563"/>
            <a:ext cx="1905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8009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500188"/>
            <a:ext cx="2286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2" descr="32916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0" y="1838325"/>
            <a:ext cx="1905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3" descr="250002121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2500313"/>
            <a:ext cx="131921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b4008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500063"/>
            <a:ext cx="1785938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2" descr="3300000449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75" y="1928813"/>
            <a:ext cx="1169988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3" descr="StalnoeKolechko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63" y="3143250"/>
            <a:ext cx="25146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4" descr="c7d12faf1bd0faa5a846863cfac47d3b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3643313"/>
            <a:ext cx="18573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5" descr="be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13" y="3929063"/>
            <a:ext cx="12001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6" descr="1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8" y="428625"/>
            <a:ext cx="222567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18_Ckazki_2_Ctalnoe_kolechko_Fpagment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63" y="1714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9_Ckazki_2_Ctalnoe_kolechko_Fpagment_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0688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95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608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сказки К.Г.Паустовского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«Стальное колечко»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484784"/>
            <a:ext cx="6912768" cy="98488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/>
              <a:t>Словарная работа:</a:t>
            </a:r>
          </a:p>
          <a:p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9552" y="2636912"/>
            <a:ext cx="7904728" cy="366254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Тесовые (крыши)-сделанные из тёса.</a:t>
            </a:r>
          </a:p>
          <a:p>
            <a:endParaRPr lang="ru-RU" sz="2800" b="1" dirty="0" smtClean="0">
              <a:latin typeface="Arial Black" pitchFamily="34" charset="0"/>
            </a:endParaRPr>
          </a:p>
          <a:p>
            <a:r>
              <a:rPr lang="ru-RU" sz="2800" b="1" dirty="0" err="1" smtClean="0">
                <a:latin typeface="Arial Black" pitchFamily="34" charset="0"/>
              </a:rPr>
              <a:t>Тёс-тонкие</a:t>
            </a:r>
            <a:r>
              <a:rPr lang="ru-RU" sz="2800" b="1" dirty="0" smtClean="0">
                <a:latin typeface="Arial Black" pitchFamily="34" charset="0"/>
              </a:rPr>
              <a:t> доски.</a:t>
            </a:r>
          </a:p>
          <a:p>
            <a:endParaRPr lang="ru-RU" sz="2800" b="1" dirty="0" smtClean="0">
              <a:latin typeface="Arial Black" pitchFamily="34" charset="0"/>
            </a:endParaRPr>
          </a:p>
          <a:p>
            <a:r>
              <a:rPr lang="ru-RU" sz="2800" b="1" dirty="0" err="1" smtClean="0">
                <a:latin typeface="Arial Black" pitchFamily="34" charset="0"/>
              </a:rPr>
              <a:t>Сапёр-обезвреживает</a:t>
            </a:r>
            <a:r>
              <a:rPr lang="ru-RU" sz="2800" b="1" dirty="0" smtClean="0">
                <a:latin typeface="Arial Black" pitchFamily="34" charset="0"/>
              </a:rPr>
              <a:t> мины.</a:t>
            </a:r>
          </a:p>
          <a:p>
            <a:endParaRPr lang="ru-RU" sz="2800" b="1" dirty="0" smtClean="0">
              <a:latin typeface="Arial Black" pitchFamily="34" charset="0"/>
            </a:endParaRPr>
          </a:p>
          <a:p>
            <a:r>
              <a:rPr lang="ru-RU" sz="2800" b="1" dirty="0" smtClean="0">
                <a:latin typeface="Arial Black" pitchFamily="34" charset="0"/>
              </a:rPr>
              <a:t>Колун-топор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620688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Словарная </a:t>
            </a:r>
            <a:r>
              <a:rPr lang="ru-RU" sz="3600" b="1" dirty="0" smtClean="0">
                <a:latin typeface="Arial Black" pitchFamily="34" charset="0"/>
              </a:rPr>
              <a:t>работа</a:t>
            </a:r>
            <a:r>
              <a:rPr lang="ru-RU" sz="3600" dirty="0" smtClean="0"/>
              <a:t>.</a:t>
            </a:r>
          </a:p>
          <a:p>
            <a:endParaRPr lang="ru-RU" sz="3600" dirty="0" smtClean="0"/>
          </a:p>
          <a:p>
            <a:pPr>
              <a:buFontTx/>
              <a:buChar char="-"/>
            </a:pPr>
            <a:r>
              <a:rPr lang="ru-RU" sz="3600" b="1" dirty="0" smtClean="0"/>
              <a:t>Начнем </a:t>
            </a:r>
            <a:r>
              <a:rPr lang="ru-RU" sz="3600" b="1" dirty="0" smtClean="0"/>
              <a:t>со словарной работы. Соотнесите слово и его лексическое значение.</a:t>
            </a:r>
          </a:p>
          <a:p>
            <a:pPr>
              <a:buFontTx/>
              <a:buChar char="-"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8846"/>
            <a:ext cx="7344816" cy="61863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ПЛАТФОРМА</a:t>
            </a:r>
          </a:p>
          <a:p>
            <a:r>
              <a:rPr lang="ru-RU" sz="2400" b="1" dirty="0" smtClean="0">
                <a:latin typeface="Arial Black" pitchFamily="34" charset="0"/>
              </a:rPr>
              <a:t>ЛЯЗГ</a:t>
            </a:r>
          </a:p>
          <a:p>
            <a:r>
              <a:rPr lang="ru-RU" sz="2400" b="1" dirty="0" smtClean="0">
                <a:latin typeface="Arial Black" pitchFamily="34" charset="0"/>
              </a:rPr>
              <a:t>ЦИГАРКА</a:t>
            </a:r>
          </a:p>
          <a:p>
            <a:r>
              <a:rPr lang="ru-RU" sz="2400" b="1" dirty="0" smtClean="0">
                <a:latin typeface="Arial Black" pitchFamily="34" charset="0"/>
              </a:rPr>
              <a:t>ТЕСОВЫЕ КРЫШИ</a:t>
            </a:r>
          </a:p>
          <a:p>
            <a:r>
              <a:rPr lang="ru-RU" sz="2400" b="1" dirty="0" smtClean="0">
                <a:latin typeface="Arial Black" pitchFamily="34" charset="0"/>
              </a:rPr>
              <a:t>МАХОРКА</a:t>
            </a:r>
          </a:p>
          <a:p>
            <a:r>
              <a:rPr lang="ru-RU" sz="2400" b="1" dirty="0" smtClean="0">
                <a:latin typeface="Arial Black" pitchFamily="34" charset="0"/>
              </a:rPr>
              <a:t>САПЕР</a:t>
            </a:r>
          </a:p>
          <a:p>
            <a:r>
              <a:rPr lang="ru-RU" sz="2400" b="1" dirty="0" smtClean="0">
                <a:latin typeface="Arial Black" pitchFamily="34" charset="0"/>
              </a:rPr>
              <a:t>ЗАТЯНУТЬСЯ</a:t>
            </a:r>
          </a:p>
          <a:p>
            <a:r>
              <a:rPr lang="ru-RU" sz="2400" b="1" dirty="0" smtClean="0">
                <a:latin typeface="Arial Black" pitchFamily="34" charset="0"/>
              </a:rPr>
              <a:t>ДОБРАЯ ГОРСТЬ</a:t>
            </a:r>
          </a:p>
          <a:p>
            <a:r>
              <a:rPr lang="ru-RU" sz="2400" b="1" dirty="0" smtClean="0">
                <a:latin typeface="Arial Black" pitchFamily="34" charset="0"/>
              </a:rPr>
              <a:t>КОЛДУН</a:t>
            </a:r>
          </a:p>
          <a:p>
            <a:r>
              <a:rPr lang="ru-RU" dirty="0" smtClean="0"/>
              <a:t>Курительный табак низшего сорта.</a:t>
            </a:r>
          </a:p>
          <a:p>
            <a:r>
              <a:rPr lang="ru-RU" dirty="0" smtClean="0"/>
              <a:t>Звук, производимый ударом металла о металл или о камень.</a:t>
            </a:r>
          </a:p>
          <a:p>
            <a:r>
              <a:rPr lang="ru-RU" dirty="0" smtClean="0"/>
              <a:t>Свёрнутая из бумаги трубочка с табаком, самодельная папироса.</a:t>
            </a:r>
          </a:p>
          <a:p>
            <a:r>
              <a:rPr lang="ru-RU" dirty="0" smtClean="0"/>
              <a:t>Крыша из тонких досок древесины хвойных пород.</a:t>
            </a:r>
          </a:p>
          <a:p>
            <a:r>
              <a:rPr lang="ru-RU" dirty="0" smtClean="0"/>
              <a:t>Возвышение, площадка для посадки пассажиров, погрузки багажа.</a:t>
            </a:r>
          </a:p>
          <a:p>
            <a:r>
              <a:rPr lang="ru-RU" dirty="0" smtClean="0"/>
              <a:t>Закурить.</a:t>
            </a:r>
          </a:p>
          <a:p>
            <a:r>
              <a:rPr lang="ru-RU" dirty="0" smtClean="0"/>
              <a:t>Большая горсть.</a:t>
            </a:r>
          </a:p>
          <a:p>
            <a:r>
              <a:rPr lang="ru-RU" dirty="0" smtClean="0"/>
              <a:t>Военнослужащий инженерных войск.</a:t>
            </a:r>
          </a:p>
          <a:p>
            <a:r>
              <a:rPr lang="ru-RU" dirty="0" smtClean="0"/>
              <a:t>Форменное пальто со складкой на спине и хлястиком.</a:t>
            </a:r>
          </a:p>
          <a:p>
            <a:r>
              <a:rPr lang="ru-RU" dirty="0" smtClean="0"/>
              <a:t>Человек, занимающийся колдовством.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352928" cy="163121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План работы:</a:t>
            </a:r>
          </a:p>
          <a:p>
            <a:r>
              <a:rPr lang="ru-RU" sz="3600" b="1" dirty="0" smtClean="0">
                <a:latin typeface="Arial Black" pitchFamily="34" charset="0"/>
              </a:rPr>
              <a:t>Часть </a:t>
            </a:r>
            <a:r>
              <a:rPr lang="en-US" sz="3600" b="1" dirty="0" smtClean="0">
                <a:latin typeface="Arial Black" pitchFamily="34" charset="0"/>
              </a:rPr>
              <a:t>I</a:t>
            </a:r>
            <a:r>
              <a:rPr lang="ru-RU" sz="3600" b="1" dirty="0" smtClean="0">
                <a:latin typeface="Arial Black" pitchFamily="34" charset="0"/>
              </a:rPr>
              <a:t>.</a:t>
            </a:r>
          </a:p>
          <a:p>
            <a:r>
              <a:rPr lang="ru-RU" sz="2800" b="1" dirty="0" smtClean="0">
                <a:latin typeface="Arial Black" pitchFamily="34" charset="0"/>
              </a:rPr>
              <a:t>1.Как звали деда?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276872"/>
            <a:ext cx="7920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2.Как звали внучку?</a:t>
            </a:r>
          </a:p>
          <a:p>
            <a:r>
              <a:rPr lang="ru-RU" sz="2800" b="1" dirty="0" smtClean="0">
                <a:latin typeface="Arial Black" pitchFamily="34" charset="0"/>
              </a:rPr>
              <a:t>3.Как называется деревушка?</a:t>
            </a:r>
          </a:p>
          <a:p>
            <a:r>
              <a:rPr lang="ru-RU" sz="2800" b="1" dirty="0" smtClean="0">
                <a:latin typeface="Arial Black" pitchFamily="34" charset="0"/>
              </a:rPr>
              <a:t>4.Где находится деревушка?</a:t>
            </a:r>
          </a:p>
          <a:p>
            <a:r>
              <a:rPr lang="ru-RU" sz="2800" b="1" dirty="0" smtClean="0">
                <a:latin typeface="Arial Black" pitchFamily="34" charset="0"/>
              </a:rPr>
              <a:t>5.Какая была зима?</a:t>
            </a:r>
          </a:p>
          <a:p>
            <a:r>
              <a:rPr lang="ru-RU" sz="2800" b="1" dirty="0" smtClean="0">
                <a:latin typeface="Arial Black" pitchFamily="34" charset="0"/>
              </a:rPr>
              <a:t>6.Как называется соседнее село?</a:t>
            </a:r>
          </a:p>
          <a:p>
            <a:r>
              <a:rPr lang="ru-RU" sz="2800" b="1" dirty="0" smtClean="0">
                <a:latin typeface="Arial Black" pitchFamily="34" charset="0"/>
              </a:rPr>
              <a:t>7.Зачем пошла Варюша в соседнее село?</a:t>
            </a:r>
          </a:p>
          <a:p>
            <a:r>
              <a:rPr lang="ru-RU" sz="2800" b="1" dirty="0" smtClean="0">
                <a:latin typeface="Arial Black" pitchFamily="34" charset="0"/>
              </a:rPr>
              <a:t>8.Какие глаза были у Варюши?</a:t>
            </a:r>
          </a:p>
          <a:p>
            <a:r>
              <a:rPr lang="ru-RU" sz="2800" b="1" dirty="0" smtClean="0">
                <a:latin typeface="Arial Black" pitchFamily="34" charset="0"/>
              </a:rPr>
              <a:t>9.Что достал из кармана шинели боец?</a:t>
            </a:r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99</TotalTime>
  <Words>238</Words>
  <Application>Microsoft Office PowerPoint</Application>
  <PresentationFormat>Экран (4:3)</PresentationFormat>
  <Paragraphs>55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Слайд 1</vt:lpstr>
      <vt:lpstr>Слайд 2</vt:lpstr>
      <vt:lpstr>Слайд 3</vt:lpstr>
      <vt:lpstr>Слайд 4</vt:lpstr>
      <vt:lpstr>Цель урока: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Константин Георгиевич Паустовский</dc:title>
  <dc:creator>Samsung</dc:creator>
  <cp:lastModifiedBy>Наталья</cp:lastModifiedBy>
  <cp:revision>27</cp:revision>
  <dcterms:created xsi:type="dcterms:W3CDTF">2015-11-12T15:14:12Z</dcterms:created>
  <dcterms:modified xsi:type="dcterms:W3CDTF">2020-04-05T09:33:37Z</dcterms:modified>
</cp:coreProperties>
</file>