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79" r:id="rId4"/>
    <p:sldId id="293" r:id="rId5"/>
    <p:sldId id="294" r:id="rId6"/>
    <p:sldId id="295" r:id="rId7"/>
    <p:sldId id="296" r:id="rId8"/>
    <p:sldId id="297" r:id="rId9"/>
    <p:sldId id="298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92" r:id="rId18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4D4D4D"/>
    <a:srgbClr val="B92D14"/>
    <a:srgbClr val="35759D"/>
    <a:srgbClr val="35B19D"/>
    <a:srgbClr val="777777"/>
    <a:srgbClr val="969696"/>
    <a:srgbClr val="292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47" autoAdjust="0"/>
    <p:restoredTop sz="95573" autoAdjust="0"/>
  </p:normalViewPr>
  <p:slideViewPr>
    <p:cSldViewPr>
      <p:cViewPr varScale="1">
        <p:scale>
          <a:sx n="69" d="100"/>
          <a:sy n="69" d="100"/>
        </p:scale>
        <p:origin x="172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B4E6E51E-D435-40E8-A591-534B126E03A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1917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0175F09-E452-4A26-8548-B21EE44DEA69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0610424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96A1084-5760-4C8E-A858-215AC67A6D98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4559177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7E078F3-E422-4712-BC6F-BB0BBD22792D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505227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5334000"/>
            <a:ext cx="77724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5867400"/>
            <a:ext cx="7772400" cy="5334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marL="0" indent="0" algn="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00800" y="1417638"/>
            <a:ext cx="1828800" cy="5211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1417638"/>
            <a:ext cx="5334000" cy="5211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417638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38400"/>
            <a:ext cx="73152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5"/>
          <p:cNvSpPr>
            <a:spLocks noGrp="1" noChangeArrowheads="1"/>
          </p:cNvSpPr>
          <p:nvPr>
            <p:ph type="ctrTitle"/>
          </p:nvPr>
        </p:nvSpPr>
        <p:spPr>
          <a:xfrm>
            <a:off x="2843808" y="476672"/>
            <a:ext cx="5821288" cy="1008112"/>
          </a:xfrm>
        </p:spPr>
        <p:txBody>
          <a:bodyPr/>
          <a:lstStyle/>
          <a:p>
            <a:pPr algn="ctr" eaLnBrk="1" hangingPunct="1"/>
            <a:r>
              <a:rPr lang="ru-RU" sz="4000" dirty="0" smtClean="0">
                <a:solidFill>
                  <a:srgbClr val="4D4D4D"/>
                </a:solidFill>
              </a:rPr>
              <a:t>Комплекс утренней гимнастики </a:t>
            </a:r>
          </a:p>
        </p:txBody>
      </p:sp>
      <p:pic>
        <p:nvPicPr>
          <p:cNvPr id="7" name="Рисунок 6" descr="zaryadkam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55776" y="3446897"/>
            <a:ext cx="6300192" cy="34111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332656"/>
            <a:ext cx="4233664" cy="715962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Упражнение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772816"/>
            <a:ext cx="7315200" cy="4191000"/>
          </a:xfrm>
        </p:spPr>
        <p:txBody>
          <a:bodyPr/>
          <a:lstStyle/>
          <a:p>
            <a:r>
              <a:rPr lang="ru-RU" sz="2800" i="1" u="sng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П</a:t>
            </a:r>
            <a:r>
              <a:rPr lang="ru-RU" sz="2800" i="1" u="sng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однимание рук вверх или в стороны</a:t>
            </a:r>
            <a:r>
              <a:rPr lang="ru-RU" sz="28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. Это упражнение помогает выпрямить позвоночник, улучшить кровообращение в мышцах плечевого пояса и рук.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42" name="Picture 2" descr="C:\Users\SUPER\AppData\Local\Microsoft\Windows\Temporary Internet Files\Content.IE5\16PV8QN0\number-39114_64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0"/>
            <a:ext cx="1224136" cy="1224136"/>
          </a:xfrm>
          <a:prstGeom prst="rect">
            <a:avLst/>
          </a:prstGeom>
          <a:noFill/>
        </p:spPr>
      </p:pic>
      <p:pic>
        <p:nvPicPr>
          <p:cNvPr id="5" name="Рисунок 4" descr="utrennyaya_zaryadka_dlya_detey_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3861048"/>
            <a:ext cx="5184576" cy="27927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91672" y="332656"/>
            <a:ext cx="2952328" cy="715962"/>
          </a:xfrm>
        </p:spPr>
        <p:txBody>
          <a:bodyPr/>
          <a:lstStyle/>
          <a:p>
            <a:r>
              <a:rPr lang="ru-RU" sz="3600" dirty="0" smtClean="0">
                <a:solidFill>
                  <a:schemeClr val="bg2">
                    <a:lumMod val="75000"/>
                  </a:schemeClr>
                </a:solidFill>
              </a:rPr>
              <a:t>Упражнение</a:t>
            </a:r>
            <a:endParaRPr lang="ru-RU" sz="36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484784"/>
            <a:ext cx="7315200" cy="4191000"/>
          </a:xfrm>
        </p:spPr>
        <p:txBody>
          <a:bodyPr/>
          <a:lstStyle/>
          <a:p>
            <a:r>
              <a:rPr lang="ru-RU" i="1" u="sng" dirty="0" smtClean="0">
                <a:solidFill>
                  <a:schemeClr val="bg2">
                    <a:lumMod val="50000"/>
                  </a:schemeClr>
                </a:solidFill>
              </a:rPr>
              <a:t>П</a:t>
            </a:r>
            <a:r>
              <a:rPr lang="ru-RU" i="1" u="sng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риседания.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Это упражнение для укрепления мышц ног, увеличения подвижности суставов ног и улучшения кровообращения.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1266" name="Picture 2" descr="C:\Users\SUPER\AppData\Local\Microsoft\Windows\Temporary Internet Files\Content.IE5\16PV8QN0\two-39115_64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0"/>
            <a:ext cx="1247800" cy="1247800"/>
          </a:xfrm>
          <a:prstGeom prst="rect">
            <a:avLst/>
          </a:prstGeom>
          <a:noFill/>
        </p:spPr>
      </p:pic>
      <p:pic>
        <p:nvPicPr>
          <p:cNvPr id="5" name="Рисунок 4" descr="utrennyaya_zaryadka_dlya_detey_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3645024"/>
            <a:ext cx="3066000" cy="2979390"/>
          </a:xfrm>
          <a:prstGeom prst="rect">
            <a:avLst/>
          </a:prstGeom>
        </p:spPr>
      </p:pic>
      <p:pic>
        <p:nvPicPr>
          <p:cNvPr id="6" name="Рисунок 5" descr="gimnastik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60232" y="3609975"/>
            <a:ext cx="1982769" cy="3059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8408" y="188640"/>
            <a:ext cx="3585592" cy="715962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Упражнение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56792"/>
            <a:ext cx="7315200" cy="4191000"/>
          </a:xfrm>
        </p:spPr>
        <p:txBody>
          <a:bodyPr/>
          <a:lstStyle/>
          <a:p>
            <a:r>
              <a:rPr lang="ru-RU" sz="2800" i="1" u="sng" dirty="0" smtClean="0">
                <a:solidFill>
                  <a:srgbClr val="002060"/>
                </a:solidFill>
              </a:rPr>
              <a:t>Р</a:t>
            </a:r>
            <a:r>
              <a:rPr lang="ru-RU" sz="2800" i="1" u="sng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азличные наклоны вперед и назад, вверх вниз</a:t>
            </a:r>
            <a:r>
              <a:rPr lang="ru-RU" sz="28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. Это упражнение укрепляет мышцы туловища, спины, живота, увеличивает подвижность и эластичность позвоночника.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95b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7" y="4005064"/>
            <a:ext cx="2482111" cy="2376264"/>
          </a:xfrm>
          <a:prstGeom prst="rect">
            <a:avLst/>
          </a:prstGeom>
        </p:spPr>
      </p:pic>
      <p:pic>
        <p:nvPicPr>
          <p:cNvPr id="5" name="Рисунок 4" descr="95a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005064"/>
            <a:ext cx="2523881" cy="2350195"/>
          </a:xfrm>
          <a:prstGeom prst="rect">
            <a:avLst/>
          </a:prstGeom>
        </p:spPr>
      </p:pic>
      <p:pic>
        <p:nvPicPr>
          <p:cNvPr id="7" name="Рисунок 6" descr="utrennyaya_zaryadka_dlya_detey_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80112" y="4221088"/>
            <a:ext cx="3096344" cy="2040772"/>
          </a:xfrm>
          <a:prstGeom prst="rect">
            <a:avLst/>
          </a:prstGeom>
        </p:spPr>
      </p:pic>
      <p:pic>
        <p:nvPicPr>
          <p:cNvPr id="13314" name="Picture 2" descr="C:\Users\SUPER\AppData\Local\Microsoft\Windows\Temporary Internet Files\Content.IE5\HNO2U8PO\number3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0"/>
            <a:ext cx="1512168" cy="15222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86400" y="260648"/>
            <a:ext cx="3657600" cy="715962"/>
          </a:xfrm>
        </p:spPr>
        <p:txBody>
          <a:bodyPr/>
          <a:lstStyle/>
          <a:p>
            <a:r>
              <a:rPr lang="ru-RU" dirty="0" smtClean="0">
                <a:solidFill>
                  <a:schemeClr val="accent2"/>
                </a:solidFill>
              </a:rPr>
              <a:t>Упражнение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484784"/>
            <a:ext cx="7315200" cy="4191000"/>
          </a:xfrm>
        </p:spPr>
        <p:txBody>
          <a:bodyPr/>
          <a:lstStyle/>
          <a:p>
            <a:r>
              <a:rPr lang="ru-RU" sz="3600" i="1" u="sng" dirty="0" smtClean="0">
                <a:solidFill>
                  <a:schemeClr val="accent2"/>
                </a:solidFill>
              </a:rPr>
              <a:t>Н</a:t>
            </a:r>
            <a:r>
              <a:rPr lang="ru-RU" sz="3600" i="1" u="sng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аклоны в стороны</a:t>
            </a:r>
            <a:r>
              <a:rPr lang="ru-RU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. Это упражнение усиливает боковые мышцы туловища и повышает тонус брюшной полости.</a:t>
            </a: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4" name="Рисунок 3" descr="94b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3789040"/>
            <a:ext cx="2883367" cy="2808312"/>
          </a:xfrm>
          <a:prstGeom prst="rect">
            <a:avLst/>
          </a:prstGeom>
        </p:spPr>
      </p:pic>
      <p:pic>
        <p:nvPicPr>
          <p:cNvPr id="5" name="Рисунок 4" descr="utrennyaya_zaryadka_dlya_detey_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3573016"/>
            <a:ext cx="3204369" cy="2882237"/>
          </a:xfrm>
          <a:prstGeom prst="rect">
            <a:avLst/>
          </a:prstGeom>
        </p:spPr>
      </p:pic>
      <p:pic>
        <p:nvPicPr>
          <p:cNvPr id="14338" name="Picture 2" descr="C:\Users\SUPER\AppData\Local\Microsoft\Windows\Temporary Internet Files\Content.IE5\C1FEYOSW\4NumberFourInCircle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0"/>
            <a:ext cx="1268759" cy="12687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4128" y="260648"/>
            <a:ext cx="3607296" cy="715962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Упражнение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556792"/>
            <a:ext cx="7315200" cy="4191000"/>
          </a:xfrm>
        </p:spPr>
        <p:txBody>
          <a:bodyPr/>
          <a:lstStyle/>
          <a:p>
            <a:r>
              <a:rPr lang="ru-RU" i="1" u="sng" dirty="0" smtClean="0">
                <a:solidFill>
                  <a:schemeClr val="accent1">
                    <a:lumMod val="75000"/>
                  </a:schemeClr>
                </a:solidFill>
              </a:rPr>
              <a:t>М</a:t>
            </a:r>
            <a:r>
              <a:rPr lang="ru-RU" i="1" u="sng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аховые движения ногами и руками.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Это упражнение увеличивает подвижности суставов рук и ног.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 descr="utrennyaya_zaryadka_dlya_detey_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35896" y="3212976"/>
            <a:ext cx="4602089" cy="3334566"/>
          </a:xfrm>
          <a:prstGeom prst="rect">
            <a:avLst/>
          </a:prstGeom>
        </p:spPr>
      </p:pic>
      <p:pic>
        <p:nvPicPr>
          <p:cNvPr id="15362" name="Picture 2" descr="C:\Users\SUPER\AppData\Local\Microsoft\Windows\Temporary Internet Files\Content.IE5\HNO2U8PO\US_5.svg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0"/>
            <a:ext cx="1440160" cy="144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8408" y="260648"/>
            <a:ext cx="3585592" cy="715962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Упражнение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28800"/>
            <a:ext cx="6264696" cy="2736304"/>
          </a:xfrm>
        </p:spPr>
        <p:txBody>
          <a:bodyPr/>
          <a:lstStyle/>
          <a:p>
            <a:r>
              <a:rPr lang="ru-RU" sz="2800" i="1" u="sng" dirty="0" smtClean="0">
                <a:solidFill>
                  <a:schemeClr val="bg2">
                    <a:lumMod val="75000"/>
                  </a:schemeClr>
                </a:solidFill>
              </a:rPr>
              <a:t>П</a:t>
            </a:r>
            <a:r>
              <a:rPr lang="ru-RU" sz="2800" i="1" u="sng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рыжки 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.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Это упражнение усиливает обмен веществ в организме, повышает деятельность органов дыхания и кровообращения.</a:t>
            </a:r>
            <a:endParaRPr lang="ru-RU" sz="28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Рисунок 3" descr="brodude.ru_6.03.2015_UJf3dV7CBmqm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4005064"/>
            <a:ext cx="5328592" cy="2697088"/>
          </a:xfrm>
          <a:prstGeom prst="rect">
            <a:avLst/>
          </a:prstGeom>
        </p:spPr>
      </p:pic>
      <p:pic>
        <p:nvPicPr>
          <p:cNvPr id="16386" name="Picture 2" descr="C:\Users\SUPER\AppData\Local\Microsoft\Windows\Temporary Internet Files\Content.IE5\C1FEYOSW\6_tag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1052736"/>
            <a:ext cx="1628800" cy="16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8408" y="332656"/>
            <a:ext cx="3585592" cy="715962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Упражнение</a:t>
            </a:r>
            <a:endParaRPr lang="ru-RU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6" name="Содержимое 5" descr="gimnastika16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79912" y="3212976"/>
            <a:ext cx="4152900" cy="3143250"/>
          </a:xfrm>
        </p:spPr>
      </p:pic>
      <p:sp>
        <p:nvSpPr>
          <p:cNvPr id="7" name="Прямоугольник 6"/>
          <p:cNvSpPr/>
          <p:nvPr/>
        </p:nvSpPr>
        <p:spPr>
          <a:xfrm>
            <a:off x="3059832" y="1890521"/>
            <a:ext cx="58326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медленные шаги на месте и взмахи руками вверх и вниз. Это упражнение для успокоения дыхания.</a:t>
            </a:r>
          </a:p>
        </p:txBody>
      </p:sp>
      <p:pic>
        <p:nvPicPr>
          <p:cNvPr id="8" name="Рисунок 7" descr="45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2852936"/>
            <a:ext cx="3568812" cy="2677155"/>
          </a:xfrm>
          <a:prstGeom prst="rect">
            <a:avLst/>
          </a:prstGeom>
        </p:spPr>
      </p:pic>
      <p:pic>
        <p:nvPicPr>
          <p:cNvPr id="17410" name="Picture 2" descr="C:\Users\SUPER\AppData\Local\Microsoft\Windows\Temporary Internet Files\Content.IE5\TSXJ9DF2\medium-Number-7-33.3-3881[1]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0"/>
            <a:ext cx="1116104" cy="15551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124744"/>
            <a:ext cx="7315200" cy="715962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Спасибо за внимание!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2290" name="Picture 2" descr="C:\Users\SUPER\AppData\Local\Microsoft\Windows\Temporary Internet Files\Content.IE5\HNO2U8PO\0511-1101-0118-1935_Stick_Figures_of_Preschool_Kids_Playing_clipart_image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276872"/>
            <a:ext cx="4248472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2339752" y="692696"/>
            <a:ext cx="7315200" cy="715962"/>
          </a:xfrm>
        </p:spPr>
        <p:txBody>
          <a:bodyPr/>
          <a:lstStyle/>
          <a:p>
            <a:pPr algn="ctr"/>
            <a:r>
              <a:rPr lang="ru-RU" sz="4000" b="1" i="1" dirty="0" smtClean="0">
                <a:solidFill>
                  <a:schemeClr val="accent5">
                    <a:lumMod val="10000"/>
                  </a:schemeClr>
                </a:solidFill>
                <a:latin typeface="+mj-lt"/>
                <a:ea typeface="+mj-ea"/>
                <a:cs typeface="+mj-cs"/>
              </a:rPr>
              <a:t>Что же такое утренняя гимнастика</a:t>
            </a:r>
            <a:r>
              <a:rPr lang="ru-RU" sz="4000" dirty="0" smtClean="0">
                <a:solidFill>
                  <a:schemeClr val="accent5">
                    <a:lumMod val="10000"/>
                  </a:schemeClr>
                </a:solidFill>
                <a:latin typeface="+mj-lt"/>
                <a:ea typeface="+mj-ea"/>
                <a:cs typeface="+mj-cs"/>
              </a:rPr>
              <a:t>?</a:t>
            </a:r>
            <a:endParaRPr lang="ru-RU" sz="4000" dirty="0" smtClean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3075" name="Rectangle 5"/>
          <p:cNvSpPr>
            <a:spLocks noGrp="1" noChangeArrowheads="1"/>
          </p:cNvSpPr>
          <p:nvPr>
            <p:ph idx="1"/>
          </p:nvPr>
        </p:nvSpPr>
        <p:spPr>
          <a:xfrm>
            <a:off x="179512" y="1628800"/>
            <a:ext cx="6768752" cy="43924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Утренняя гимнастика – это комплекс упражнений, который настраивает, заряжает весь организм человека положительной энергией и бодростью на весь предстоящий день в целом.</a:t>
            </a: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076" name="Picture 4" descr="C:\Users\SUPER\AppData\Local\Microsoft\Windows\Temporary Internet Files\Content.IE5\C1FEYOSW\Ask-Me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910" y="4149081"/>
            <a:ext cx="3257562" cy="27089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188640"/>
            <a:ext cx="6934200" cy="726975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 </a:t>
            </a:r>
            <a:r>
              <a:rPr lang="ru-RU" sz="3200" b="1" i="1" dirty="0" smtClean="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Утренняя гимнастика способствует</a:t>
            </a:r>
            <a:r>
              <a:rPr lang="ru-RU" sz="40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</a:t>
            </a:r>
            <a:endParaRPr lang="en-US" sz="4000" dirty="0" smtClean="0">
              <a:solidFill>
                <a:srgbClr val="4D4D4D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1630363"/>
            <a:ext cx="6934200" cy="4267200"/>
          </a:xfrm>
        </p:spPr>
        <p:txBody>
          <a:bodyPr/>
          <a:lstStyle/>
          <a:p>
            <a:r>
              <a:rPr lang="ru-RU" sz="1800" dirty="0" smtClean="0">
                <a:solidFill>
                  <a:schemeClr val="accent5">
                    <a:lumMod val="10000"/>
                  </a:schemeClr>
                </a:solidFill>
                <a:latin typeface="+mn-lt"/>
                <a:ea typeface="+mn-ea"/>
                <a:cs typeface="+mn-cs"/>
              </a:rPr>
              <a:t>устранению некоторых последствий сна (отечность, вялость, сонливость и т.д)</a:t>
            </a:r>
          </a:p>
          <a:p>
            <a:pPr eaLnBrk="1" hangingPunct="1">
              <a:lnSpc>
                <a:spcPct val="80000"/>
              </a:lnSpc>
            </a:pPr>
            <a:endParaRPr lang="en-US" altLang="ko-KR" sz="1800" dirty="0" smtClean="0">
              <a:solidFill>
                <a:schemeClr val="accent5">
                  <a:lumMod val="10000"/>
                </a:schemeClr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r>
              <a:rPr lang="ru-RU" sz="1800" dirty="0" smtClean="0">
                <a:solidFill>
                  <a:schemeClr val="accent5">
                    <a:lumMod val="10000"/>
                  </a:schemeClr>
                </a:solidFill>
                <a:latin typeface="+mn-lt"/>
                <a:ea typeface="+mn-ea"/>
                <a:cs typeface="+mn-cs"/>
              </a:rPr>
              <a:t>увеличению тонуса нервной системы ребенка;</a:t>
            </a:r>
            <a:endParaRPr lang="en-US" altLang="ko-KR" sz="1800" dirty="0" smtClean="0">
              <a:solidFill>
                <a:schemeClr val="accent5">
                  <a:lumMod val="10000"/>
                </a:schemeClr>
              </a:solidFill>
              <a:latin typeface="Verdana" pitchFamily="34" charset="0"/>
              <a:ea typeface="굴림" charset="-127"/>
            </a:endParaRPr>
          </a:p>
          <a:p>
            <a:r>
              <a:rPr lang="ru-RU" sz="1800" dirty="0" smtClean="0">
                <a:solidFill>
                  <a:schemeClr val="accent5">
                    <a:lumMod val="10000"/>
                  </a:schemeClr>
                </a:solidFill>
                <a:latin typeface="+mn-lt"/>
                <a:ea typeface="+mn-ea"/>
                <a:cs typeface="+mn-cs"/>
              </a:rPr>
              <a:t>усилению работы всех органов и систем организма (сердечно-сосудистой, дыхательной, систем желез внутренней секреции и других);</a:t>
            </a:r>
          </a:p>
          <a:p>
            <a:pPr>
              <a:lnSpc>
                <a:spcPct val="80000"/>
              </a:lnSpc>
            </a:pPr>
            <a:r>
              <a:rPr lang="ru-RU" sz="1800" dirty="0" smtClean="0">
                <a:solidFill>
                  <a:schemeClr val="accent5">
                    <a:lumMod val="10000"/>
                  </a:schemeClr>
                </a:solidFill>
                <a:latin typeface="+mn-lt"/>
                <a:ea typeface="+mn-ea"/>
                <a:cs typeface="+mn-cs"/>
              </a:rPr>
              <a:t>оздоровлению организма в целом;</a:t>
            </a:r>
          </a:p>
          <a:p>
            <a:pPr>
              <a:lnSpc>
                <a:spcPct val="80000"/>
              </a:lnSpc>
            </a:pPr>
            <a:r>
              <a:rPr lang="ru-RU" sz="1800" dirty="0" smtClean="0">
                <a:solidFill>
                  <a:schemeClr val="accent5">
                    <a:lumMod val="10000"/>
                  </a:schemeClr>
                </a:solidFill>
                <a:latin typeface="+mn-lt"/>
                <a:ea typeface="+mn-ea"/>
                <a:cs typeface="+mn-cs"/>
              </a:rPr>
              <a:t>развитию физических качеств и способностей детей;</a:t>
            </a:r>
          </a:p>
          <a:p>
            <a:pPr>
              <a:lnSpc>
                <a:spcPct val="80000"/>
              </a:lnSpc>
            </a:pPr>
            <a:r>
              <a:rPr lang="ru-RU" sz="1800" dirty="0" smtClean="0">
                <a:solidFill>
                  <a:schemeClr val="accent5">
                    <a:lumMod val="10000"/>
                  </a:schemeClr>
                </a:solidFill>
                <a:latin typeface="+mn-lt"/>
                <a:ea typeface="+mn-ea"/>
                <a:cs typeface="+mn-cs"/>
              </a:rPr>
              <a:t>закреплению двигательных навыков</a:t>
            </a:r>
            <a:r>
              <a:rPr lang="ru-RU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800" dirty="0" smtClean="0">
              <a:solidFill>
                <a:srgbClr val="4D4D4D"/>
              </a:solidFill>
            </a:endParaRPr>
          </a:p>
        </p:txBody>
      </p:sp>
      <p:pic>
        <p:nvPicPr>
          <p:cNvPr id="4100" name="Picture 4" descr="C:\Users\SUPER\AppData\Local\Microsoft\Windows\Temporary Internet Files\Content.IE5\TSXJ9DF2\gi01a20140522110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4499724"/>
            <a:ext cx="6228184" cy="23582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844824"/>
            <a:ext cx="7315200" cy="41910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</a:rPr>
              <a:t>Утреннюю зарядку лучше всего делать на улице или в хорошо проветренном помещении;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</a:rPr>
              <a:t>Самая удобная спортивная одежда для зарядки- трусы и майка или спортивный костюм по сезону при занятиях на свежем воздухе. </a:t>
            </a:r>
            <a:endParaRPr lang="ru-RU" dirty="0">
              <a:solidFill>
                <a:srgbClr val="000000"/>
              </a:solidFill>
            </a:endParaRPr>
          </a:p>
        </p:txBody>
      </p:sp>
      <p:pic>
        <p:nvPicPr>
          <p:cNvPr id="4" name="Picture 19" descr="j023260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869160"/>
            <a:ext cx="1487488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16" descr="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74619" y="116632"/>
            <a:ext cx="1698873" cy="240418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7" descr="AG00315_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5267" y="1318722"/>
            <a:ext cx="1038225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345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2420888"/>
            <a:ext cx="7315200" cy="4118992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 smtClean="0">
                <a:solidFill>
                  <a:srgbClr val="000000"/>
                </a:solidFill>
              </a:rPr>
              <a:t>Включай в зарядку 8-9 упражнений и повторяй каждое упражнение 6-10 раз. Меньше число повторений не приносит пользы</a:t>
            </a:r>
            <a:endParaRPr lang="ru-RU" sz="4000" dirty="0">
              <a:solidFill>
                <a:srgbClr val="000000"/>
              </a:solidFill>
            </a:endParaRPr>
          </a:p>
        </p:txBody>
      </p:sp>
      <p:pic>
        <p:nvPicPr>
          <p:cNvPr id="4" name="Picture 21" descr="j023243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045170"/>
            <a:ext cx="1966913" cy="151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436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3356992"/>
            <a:ext cx="7315200" cy="3107556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ru-RU" sz="2800" dirty="0" smtClean="0">
                <a:solidFill>
                  <a:srgbClr val="000000"/>
                </a:solidFill>
              </a:rPr>
              <a:t>Наклоны делай в правую и левую сторону, выпады и махи левой и правой ногой;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800" dirty="0" smtClean="0">
                <a:solidFill>
                  <a:srgbClr val="000000"/>
                </a:solidFill>
              </a:rPr>
              <a:t>Не забывай о правильном дыхании. Дыши свободно, через нос. </a:t>
            </a:r>
            <a:endParaRPr lang="ru-RU" sz="2800" dirty="0">
              <a:solidFill>
                <a:srgbClr val="000000"/>
              </a:solidFill>
            </a:endParaRPr>
          </a:p>
        </p:txBody>
      </p:sp>
      <p:pic>
        <p:nvPicPr>
          <p:cNvPr id="4" name="Picture 4" descr="j023273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22981">
            <a:off x="124325" y="1155064"/>
            <a:ext cx="2286000" cy="222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j023244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221088"/>
            <a:ext cx="1691680" cy="248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121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2852936"/>
            <a:ext cx="7315200" cy="3168352"/>
          </a:xfrm>
        </p:spPr>
        <p:txBody>
          <a:bodyPr/>
          <a:lstStyle/>
          <a:p>
            <a:r>
              <a:rPr lang="ru-RU" dirty="0" smtClean="0">
                <a:solidFill>
                  <a:srgbClr val="000000"/>
                </a:solidFill>
              </a:rPr>
              <a:t>Упражнения выполняй без предметов и с предметами;</a:t>
            </a:r>
          </a:p>
          <a:p>
            <a:r>
              <a:rPr lang="ru-RU" dirty="0" smtClean="0">
                <a:solidFill>
                  <a:srgbClr val="000000"/>
                </a:solidFill>
              </a:rPr>
              <a:t>Хорошо делать зарядку под бодрую ритмичную, но негромкую музыку</a:t>
            </a:r>
          </a:p>
        </p:txBody>
      </p:sp>
      <p:pic>
        <p:nvPicPr>
          <p:cNvPr id="4" name="Picture 13" descr="j028365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28184" y="836712"/>
            <a:ext cx="2450976" cy="220004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8" descr="j023289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7" y="651553"/>
            <a:ext cx="1411501" cy="2570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j02324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5875" y="4964596"/>
            <a:ext cx="1664618" cy="189340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561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746" y="3284984"/>
            <a:ext cx="7315200" cy="2880320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>
                <a:solidFill>
                  <a:srgbClr val="000000"/>
                </a:solidFill>
              </a:rPr>
              <a:t>После зарядки полезно принимать душ, облиться теплой водой или обтереться влажным полотенцем, а затем растереться сухим.</a:t>
            </a:r>
            <a:endParaRPr lang="ru-RU" sz="3600" dirty="0">
              <a:solidFill>
                <a:srgbClr val="000000"/>
              </a:solidFill>
            </a:endParaRPr>
          </a:p>
        </p:txBody>
      </p:sp>
      <p:pic>
        <p:nvPicPr>
          <p:cNvPr id="4" name="Picture 11" descr="j023306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528" y="1124744"/>
            <a:ext cx="2233613" cy="198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j036530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60232" y="4509120"/>
            <a:ext cx="2133600" cy="21336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1596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667000"/>
            <a:ext cx="7315200" cy="4191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000000"/>
                </a:solidFill>
              </a:rPr>
              <a:t>Главные показатели здорового организма это осанка и походка, которые формируются с помощью строевых упражнений и вариативной ходьбы. Утренняя гимнастика всегда начинается с недлительной ходьбы разным способом. </a:t>
            </a:r>
            <a:endParaRPr lang="ru-RU" dirty="0">
              <a:solidFill>
                <a:srgbClr val="000000"/>
              </a:solidFill>
            </a:endParaRPr>
          </a:p>
        </p:txBody>
      </p:sp>
      <p:pic>
        <p:nvPicPr>
          <p:cNvPr id="4" name="Picture 15" descr="j023213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25841" y="548680"/>
            <a:ext cx="2001838" cy="3429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943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-template">
  <a:themeElements>
    <a:clrScheme name="">
      <a:dk1>
        <a:srgbClr val="808080"/>
      </a:dk1>
      <a:lt1>
        <a:srgbClr val="FFFFFF"/>
      </a:lt1>
      <a:dk2>
        <a:srgbClr val="FFFFFF"/>
      </a:dk2>
      <a:lt2>
        <a:srgbClr val="0120BD"/>
      </a:lt2>
      <a:accent1>
        <a:srgbClr val="C300E6"/>
      </a:accent1>
      <a:accent2>
        <a:srgbClr val="F96F1C"/>
      </a:accent2>
      <a:accent3>
        <a:srgbClr val="FFFFFF"/>
      </a:accent3>
      <a:accent4>
        <a:srgbClr val="6C6C6C"/>
      </a:accent4>
      <a:accent5>
        <a:srgbClr val="DEAAF0"/>
      </a:accent5>
      <a:accent6>
        <a:srgbClr val="E26418"/>
      </a:accent6>
      <a:hlink>
        <a:srgbClr val="FFBF07"/>
      </a:hlink>
      <a:folHlink>
        <a:srgbClr val="5F5F5F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FE564C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BB2A32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AF5612"/>
        </a:lt2>
        <a:accent1>
          <a:srgbClr val="CB882F"/>
        </a:accent1>
        <a:accent2>
          <a:srgbClr val="E7C432"/>
        </a:accent2>
        <a:accent3>
          <a:srgbClr val="FFFFFF"/>
        </a:accent3>
        <a:accent4>
          <a:srgbClr val="404040"/>
        </a:accent4>
        <a:accent5>
          <a:srgbClr val="E2C3AD"/>
        </a:accent5>
        <a:accent6>
          <a:srgbClr val="D1B12C"/>
        </a:accent6>
        <a:hlink>
          <a:srgbClr val="EECA3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9A5E40"/>
        </a:lt2>
        <a:accent1>
          <a:srgbClr val="AE7750"/>
        </a:accent1>
        <a:accent2>
          <a:srgbClr val="C08D60"/>
        </a:accent2>
        <a:accent3>
          <a:srgbClr val="FFFFFF"/>
        </a:accent3>
        <a:accent4>
          <a:srgbClr val="404040"/>
        </a:accent4>
        <a:accent5>
          <a:srgbClr val="D3BDB3"/>
        </a:accent5>
        <a:accent6>
          <a:srgbClr val="AE7F56"/>
        </a:accent6>
        <a:hlink>
          <a:srgbClr val="CCA47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D1BB77"/>
        </a:lt2>
        <a:accent1>
          <a:srgbClr val="DBBA87"/>
        </a:accent1>
        <a:accent2>
          <a:srgbClr val="E0B265"/>
        </a:accent2>
        <a:accent3>
          <a:srgbClr val="FFFFFF"/>
        </a:accent3>
        <a:accent4>
          <a:srgbClr val="404040"/>
        </a:accent4>
        <a:accent5>
          <a:srgbClr val="EAD9C3"/>
        </a:accent5>
        <a:accent6>
          <a:srgbClr val="CBA15B"/>
        </a:accent6>
        <a:hlink>
          <a:srgbClr val="E9C27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3D3D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FFFFFF"/>
        </a:dk1>
        <a:lt1>
          <a:srgbClr val="FFFFFF"/>
        </a:lt1>
        <a:dk2>
          <a:srgbClr val="FFFFFF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DADADA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FFFFFF"/>
        </a:dk1>
        <a:lt1>
          <a:srgbClr val="FFFFFF"/>
        </a:lt1>
        <a:dk2>
          <a:srgbClr val="FFFFFF"/>
        </a:dk2>
        <a:lt2>
          <a:srgbClr val="55A6FE"/>
        </a:lt2>
        <a:accent1>
          <a:srgbClr val="71BBFF"/>
        </a:accent1>
        <a:accent2>
          <a:srgbClr val="74CCFF"/>
        </a:accent2>
        <a:accent3>
          <a:srgbClr val="FFFFFF"/>
        </a:accent3>
        <a:accent4>
          <a:srgbClr val="DADADA"/>
        </a:accent4>
        <a:accent5>
          <a:srgbClr val="BBDAFF"/>
        </a:accent5>
        <a:accent6>
          <a:srgbClr val="68B9E7"/>
        </a:accent6>
        <a:hlink>
          <a:srgbClr val="94D8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FFFFFF"/>
        </a:dk1>
        <a:lt1>
          <a:srgbClr val="FFFFFF"/>
        </a:lt1>
        <a:dk2>
          <a:srgbClr val="FFFFFF"/>
        </a:dk2>
        <a:lt2>
          <a:srgbClr val="4BA1FF"/>
        </a:lt2>
        <a:accent1>
          <a:srgbClr val="5DB2FF"/>
        </a:accent1>
        <a:accent2>
          <a:srgbClr val="65C8FF"/>
        </a:accent2>
        <a:accent3>
          <a:srgbClr val="FFFFFF"/>
        </a:accent3>
        <a:accent4>
          <a:srgbClr val="DADADA"/>
        </a:accent4>
        <a:accent5>
          <a:srgbClr val="B6D5FF"/>
        </a:accent5>
        <a:accent6>
          <a:srgbClr val="5BB5E7"/>
        </a:accent6>
        <a:hlink>
          <a:srgbClr val="87E1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363</TotalTime>
  <Words>351</Words>
  <Application>Microsoft Office PowerPoint</Application>
  <PresentationFormat>Экран (4:3)</PresentationFormat>
  <Paragraphs>39</Paragraphs>
  <Slides>17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굴림</vt:lpstr>
      <vt:lpstr>Microsoft Sans Serif</vt:lpstr>
      <vt:lpstr>Verdana</vt:lpstr>
      <vt:lpstr>Wingdings</vt:lpstr>
      <vt:lpstr>powerpoint-template</vt:lpstr>
      <vt:lpstr>Комплекс утренней гимнастики </vt:lpstr>
      <vt:lpstr>Что же такое утренняя гимнастика?</vt:lpstr>
      <vt:lpstr> Утренняя гимнастика способствует: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Упражнение</vt:lpstr>
      <vt:lpstr>Упражнение</vt:lpstr>
      <vt:lpstr>Упражнение</vt:lpstr>
      <vt:lpstr>Упражнение </vt:lpstr>
      <vt:lpstr>Упражнение</vt:lpstr>
      <vt:lpstr>Упражнение</vt:lpstr>
      <vt:lpstr>Упражнение</vt:lpstr>
      <vt:lpstr>Спасибо за внимание!</vt:lpstr>
    </vt:vector>
  </TitlesOfParts>
  <Company>Retired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Комплекс утренней гимнастики</dc:title>
  <dc:creator>RWT</dc:creator>
  <cp:lastModifiedBy>ксюша</cp:lastModifiedBy>
  <cp:revision>9</cp:revision>
  <dcterms:created xsi:type="dcterms:W3CDTF">2015-11-06T11:52:00Z</dcterms:created>
  <dcterms:modified xsi:type="dcterms:W3CDTF">2020-04-06T13:30:40Z</dcterms:modified>
</cp:coreProperties>
</file>