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60" r:id="rId3"/>
    <p:sldId id="262" r:id="rId4"/>
    <p:sldId id="274" r:id="rId5"/>
    <p:sldId id="263" r:id="rId6"/>
    <p:sldId id="264" r:id="rId7"/>
    <p:sldId id="265" r:id="rId8"/>
    <p:sldId id="267" r:id="rId9"/>
    <p:sldId id="269" r:id="rId10"/>
    <p:sldId id="270" r:id="rId11"/>
    <p:sldId id="272" r:id="rId12"/>
    <p:sldId id="273" r:id="rId13"/>
    <p:sldId id="275" r:id="rId14"/>
    <p:sldId id="279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6A55"/>
    <a:srgbClr val="CCFF66"/>
    <a:srgbClr val="00FF00"/>
    <a:srgbClr val="0000FF"/>
    <a:srgbClr val="33CCFF"/>
    <a:srgbClr val="FFFF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323" autoAdjust="0"/>
  </p:normalViewPr>
  <p:slideViewPr>
    <p:cSldViewPr>
      <p:cViewPr varScale="1">
        <p:scale>
          <a:sx n="96" d="100"/>
          <a:sy n="96" d="100"/>
        </p:scale>
        <p:origin x="165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5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58B73-210D-41E5-9971-02D8D7B3A0C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43E70-2AED-4A91-8DA6-FAA888877E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843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4C0BFA3-F9FD-4A3F-ADF7-293037C7530B}" type="datetimeFigureOut">
              <a:rPr lang="ru-RU" smtClean="0"/>
              <a:pPr/>
              <a:t>06.04.2020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882D3C-7F41-4508-995F-2D350188C4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alstonok.rusedu.net/gallery/3100/40272-schedule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galstonok.rusedu.net/gallery/3100/40272-schedule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357167"/>
            <a:ext cx="7386662" cy="78581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 Урок русского языка 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428736"/>
            <a:ext cx="7786742" cy="421006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«</a:t>
            </a:r>
            <a:r>
              <a:rPr lang="ru-RU" sz="4800" b="1" dirty="0" smtClean="0">
                <a:solidFill>
                  <a:srgbClr val="FF0000"/>
                </a:solidFill>
              </a:rPr>
              <a:t>Большая  буква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в кличках животных</a:t>
            </a:r>
            <a:r>
              <a:rPr lang="ru-RU" sz="6000" b="1" dirty="0" smtClean="0">
                <a:solidFill>
                  <a:srgbClr val="FF0000"/>
                </a:solidFill>
              </a:rPr>
              <a:t>»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                         </a:t>
            </a:r>
          </a:p>
          <a:p>
            <a:pPr algn="r"/>
            <a:r>
              <a:rPr lang="ru-RU" sz="4000" b="1" dirty="0" smtClean="0">
                <a:solidFill>
                  <a:srgbClr val="FF0000"/>
                </a:solidFill>
              </a:rPr>
              <a:t>                          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143380"/>
            <a:ext cx="142876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b="1" u="sng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Проверь себя</a:t>
            </a:r>
            <a:endParaRPr lang="ru-RU" b="1" u="sng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7672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КОШКА     </a:t>
            </a:r>
            <a:r>
              <a:rPr lang="ru-RU" sz="4800" u="sng" dirty="0" smtClean="0">
                <a:solidFill>
                  <a:srgbClr val="FF0000"/>
                </a:solidFill>
              </a:rPr>
              <a:t>П</a:t>
            </a:r>
            <a:r>
              <a:rPr lang="ru-RU" sz="4800" dirty="0" smtClean="0"/>
              <a:t>ушинка</a:t>
            </a:r>
            <a:r>
              <a:rPr lang="ru-RU" sz="5400" dirty="0" smtClean="0"/>
              <a:t>                 </a:t>
            </a:r>
          </a:p>
          <a:p>
            <a:pPr>
              <a:buNone/>
            </a:pPr>
            <a:r>
              <a:rPr lang="ru-RU" sz="4800" dirty="0" smtClean="0"/>
              <a:t>СОБАКА    </a:t>
            </a:r>
            <a:r>
              <a:rPr lang="ru-RU" sz="4800" u="sng" dirty="0" smtClean="0">
                <a:solidFill>
                  <a:srgbClr val="FF0000"/>
                </a:solidFill>
              </a:rPr>
              <a:t>Т</a:t>
            </a:r>
            <a:r>
              <a:rPr lang="ru-RU" sz="4800" dirty="0" smtClean="0"/>
              <a:t>ишка</a:t>
            </a:r>
          </a:p>
          <a:p>
            <a:pPr>
              <a:buNone/>
            </a:pPr>
            <a:r>
              <a:rPr lang="ru-RU" sz="4800" dirty="0" smtClean="0"/>
              <a:t>ПЕТУХ       </a:t>
            </a:r>
            <a:r>
              <a:rPr lang="ru-RU" sz="4800" u="sng" dirty="0" smtClean="0">
                <a:solidFill>
                  <a:srgbClr val="FF0000"/>
                </a:solidFill>
              </a:rPr>
              <a:t>К</a:t>
            </a:r>
            <a:r>
              <a:rPr lang="ru-RU" sz="4800" dirty="0" smtClean="0"/>
              <a:t>рикун</a:t>
            </a:r>
          </a:p>
          <a:p>
            <a:pPr>
              <a:buNone/>
            </a:pPr>
            <a:r>
              <a:rPr lang="ru-RU" sz="4800" dirty="0" smtClean="0"/>
              <a:t>КОЗЁЛ       </a:t>
            </a:r>
            <a:r>
              <a:rPr lang="ru-RU" sz="4800" u="sng" dirty="0" smtClean="0">
                <a:solidFill>
                  <a:srgbClr val="FF0000"/>
                </a:solidFill>
              </a:rPr>
              <a:t>Б</a:t>
            </a:r>
            <a:r>
              <a:rPr lang="ru-RU" sz="4800" dirty="0" smtClean="0"/>
              <a:t>одун</a:t>
            </a:r>
            <a:r>
              <a:rPr lang="ru-RU" sz="5400" dirty="0" smtClean="0"/>
              <a:t>            </a:t>
            </a:r>
          </a:p>
          <a:p>
            <a:pPr>
              <a:buNone/>
            </a:pPr>
            <a:r>
              <a:rPr lang="ru-RU" sz="4800" dirty="0" smtClean="0"/>
              <a:t>КОРОВА    </a:t>
            </a:r>
            <a:r>
              <a:rPr lang="ru-RU" sz="4800" u="sng" dirty="0" smtClean="0">
                <a:solidFill>
                  <a:srgbClr val="FF0000"/>
                </a:solidFill>
              </a:rPr>
              <a:t>З</a:t>
            </a:r>
            <a:r>
              <a:rPr lang="ru-RU" sz="4800" dirty="0" smtClean="0"/>
              <a:t>орька</a:t>
            </a:r>
            <a:endParaRPr lang="ru-RU" sz="4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7157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     ВНИМАНИЕ!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00240"/>
            <a:ext cx="8686800" cy="4429156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/>
              <a:t>БОЛЬШАЯ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6000" dirty="0" smtClean="0"/>
              <a:t> БУКВА В КЛИЧКАХ ЖИВОТНЫХ, ЭТО ОРФОГРАММА</a:t>
            </a:r>
            <a:endParaRPr lang="ru-RU" sz="6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Вставьте пропущенные слова</a:t>
            </a:r>
            <a:endParaRPr lang="ru-RU" dirty="0"/>
          </a:p>
        </p:txBody>
      </p:sp>
      <p:pic>
        <p:nvPicPr>
          <p:cNvPr id="5123" name="Picture 3" descr="C:\Users\Денис\Desktop\Шары_files\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00198" cy="4000504"/>
          </a:xfrm>
          <a:prstGeom prst="rect">
            <a:avLst/>
          </a:prstGeom>
          <a:noFill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2419339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143108" y="1500174"/>
            <a:ext cx="6433390" cy="4410092"/>
          </a:xfr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Наш ___ поймал воздушный </a:t>
            </a:r>
            <a:endParaRPr lang="ru-RU" sz="4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____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. Собака</a:t>
            </a: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____</a:t>
            </a:r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укусила</a:t>
            </a:r>
            <a:r>
              <a:rPr lang="ru-RU" sz="3600" b="1" dirty="0" smtClean="0"/>
              <a:t>  </a:t>
            </a:r>
            <a:r>
              <a:rPr lang="ru-RU" sz="4000" b="1" dirty="0" smtClean="0">
                <a:solidFill>
                  <a:srgbClr val="0070C0"/>
                </a:solidFill>
              </a:rPr>
              <a:t>__ .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70C0"/>
                </a:solidFill>
              </a:rPr>
              <a:t>Лопнул</a:t>
            </a:r>
            <a:r>
              <a:rPr lang="ru-RU" sz="3600" b="1" dirty="0" smtClean="0">
                <a:solidFill>
                  <a:srgbClr val="00B05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___, испугался _____.</a:t>
            </a:r>
          </a:p>
          <a:p>
            <a:pPr>
              <a:buNone/>
            </a:pPr>
            <a:endParaRPr lang="ru-RU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600" b="1" dirty="0" smtClean="0">
                <a:solidFill>
                  <a:srgbClr val="00B050"/>
                </a:solidFill>
              </a:rPr>
              <a:t>Домик для </a:t>
            </a:r>
            <a:r>
              <a:rPr lang="ru-RU" sz="3600" b="1" dirty="0" err="1" smtClean="0">
                <a:solidFill>
                  <a:srgbClr val="00B050"/>
                </a:solidFill>
              </a:rPr>
              <a:t>___сделал</a:t>
            </a:r>
            <a:r>
              <a:rPr lang="ru-RU" sz="3600" b="1" dirty="0" smtClean="0">
                <a:solidFill>
                  <a:srgbClr val="00B050"/>
                </a:solidFill>
              </a:rPr>
              <a:t> Алёша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00B050"/>
                </a:solidFill>
              </a:rPr>
              <a:t>______ .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476672"/>
            <a:ext cx="7890080" cy="5771728"/>
          </a:xfrm>
        </p:spPr>
        <p:txBody>
          <a:bodyPr/>
          <a:lstStyle/>
          <a:p>
            <a:pPr>
              <a:buNone/>
            </a:pPr>
            <a:r>
              <a:rPr lang="ru-RU" sz="4000" b="1" dirty="0" smtClean="0"/>
              <a:t>Кошка Пушинка</a:t>
            </a:r>
          </a:p>
          <a:p>
            <a:pPr>
              <a:buNone/>
            </a:pPr>
            <a:r>
              <a:rPr lang="ru-RU" sz="4000" b="1" dirty="0" smtClean="0"/>
              <a:t>Собака Смешинка</a:t>
            </a:r>
          </a:p>
          <a:p>
            <a:pPr>
              <a:buNone/>
            </a:pPr>
            <a:r>
              <a:rPr lang="ru-RU" sz="4000" b="1" dirty="0" smtClean="0"/>
              <a:t>Петух Крикун</a:t>
            </a:r>
          </a:p>
          <a:p>
            <a:pPr>
              <a:buNone/>
            </a:pPr>
            <a:r>
              <a:rPr lang="ru-RU" sz="4000" b="1" dirty="0" smtClean="0"/>
              <a:t>Козёл Бодун</a:t>
            </a:r>
          </a:p>
          <a:p>
            <a:pPr>
              <a:buNone/>
            </a:pPr>
            <a:r>
              <a:rPr lang="ru-RU" sz="4000" b="1" dirty="0" smtClean="0"/>
              <a:t>Воробей Тишка</a:t>
            </a:r>
          </a:p>
          <a:p>
            <a:pPr>
              <a:buNone/>
            </a:pPr>
            <a:r>
              <a:rPr lang="ru-RU" sz="4000" b="1" dirty="0" smtClean="0"/>
              <a:t>Поросёнок Гришка</a:t>
            </a:r>
          </a:p>
          <a:p>
            <a:pPr>
              <a:buNone/>
            </a:pPr>
            <a:r>
              <a:rPr lang="ru-RU" sz="4000" b="1" dirty="0" smtClean="0"/>
              <a:t>Красивая синичка</a:t>
            </a:r>
          </a:p>
          <a:p>
            <a:pPr>
              <a:buNone/>
            </a:pPr>
            <a:r>
              <a:rPr lang="ru-RU" sz="4000" b="1" dirty="0" smtClean="0"/>
              <a:t>Как напишешь клички?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           Проверь себя.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47800"/>
            <a:ext cx="7719274" cy="480060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1643050"/>
            <a:ext cx="70009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                           ________________________________</a:t>
            </a:r>
          </a:p>
          <a:p>
            <a:pPr>
              <a:buNone/>
            </a:pPr>
            <a:r>
              <a:rPr lang="ru-RU" dirty="0" smtClean="0"/>
              <a:t>                    ______________________________________________</a:t>
            </a:r>
          </a:p>
          <a:p>
            <a:pPr>
              <a:buNone/>
            </a:pPr>
            <a:r>
              <a:rPr lang="ru-RU" sz="3600" dirty="0" smtClean="0"/>
              <a:t>Наша любимица – </a:t>
            </a:r>
            <a:r>
              <a:rPr lang="ru-RU" sz="3600" u="sng" dirty="0" smtClean="0">
                <a:solidFill>
                  <a:srgbClr val="FF0000"/>
                </a:solidFill>
              </a:rPr>
              <a:t>Р</a:t>
            </a:r>
            <a:r>
              <a:rPr lang="ru-RU" sz="3600" dirty="0" smtClean="0"/>
              <a:t>ябинка, она </a:t>
            </a:r>
          </a:p>
          <a:p>
            <a:pPr>
              <a:buNone/>
            </a:pPr>
            <a:r>
              <a:rPr lang="ru-RU" sz="3600" dirty="0" smtClean="0"/>
              <a:t>спокойная и даёт много м</a:t>
            </a:r>
            <a:r>
              <a:rPr lang="ru-RU" sz="3600" dirty="0" smtClean="0">
                <a:solidFill>
                  <a:srgbClr val="FF0000"/>
                </a:solidFill>
              </a:rPr>
              <a:t>оло</a:t>
            </a:r>
            <a:r>
              <a:rPr lang="ru-RU" sz="3600" dirty="0" smtClean="0"/>
              <a:t>ка. </a:t>
            </a:r>
          </a:p>
          <a:p>
            <a:pPr>
              <a:buNone/>
            </a:pPr>
            <a:r>
              <a:rPr lang="ru-RU" sz="3600" dirty="0" smtClean="0"/>
              <a:t>Тяжёлый груз перевозит </a:t>
            </a:r>
            <a:r>
              <a:rPr lang="ru-RU" sz="3600" u="sng" dirty="0" smtClean="0">
                <a:solidFill>
                  <a:srgbClr val="FF0000"/>
                </a:solidFill>
              </a:rPr>
              <a:t>В</a:t>
            </a:r>
            <a:r>
              <a:rPr lang="ru-RU" sz="3600" dirty="0" smtClean="0"/>
              <a:t>есёлый.</a:t>
            </a:r>
          </a:p>
          <a:p>
            <a:pPr>
              <a:buNone/>
            </a:pPr>
            <a:r>
              <a:rPr lang="ru-RU" sz="3600" dirty="0" smtClean="0"/>
              <a:t>Сторожит хозяйство надёжный </a:t>
            </a:r>
          </a:p>
          <a:p>
            <a:pPr>
              <a:buNone/>
            </a:pPr>
            <a:r>
              <a:rPr lang="ru-RU" sz="3600" u="sng" dirty="0" smtClean="0">
                <a:solidFill>
                  <a:srgbClr val="FF0000"/>
                </a:solidFill>
              </a:rPr>
              <a:t>Д</a:t>
            </a:r>
            <a:r>
              <a:rPr lang="ru-RU" sz="3600" dirty="0" smtClean="0"/>
              <a:t>ружок. Мы любим наших </a:t>
            </a:r>
            <a:r>
              <a:rPr lang="ru-RU" sz="3600" dirty="0" smtClean="0">
                <a:solidFill>
                  <a:srgbClr val="FF0000"/>
                </a:solidFill>
              </a:rPr>
              <a:t>жи</a:t>
            </a:r>
            <a:r>
              <a:rPr lang="ru-RU" sz="3600" dirty="0" smtClean="0"/>
              <a:t>вотных.</a:t>
            </a:r>
            <a:endParaRPr lang="ru-RU" sz="3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 smtClean="0"/>
              <a:t>         </a:t>
            </a:r>
            <a:r>
              <a:rPr lang="ru-RU" sz="6000" b="1" dirty="0" smtClean="0">
                <a:solidFill>
                  <a:srgbClr val="FF0000"/>
                </a:solidFill>
              </a:rPr>
              <a:t>МОЛОДЦЫ!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7422672" cy="5048272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</a:t>
            </a:r>
          </a:p>
          <a:p>
            <a:pPr>
              <a:buNone/>
            </a:pPr>
            <a:endParaRPr lang="ru-RU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00FF"/>
                </a:solidFill>
              </a:rPr>
              <a:t>                 </a:t>
            </a:r>
            <a:r>
              <a:rPr lang="ru-RU" sz="4800" dirty="0" smtClean="0">
                <a:solidFill>
                  <a:srgbClr val="0000FF"/>
                </a:solidFill>
              </a:rPr>
              <a:t>УРОК ОКОНЧЕН!</a:t>
            </a:r>
          </a:p>
          <a:p>
            <a:pPr>
              <a:buNone/>
            </a:pPr>
            <a:r>
              <a:rPr lang="ru-RU" sz="4800" dirty="0" smtClean="0"/>
              <a:t>       </a:t>
            </a:r>
            <a:r>
              <a:rPr lang="ru-RU" sz="4800" b="1" dirty="0" smtClean="0">
                <a:solidFill>
                  <a:srgbClr val="FF0000"/>
                </a:solidFill>
              </a:rPr>
              <a:t>СПАСИБО ЗА УРОК!</a:t>
            </a:r>
          </a:p>
          <a:p>
            <a:pPr>
              <a:buNone/>
            </a:pP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сколько групп можно поделить данные буквы?</a:t>
            </a:r>
            <a:endParaRPr lang="ru-RU" dirty="0"/>
          </a:p>
        </p:txBody>
      </p:sp>
      <p:pic>
        <p:nvPicPr>
          <p:cNvPr id="18" name="Содержимое 17" descr="http://galstonok.rusedu.net/gallery/3100/previews/40289-121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571612"/>
            <a:ext cx="11430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57224" y="3357562"/>
            <a:ext cx="914400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/>
              <a:t>К</a:t>
            </a:r>
            <a:endParaRPr lang="ru-RU" sz="7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4572008"/>
            <a:ext cx="914400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/>
              <a:t>Ч</a:t>
            </a:r>
            <a:endParaRPr lang="ru-RU" sz="7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1785926"/>
            <a:ext cx="914400" cy="914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4714884"/>
            <a:ext cx="914400" cy="9144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К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43768" y="285749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И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1714488"/>
            <a:ext cx="91440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b="1" dirty="0"/>
              <a:t>Л</a:t>
            </a:r>
          </a:p>
        </p:txBody>
      </p:sp>
      <p:sp>
        <p:nvSpPr>
          <p:cNvPr id="14" name="Пятно 1 13"/>
          <p:cNvSpPr/>
          <p:nvPr/>
        </p:nvSpPr>
        <p:spPr>
          <a:xfrm>
            <a:off x="3643306" y="2714620"/>
            <a:ext cx="1643074" cy="142876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143372" y="4500570"/>
            <a:ext cx="1071570" cy="114300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0" b="1" dirty="0" smtClean="0"/>
              <a:t>Ё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Какие слова можно собрать из рассыпанных букв?</a:t>
            </a:r>
            <a:endParaRPr lang="ru-RU" sz="4400" b="0" dirty="0">
              <a:solidFill>
                <a:srgbClr val="FF0000"/>
              </a:solidFill>
            </a:endParaRPr>
          </a:p>
        </p:txBody>
      </p:sp>
      <p:sp>
        <p:nvSpPr>
          <p:cNvPr id="26" name="Содержимое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714480" y="1857365"/>
            <a:ext cx="65008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Adobe Fangsong Std R" pitchFamily="18" charset="-128"/>
                <a:cs typeface="Gisha" pitchFamily="34" charset="-79"/>
              </a:rPr>
              <a:t>ГСРФХКОРОВАЖДМАСИН</a:t>
            </a:r>
          </a:p>
          <a:p>
            <a:pPr>
              <a:buNone/>
            </a:pP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itchFamily="2" charset="0"/>
                <a:ea typeface="Adobe Fangsong Std R" pitchFamily="18" charset="-128"/>
                <a:cs typeface="Gisha" pitchFamily="34" charset="-79"/>
              </a:rPr>
              <a:t>ЧАППВХЖИСОБАКАХИН</a:t>
            </a:r>
          </a:p>
        </p:txBody>
      </p:sp>
      <p:pic>
        <p:nvPicPr>
          <p:cNvPr id="28" name="Рисунок 2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572008"/>
            <a:ext cx="200026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571480"/>
            <a:ext cx="7362084" cy="567692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     Заглавная        </a:t>
            </a:r>
          </a:p>
          <a:p>
            <a:pPr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         буква</a:t>
            </a:r>
          </a:p>
          <a:p>
            <a:pPr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     в кличках </a:t>
            </a:r>
          </a:p>
          <a:p>
            <a:pPr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     животных         </a:t>
            </a:r>
            <a:endParaRPr lang="ru-RU" sz="7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1497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4000" dirty="0" smtClean="0"/>
              <a:t>1.Среди двора стоит копна:</a:t>
            </a:r>
          </a:p>
          <a:p>
            <a:pPr marL="514350" indent="-514350">
              <a:buNone/>
            </a:pPr>
            <a:r>
              <a:rPr lang="ru-RU" sz="4000" dirty="0" smtClean="0"/>
              <a:t>Спереди – вилы,</a:t>
            </a:r>
          </a:p>
          <a:p>
            <a:pPr marL="514350" indent="-514350">
              <a:buNone/>
            </a:pPr>
            <a:r>
              <a:rPr lang="ru-RU" sz="4000" dirty="0" smtClean="0"/>
              <a:t>Сзади – копна;</a:t>
            </a:r>
          </a:p>
          <a:p>
            <a:pPr marL="514350" indent="-514350">
              <a:buNone/>
            </a:pPr>
            <a:r>
              <a:rPr lang="ru-RU" sz="4000" dirty="0" smtClean="0"/>
              <a:t>2.Гладишь – ласкается,</a:t>
            </a:r>
          </a:p>
          <a:p>
            <a:pPr marL="514350" indent="-514350">
              <a:buNone/>
            </a:pPr>
            <a:r>
              <a:rPr lang="ru-RU" sz="4000" u="sng" dirty="0"/>
              <a:t>Д</a:t>
            </a:r>
            <a:r>
              <a:rPr lang="ru-RU" sz="4000" u="sng" dirty="0" smtClean="0"/>
              <a:t>разнишь – кусается</a:t>
            </a:r>
            <a:r>
              <a:rPr lang="ru-RU" u="sng" dirty="0" smtClean="0"/>
              <a:t>.</a:t>
            </a:r>
          </a:p>
          <a:p>
            <a:pPr marL="514350" indent="-514350">
              <a:buNone/>
            </a:pPr>
            <a:r>
              <a:rPr lang="ru-RU" dirty="0" smtClean="0">
                <a:solidFill>
                  <a:srgbClr val="FF0000"/>
                </a:solidFill>
              </a:rPr>
              <a:t>В чём смысловое сходство этих слов?</a:t>
            </a:r>
          </a:p>
          <a:p>
            <a:pPr marL="514350" indent="-514350">
              <a:buNone/>
            </a:pPr>
            <a:r>
              <a:rPr lang="ru-RU" sz="4000" dirty="0" smtClean="0">
                <a:solidFill>
                  <a:srgbClr val="0070C0"/>
                </a:solidFill>
              </a:rPr>
              <a:t>В чём их различие ?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http://galstonok.rusedu.net/gallery/3100/previews/voprosyi_i_otvetyi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500306"/>
            <a:ext cx="164307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9600" dirty="0" smtClean="0">
                <a:cs typeface="Aharoni" pitchFamily="2" charset="-79"/>
              </a:rPr>
              <a:t>К</a:t>
            </a:r>
            <a:r>
              <a:rPr lang="ru-RU" sz="9600" dirty="0" smtClean="0">
                <a:solidFill>
                  <a:srgbClr val="FF0000"/>
                </a:solidFill>
                <a:cs typeface="Aharoni" pitchFamily="2" charset="-79"/>
              </a:rPr>
              <a:t>О</a:t>
            </a:r>
            <a:r>
              <a:rPr lang="ru-RU" sz="9600" dirty="0" smtClean="0">
                <a:cs typeface="Aharoni" pitchFamily="2" charset="-79"/>
              </a:rPr>
              <a:t>РОВА</a:t>
            </a:r>
            <a:endParaRPr lang="ru-RU" sz="9600" dirty="0">
              <a:cs typeface="Aharoni" pitchFamily="2" charset="-79"/>
            </a:endParaRPr>
          </a:p>
        </p:txBody>
      </p:sp>
      <p:pic>
        <p:nvPicPr>
          <p:cNvPr id="5" name="Содержимое 4" descr="http://galstonok.rusedu.net/gallery/3100/9b74a5da795dt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3219479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1571612"/>
            <a:ext cx="4967294" cy="4525963"/>
          </a:xfrm>
        </p:spPr>
        <p:txBody>
          <a:bodyPr anchor="t">
            <a:normAutofit/>
          </a:bodyPr>
          <a:lstStyle/>
          <a:p>
            <a:pPr>
              <a:buNone/>
            </a:pPr>
            <a:r>
              <a:rPr lang="ru-RU" sz="4000" b="1" dirty="0" smtClean="0"/>
              <a:t>К</a:t>
            </a:r>
            <a:r>
              <a:rPr lang="ru-RU" sz="4000" b="1" u="sng" dirty="0" smtClean="0">
                <a:solidFill>
                  <a:srgbClr val="FF0000"/>
                </a:solidFill>
              </a:rPr>
              <a:t>О</a:t>
            </a:r>
            <a:r>
              <a:rPr lang="ru-RU" sz="4000" b="1" u="sng" dirty="0" smtClean="0"/>
              <a:t>РО</a:t>
            </a:r>
            <a:r>
              <a:rPr lang="ru-RU" sz="4000" b="1" dirty="0" smtClean="0"/>
              <a:t>ВА </a:t>
            </a:r>
            <a:r>
              <a:rPr lang="ru-RU" sz="4000" dirty="0" smtClean="0"/>
              <a:t>– домашнее травоядное молочное животное с большими рогами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С</a:t>
            </a:r>
            <a:r>
              <a:rPr lang="ru-RU" sz="9600" dirty="0" smtClean="0">
                <a:solidFill>
                  <a:srgbClr val="FF0000"/>
                </a:solidFill>
              </a:rPr>
              <a:t>О</a:t>
            </a:r>
            <a:r>
              <a:rPr lang="ru-RU" sz="9600" dirty="0" smtClean="0"/>
              <a:t>БАКА</a:t>
            </a:r>
            <a:endParaRPr lang="ru-RU" sz="9600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39290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4257676" cy="4525963"/>
          </a:xfrm>
        </p:spPr>
        <p:txBody>
          <a:bodyPr anchor="ctr">
            <a:noAutofit/>
          </a:bodyPr>
          <a:lstStyle/>
          <a:p>
            <a:pPr>
              <a:buNone/>
            </a:pPr>
            <a:r>
              <a:rPr lang="ru-RU" sz="4800" b="1" dirty="0" smtClean="0"/>
              <a:t>С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БАКА </a:t>
            </a:r>
            <a:r>
              <a:rPr lang="ru-RU" sz="4800" dirty="0" smtClean="0"/>
              <a:t>-домашнее животное из семейства хищных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1511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На какие группы разделим   животных по месту жительства?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928802"/>
            <a:ext cx="214314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4143380"/>
            <a:ext cx="185737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928802"/>
            <a:ext cx="200026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1785926"/>
            <a:ext cx="19907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5214950"/>
            <a:ext cx="11430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4286256"/>
            <a:ext cx="1928826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8000" u="sng" dirty="0" smtClean="0">
                <a:solidFill>
                  <a:srgbClr val="FF0000"/>
                </a:solidFill>
              </a:rPr>
              <a:t>Проверь</a:t>
            </a:r>
            <a:endParaRPr lang="ru-RU" sz="8000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1785926"/>
            <a:ext cx="7498080" cy="446247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5800" b="1" dirty="0" smtClean="0"/>
              <a:t>К</a:t>
            </a:r>
            <a:r>
              <a:rPr lang="ru-RU" sz="5800" b="1" dirty="0" smtClean="0">
                <a:solidFill>
                  <a:srgbClr val="FF0000"/>
                </a:solidFill>
              </a:rPr>
              <a:t>О</a:t>
            </a:r>
            <a:r>
              <a:rPr lang="ru-RU" sz="5800" b="1" dirty="0" smtClean="0"/>
              <a:t>РОВА</a:t>
            </a:r>
            <a:r>
              <a:rPr lang="ru-RU" sz="5800" dirty="0" smtClean="0"/>
              <a:t>   </a:t>
            </a:r>
          </a:p>
          <a:p>
            <a:pPr>
              <a:buNone/>
            </a:pPr>
            <a:r>
              <a:rPr lang="ru-RU" sz="6000" b="1" dirty="0" smtClean="0"/>
              <a:t>КО</a:t>
            </a:r>
            <a:r>
              <a:rPr lang="ru-RU" sz="6000" b="1" dirty="0" smtClean="0">
                <a:solidFill>
                  <a:srgbClr val="FF0000"/>
                </a:solidFill>
              </a:rPr>
              <a:t>Ш</a:t>
            </a:r>
            <a:r>
              <a:rPr lang="ru-RU" sz="6000" b="1" dirty="0" smtClean="0"/>
              <a:t>КА </a:t>
            </a:r>
          </a:p>
          <a:p>
            <a:pPr>
              <a:buNone/>
            </a:pPr>
            <a:r>
              <a:rPr lang="ru-RU" sz="6000" b="1" dirty="0" smtClean="0"/>
              <a:t>С</a:t>
            </a:r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r>
              <a:rPr lang="ru-RU" sz="6000" b="1" dirty="0" smtClean="0"/>
              <a:t>БАКА</a:t>
            </a:r>
          </a:p>
          <a:p>
            <a:pPr>
              <a:buNone/>
            </a:pPr>
            <a:r>
              <a:rPr lang="ru-RU" sz="6000" b="1" dirty="0" smtClean="0"/>
              <a:t>П</a:t>
            </a:r>
            <a:r>
              <a:rPr lang="ru-RU" sz="6000" b="1" dirty="0" smtClean="0">
                <a:solidFill>
                  <a:srgbClr val="FF0000"/>
                </a:solidFill>
              </a:rPr>
              <a:t>Е</a:t>
            </a:r>
            <a:r>
              <a:rPr lang="ru-RU" sz="6000" b="1" dirty="0" smtClean="0"/>
              <a:t>ТУХ</a:t>
            </a:r>
          </a:p>
          <a:p>
            <a:pPr>
              <a:buNone/>
            </a:pPr>
            <a:r>
              <a:rPr lang="ru-RU" sz="6000" b="1" dirty="0" smtClean="0"/>
              <a:t>К</a:t>
            </a:r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r>
              <a:rPr lang="ru-RU" sz="6000" b="1" dirty="0" smtClean="0"/>
              <a:t>ЗЁЛ</a:t>
            </a:r>
          </a:p>
          <a:p>
            <a:pPr>
              <a:buNone/>
            </a:pPr>
            <a:r>
              <a:rPr lang="en-US" dirty="0" smtClean="0"/>
              <a:t>                        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785926"/>
            <a:ext cx="357190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1461</TotalTime>
  <Words>235</Words>
  <Application>Microsoft Office PowerPoint</Application>
  <PresentationFormat>Экран (4:3)</PresentationFormat>
  <Paragraphs>80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Adobe Fangsong Std R</vt:lpstr>
      <vt:lpstr>Aharoni</vt:lpstr>
      <vt:lpstr>Calibri</vt:lpstr>
      <vt:lpstr>Cambria</vt:lpstr>
      <vt:lpstr>Gisha</vt:lpstr>
      <vt:lpstr>Segoe Print</vt:lpstr>
      <vt:lpstr>Verdana</vt:lpstr>
      <vt:lpstr>Wingdings 2</vt:lpstr>
      <vt:lpstr>Солнцестояние</vt:lpstr>
      <vt:lpstr> Урок русского языка </vt:lpstr>
      <vt:lpstr>На сколько групп можно поделить данные буквы?</vt:lpstr>
      <vt:lpstr>Какие слова можно собрать из рассыпанных букв?</vt:lpstr>
      <vt:lpstr>      </vt:lpstr>
      <vt:lpstr>Загадка</vt:lpstr>
      <vt:lpstr> КОРОВА</vt:lpstr>
      <vt:lpstr>СОБАКА</vt:lpstr>
      <vt:lpstr>     На какие группы разделим   животных по месту жительства?</vt:lpstr>
      <vt:lpstr>Проверь</vt:lpstr>
      <vt:lpstr>      Проверь себя</vt:lpstr>
      <vt:lpstr>      ВНИМАНИЕ!</vt:lpstr>
      <vt:lpstr>Вставьте пропущенные слова</vt:lpstr>
      <vt:lpstr>Презентация PowerPoint</vt:lpstr>
      <vt:lpstr>           Проверь себя.</vt:lpstr>
      <vt:lpstr>         МОЛОДЦЫ!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Заглавная буква в кличках животных</dc:title>
  <dc:creator>Денис</dc:creator>
  <cp:lastModifiedBy>ксюша</cp:lastModifiedBy>
  <cp:revision>168</cp:revision>
  <dcterms:created xsi:type="dcterms:W3CDTF">2012-01-19T09:34:59Z</dcterms:created>
  <dcterms:modified xsi:type="dcterms:W3CDTF">2020-04-06T09:10:45Z</dcterms:modified>
</cp:coreProperties>
</file>