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2"/>
  </p:sldMasterIdLst>
  <p:sldIdLst>
    <p:sldId id="277" r:id="rId3"/>
    <p:sldId id="281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80" r:id="rId21"/>
    <p:sldId id="286" r:id="rId22"/>
    <p:sldId id="282" r:id="rId23"/>
    <p:sldId id="283" r:id="rId24"/>
    <p:sldId id="278" r:id="rId25"/>
    <p:sldId id="279" r:id="rId26"/>
    <p:sldId id="285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06" autoAdjust="0"/>
    <p:restoredTop sz="94660"/>
  </p:normalViewPr>
  <p:slideViewPr>
    <p:cSldViewPr>
      <p:cViewPr varScale="1">
        <p:scale>
          <a:sx n="81" d="100"/>
          <a:sy n="81" d="100"/>
        </p:scale>
        <p:origin x="-105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2221F-4F0C-4847-81B7-D3ABAE3EE078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531BD-92F3-4EE2-A724-E9EC5C4D85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2221F-4F0C-4847-81B7-D3ABAE3EE078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531BD-92F3-4EE2-A724-E9EC5C4D85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2221F-4F0C-4847-81B7-D3ABAE3EE078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531BD-92F3-4EE2-A724-E9EC5C4D85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2221F-4F0C-4847-81B7-D3ABAE3EE078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531BD-92F3-4EE2-A724-E9EC5C4D85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2221F-4F0C-4847-81B7-D3ABAE3EE078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531BD-92F3-4EE2-A724-E9EC5C4D85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2221F-4F0C-4847-81B7-D3ABAE3EE078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531BD-92F3-4EE2-A724-E9EC5C4D85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2221F-4F0C-4847-81B7-D3ABAE3EE078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531BD-92F3-4EE2-A724-E9EC5C4D85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2221F-4F0C-4847-81B7-D3ABAE3EE078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531BD-92F3-4EE2-A724-E9EC5C4D85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2221F-4F0C-4847-81B7-D3ABAE3EE078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531BD-92F3-4EE2-A724-E9EC5C4D85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2221F-4F0C-4847-81B7-D3ABAE3EE078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531BD-92F3-4EE2-A724-E9EC5C4D85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2221F-4F0C-4847-81B7-D3ABAE3EE078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531BD-92F3-4EE2-A724-E9EC5C4D85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D2221F-4F0C-4847-81B7-D3ABAE3EE078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2531BD-92F3-4EE2-A724-E9EC5C4D850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14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b="1" dirty="0" smtClean="0"/>
              <a:t>Тема урока</a:t>
            </a:r>
            <a:endParaRPr lang="ru-RU" sz="44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4400" b="1" dirty="0" smtClean="0"/>
              <a:t>Творительный </a:t>
            </a:r>
            <a:br>
              <a:rPr lang="ru-RU" sz="4400" b="1" dirty="0" smtClean="0"/>
            </a:br>
            <a:r>
              <a:rPr lang="ru-RU" sz="4400" b="1" dirty="0" smtClean="0"/>
              <a:t>падеж </a:t>
            </a:r>
            <a:r>
              <a:rPr lang="ru-RU" sz="4400" b="1" dirty="0" smtClean="0"/>
              <a:t>имён прилагательных в мужском</a:t>
            </a:r>
            <a:br>
              <a:rPr lang="ru-RU" sz="4400" b="1" dirty="0" smtClean="0"/>
            </a:br>
            <a:r>
              <a:rPr lang="ru-RU" sz="4400" b="1" dirty="0" smtClean="0"/>
              <a:t>и среднем роде</a:t>
            </a:r>
          </a:p>
          <a:p>
            <a:pPr algn="ctr"/>
            <a:endParaRPr lang="ru-RU" sz="1400" b="1" dirty="0" smtClean="0"/>
          </a:p>
          <a:p>
            <a:pPr algn="ctr"/>
            <a:endParaRPr lang="ru-RU" sz="1400" b="1" dirty="0" smtClean="0"/>
          </a:p>
          <a:p>
            <a:pPr algn="ctr">
              <a:buNone/>
            </a:pPr>
            <a:endParaRPr lang="ru-RU" sz="14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Рисунок 1" descr="3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500563"/>
            <a:ext cx="1931988" cy="221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Рисунок 3" descr="ну погоди! 16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11963" y="4714875"/>
            <a:ext cx="2332037" cy="207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кругленный прямоугольник 4"/>
          <p:cNvSpPr/>
          <p:nvPr/>
        </p:nvSpPr>
        <p:spPr>
          <a:xfrm>
            <a:off x="2143125" y="500063"/>
            <a:ext cx="5072063" cy="1214437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dirty="0">
                <a:solidFill>
                  <a:srgbClr val="0070C0"/>
                </a:solidFill>
                <a:latin typeface="Monotype Corsiva" pitchFamily="66" charset="0"/>
              </a:rPr>
              <a:t>О или 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643188" y="2357438"/>
            <a:ext cx="500062" cy="50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000625" y="2357438"/>
            <a:ext cx="500063" cy="50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5357813" y="2214563"/>
            <a:ext cx="571500" cy="7858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214938" y="2357438"/>
            <a:ext cx="642937" cy="6429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1928813" y="3714750"/>
            <a:ext cx="4786312" cy="14287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dirty="0">
                <a:latin typeface="Times New Roman" pitchFamily="18" charset="0"/>
                <a:cs typeface="Times New Roman" pitchFamily="18" charset="0"/>
              </a:rPr>
              <a:t>с…</a:t>
            </a:r>
            <a:r>
              <a:rPr lang="ru-RU" sz="6000" dirty="0" err="1">
                <a:latin typeface="Times New Roman" pitchFamily="18" charset="0"/>
                <a:cs typeface="Times New Roman" pitchFamily="18" charset="0"/>
              </a:rPr>
              <a:t>поги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071813" y="1928813"/>
            <a:ext cx="642937" cy="6429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5000625" y="1928813"/>
            <a:ext cx="642938" cy="6429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</p:txBody>
      </p:sp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7929563" y="3000375"/>
            <a:ext cx="828675" cy="75723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2.08883E-6 L -0.18125 0.32524 " pathEditMode="relative" ptsTypes="AA">
                                      <p:cBhvr>
                                        <p:cTn id="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0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1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Рисунок 1" descr="3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500563"/>
            <a:ext cx="1931988" cy="221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Рисунок 3" descr="ну погоди! 16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11963" y="4714875"/>
            <a:ext cx="2332037" cy="207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кругленный прямоугольник 4"/>
          <p:cNvSpPr/>
          <p:nvPr/>
        </p:nvSpPr>
        <p:spPr>
          <a:xfrm>
            <a:off x="2143125" y="500063"/>
            <a:ext cx="5072063" cy="1214437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dirty="0">
                <a:solidFill>
                  <a:srgbClr val="0070C0"/>
                </a:solidFill>
                <a:latin typeface="Monotype Corsiva" pitchFamily="66" charset="0"/>
              </a:rPr>
              <a:t>О или 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643188" y="2357438"/>
            <a:ext cx="500062" cy="50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000625" y="2357438"/>
            <a:ext cx="500063" cy="50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5357813" y="2214563"/>
            <a:ext cx="571500" cy="7858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214938" y="2357438"/>
            <a:ext cx="642937" cy="6429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1928813" y="3714750"/>
            <a:ext cx="4786312" cy="14287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dirty="0">
                <a:latin typeface="Times New Roman" pitchFamily="18" charset="0"/>
                <a:cs typeface="Times New Roman" pitchFamily="18" charset="0"/>
              </a:rPr>
              <a:t>к…</a:t>
            </a:r>
            <a:r>
              <a:rPr lang="ru-RU" sz="6000" dirty="0" err="1">
                <a:latin typeface="Times New Roman" pitchFamily="18" charset="0"/>
                <a:cs typeface="Times New Roman" pitchFamily="18" charset="0"/>
              </a:rPr>
              <a:t>мпот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071813" y="1928813"/>
            <a:ext cx="642937" cy="6429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5000625" y="1928813"/>
            <a:ext cx="642938" cy="6429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</p:txBody>
      </p:sp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7929563" y="3000375"/>
            <a:ext cx="828675" cy="75723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2.84756E-6 L 0.03941 0.30419 " pathEditMode="relative" ptsTypes="AA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0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1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Рисунок 1" descr="3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500563"/>
            <a:ext cx="1931988" cy="221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Рисунок 3" descr="ну погоди! 16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11963" y="4714875"/>
            <a:ext cx="2332037" cy="207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кругленный прямоугольник 4"/>
          <p:cNvSpPr/>
          <p:nvPr/>
        </p:nvSpPr>
        <p:spPr>
          <a:xfrm>
            <a:off x="2143125" y="500063"/>
            <a:ext cx="5072063" cy="1214437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dirty="0">
                <a:solidFill>
                  <a:srgbClr val="0070C0"/>
                </a:solidFill>
                <a:latin typeface="Monotype Corsiva" pitchFamily="66" charset="0"/>
              </a:rPr>
              <a:t>О или 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643188" y="2357438"/>
            <a:ext cx="500062" cy="50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000625" y="2357438"/>
            <a:ext cx="500063" cy="50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5357813" y="2214563"/>
            <a:ext cx="571500" cy="7858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214938" y="2357438"/>
            <a:ext cx="642937" cy="6429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1928813" y="3714750"/>
            <a:ext cx="4786312" cy="14287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dirty="0">
                <a:latin typeface="Times New Roman" pitchFamily="18" charset="0"/>
                <a:cs typeface="Times New Roman" pitchFamily="18" charset="0"/>
              </a:rPr>
              <a:t>р…кета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071813" y="1928813"/>
            <a:ext cx="642937" cy="6429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5000625" y="1928813"/>
            <a:ext cx="642938" cy="6429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</p:txBody>
      </p:sp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7929563" y="3000375"/>
            <a:ext cx="828675" cy="75723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2.08883E-6 L -0.16527 0.31483 " pathEditMode="relative" ptsTypes="AA">
                                      <p:cBhvr>
                                        <p:cTn id="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0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1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Рисунок 1" descr="3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500563"/>
            <a:ext cx="1931988" cy="221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Рисунок 3" descr="ну погоди! 16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11963" y="4714875"/>
            <a:ext cx="2332037" cy="207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кругленный прямоугольник 4"/>
          <p:cNvSpPr/>
          <p:nvPr/>
        </p:nvSpPr>
        <p:spPr>
          <a:xfrm>
            <a:off x="2143125" y="500063"/>
            <a:ext cx="5072063" cy="1214437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dirty="0">
                <a:solidFill>
                  <a:srgbClr val="0070C0"/>
                </a:solidFill>
                <a:latin typeface="Monotype Corsiva" pitchFamily="66" charset="0"/>
              </a:rPr>
              <a:t>О или 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643188" y="2357438"/>
            <a:ext cx="500062" cy="50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000625" y="2357438"/>
            <a:ext cx="500063" cy="50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5357813" y="2214563"/>
            <a:ext cx="571500" cy="7858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214938" y="2357438"/>
            <a:ext cx="642937" cy="6429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1928813" y="3714750"/>
            <a:ext cx="4786312" cy="14287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dirty="0" err="1">
                <a:latin typeface="Times New Roman" pitchFamily="18" charset="0"/>
                <a:cs typeface="Times New Roman" pitchFamily="18" charset="0"/>
              </a:rPr>
              <a:t>кр</a:t>
            </a:r>
            <a:r>
              <a:rPr lang="ru-RU" sz="6000" dirty="0"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ru-RU" sz="6000" dirty="0" err="1">
                <a:latin typeface="Times New Roman" pitchFamily="18" charset="0"/>
                <a:cs typeface="Times New Roman" pitchFamily="18" charset="0"/>
              </a:rPr>
              <a:t>вать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071813" y="1928813"/>
            <a:ext cx="642937" cy="6429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5000625" y="1928813"/>
            <a:ext cx="642938" cy="6429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</p:txBody>
      </p:sp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7929563" y="3000375"/>
            <a:ext cx="828675" cy="75723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2.08883E-6 L 0.07864 0.31483 " pathEditMode="relative" ptsTypes="AA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0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1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Рисунок 1" descr="3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500563"/>
            <a:ext cx="1931988" cy="221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Рисунок 3" descr="ну погоди! 16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11963" y="4714875"/>
            <a:ext cx="2332037" cy="207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кругленный прямоугольник 4"/>
          <p:cNvSpPr/>
          <p:nvPr/>
        </p:nvSpPr>
        <p:spPr>
          <a:xfrm>
            <a:off x="2143125" y="500063"/>
            <a:ext cx="5072063" cy="1214437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dirty="0">
                <a:solidFill>
                  <a:srgbClr val="0070C0"/>
                </a:solidFill>
                <a:latin typeface="Monotype Corsiva" pitchFamily="66" charset="0"/>
              </a:rPr>
              <a:t>О или 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643188" y="2357438"/>
            <a:ext cx="500062" cy="50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000625" y="2357438"/>
            <a:ext cx="500063" cy="50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5357813" y="2214563"/>
            <a:ext cx="571500" cy="7858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214938" y="2357438"/>
            <a:ext cx="642937" cy="6429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1928813" y="3714750"/>
            <a:ext cx="5286375" cy="14287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dirty="0">
                <a:latin typeface="Times New Roman" pitchFamily="18" charset="0"/>
                <a:cs typeface="Times New Roman" pitchFamily="18" charset="0"/>
              </a:rPr>
              <a:t>р…</a:t>
            </a:r>
            <a:r>
              <a:rPr lang="ru-RU" sz="6000" dirty="0" err="1">
                <a:latin typeface="Times New Roman" pitchFamily="18" charset="0"/>
                <a:cs typeface="Times New Roman" pitchFamily="18" charset="0"/>
              </a:rPr>
              <a:t>стение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071813" y="1928813"/>
            <a:ext cx="642937" cy="6429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5000625" y="1928813"/>
            <a:ext cx="642938" cy="6429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</p:txBody>
      </p:sp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7929563" y="3000375"/>
            <a:ext cx="828675" cy="75723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2.08883E-6 L -0.18906 0.32524 " pathEditMode="relative" ptsTypes="AA">
                                      <p:cBhvr>
                                        <p:cTn id="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0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1" grpId="0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Рисунок 1" descr="3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500563"/>
            <a:ext cx="1931988" cy="221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Рисунок 3" descr="ну погоди! 16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11963" y="4714875"/>
            <a:ext cx="2332037" cy="207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кругленный прямоугольник 4"/>
          <p:cNvSpPr/>
          <p:nvPr/>
        </p:nvSpPr>
        <p:spPr>
          <a:xfrm>
            <a:off x="2143125" y="500063"/>
            <a:ext cx="5072063" cy="1214437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dirty="0">
                <a:solidFill>
                  <a:srgbClr val="0070C0"/>
                </a:solidFill>
                <a:latin typeface="Monotype Corsiva" pitchFamily="66" charset="0"/>
              </a:rPr>
              <a:t>О или 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643188" y="2357438"/>
            <a:ext cx="500062" cy="50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000625" y="2357438"/>
            <a:ext cx="500063" cy="50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5357813" y="2214563"/>
            <a:ext cx="571500" cy="7858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214938" y="2357438"/>
            <a:ext cx="642937" cy="6429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1928813" y="3714750"/>
            <a:ext cx="4786312" cy="14287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dirty="0">
                <a:latin typeface="Times New Roman" pitchFamily="18" charset="0"/>
                <a:cs typeface="Times New Roman" pitchFamily="18" charset="0"/>
              </a:rPr>
              <a:t>м…</a:t>
            </a:r>
            <a:r>
              <a:rPr lang="ru-RU" sz="6000" dirty="0" err="1">
                <a:latin typeface="Times New Roman" pitchFamily="18" charset="0"/>
                <a:cs typeface="Times New Roman" pitchFamily="18" charset="0"/>
              </a:rPr>
              <a:t>рковь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071813" y="1928813"/>
            <a:ext cx="642937" cy="6429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5000625" y="1928813"/>
            <a:ext cx="642938" cy="6429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</p:txBody>
      </p:sp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7929563" y="3000375"/>
            <a:ext cx="828675" cy="75723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2.08883E-6 L 0.03142 0.32524 " pathEditMode="relative" ptsTypes="AA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0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1" grpId="0"/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Рисунок 1" descr="3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500563"/>
            <a:ext cx="1931988" cy="221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Рисунок 3" descr="ну погоди! 16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11963" y="4714875"/>
            <a:ext cx="2332037" cy="207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кругленный прямоугольник 4"/>
          <p:cNvSpPr/>
          <p:nvPr/>
        </p:nvSpPr>
        <p:spPr>
          <a:xfrm>
            <a:off x="2143125" y="500063"/>
            <a:ext cx="5072063" cy="1214437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dirty="0">
                <a:solidFill>
                  <a:srgbClr val="0070C0"/>
                </a:solidFill>
                <a:latin typeface="Monotype Corsiva" pitchFamily="66" charset="0"/>
              </a:rPr>
              <a:t>О или 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643188" y="2357438"/>
            <a:ext cx="500062" cy="50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000625" y="2357438"/>
            <a:ext cx="500063" cy="50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5357813" y="2214563"/>
            <a:ext cx="571500" cy="7858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214938" y="2357438"/>
            <a:ext cx="642937" cy="6429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1928813" y="3714750"/>
            <a:ext cx="4786312" cy="14287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dirty="0">
                <a:latin typeface="Times New Roman" pitchFamily="18" charset="0"/>
                <a:cs typeface="Times New Roman" pitchFamily="18" charset="0"/>
              </a:rPr>
              <a:t>т…</a:t>
            </a:r>
            <a:r>
              <a:rPr lang="ru-RU" sz="6000" dirty="0" err="1">
                <a:latin typeface="Times New Roman" pitchFamily="18" charset="0"/>
                <a:cs typeface="Times New Roman" pitchFamily="18" charset="0"/>
              </a:rPr>
              <a:t>релка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071813" y="1928813"/>
            <a:ext cx="642937" cy="6429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5000625" y="1928813"/>
            <a:ext cx="642938" cy="6429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</p:txBody>
      </p:sp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7929563" y="3000375"/>
            <a:ext cx="828675" cy="75723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87 0.00393 L -0.2 0.329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2" y="1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0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1" grpId="0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Рисунок 1" descr="3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500563"/>
            <a:ext cx="1931988" cy="221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Рисунок 3" descr="ну погоди! 16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11963" y="4714875"/>
            <a:ext cx="2332037" cy="207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кругленный прямоугольник 4"/>
          <p:cNvSpPr/>
          <p:nvPr/>
        </p:nvSpPr>
        <p:spPr>
          <a:xfrm>
            <a:off x="2143125" y="500063"/>
            <a:ext cx="5072063" cy="1214437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dirty="0">
                <a:solidFill>
                  <a:srgbClr val="0070C0"/>
                </a:solidFill>
                <a:latin typeface="Monotype Corsiva" pitchFamily="66" charset="0"/>
              </a:rPr>
              <a:t>О или 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643188" y="2357438"/>
            <a:ext cx="500062" cy="50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000625" y="2357438"/>
            <a:ext cx="500063" cy="50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5357813" y="2214563"/>
            <a:ext cx="571500" cy="7858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214938" y="2357438"/>
            <a:ext cx="642937" cy="6429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1928813" y="3714750"/>
            <a:ext cx="4786312" cy="14287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dirty="0">
                <a:latin typeface="Times New Roman" pitchFamily="18" charset="0"/>
                <a:cs typeface="Times New Roman" pitchFamily="18" charset="0"/>
              </a:rPr>
              <a:t>г…</a:t>
            </a:r>
            <a:r>
              <a:rPr lang="ru-RU" sz="6000" dirty="0" err="1">
                <a:latin typeface="Times New Roman" pitchFamily="18" charset="0"/>
                <a:cs typeface="Times New Roman" pitchFamily="18" charset="0"/>
              </a:rPr>
              <a:t>рох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071813" y="1928813"/>
            <a:ext cx="642937" cy="6429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5000625" y="1928813"/>
            <a:ext cx="642938" cy="6429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</p:txBody>
      </p:sp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7929563" y="3000375"/>
            <a:ext cx="828675" cy="75723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093 0.02498 L 0.05816 0.3398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" y="1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0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1" grpId="0"/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Рисунок 1" descr="3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500563"/>
            <a:ext cx="1931988" cy="221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Рисунок 3" descr="ну погоди! 16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11963" y="4714875"/>
            <a:ext cx="2332037" cy="207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кругленный прямоугольник 4"/>
          <p:cNvSpPr/>
          <p:nvPr/>
        </p:nvSpPr>
        <p:spPr>
          <a:xfrm>
            <a:off x="2143125" y="500063"/>
            <a:ext cx="5072063" cy="1214437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dirty="0">
                <a:solidFill>
                  <a:srgbClr val="0070C0"/>
                </a:solidFill>
                <a:latin typeface="Monotype Corsiva" pitchFamily="66" charset="0"/>
              </a:rPr>
              <a:t>О или 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643188" y="2357438"/>
            <a:ext cx="500062" cy="50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000625" y="2357438"/>
            <a:ext cx="500063" cy="50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5357813" y="2214563"/>
            <a:ext cx="571500" cy="7858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214938" y="2357438"/>
            <a:ext cx="642937" cy="6429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1928813" y="3714750"/>
            <a:ext cx="4786312" cy="14287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dirty="0"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ru-RU" sz="6000" dirty="0" err="1">
                <a:latin typeface="Times New Roman" pitchFamily="18" charset="0"/>
                <a:cs typeface="Times New Roman" pitchFamily="18" charset="0"/>
              </a:rPr>
              <a:t>птека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071813" y="1928813"/>
            <a:ext cx="642937" cy="6429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5000625" y="1928813"/>
            <a:ext cx="642938" cy="6429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</p:txBody>
      </p:sp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7929563" y="3000375"/>
            <a:ext cx="828675" cy="75723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2.08883E-6 L -0.21267 0.31483 " pathEditMode="relative" ptsTypes="AA">
                                      <p:cBhvr>
                                        <p:cTn id="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0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1" grpId="0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Работа по теме урока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http://tepka.ru/Russkij_yazyk_4.2/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628800"/>
            <a:ext cx="7344816" cy="41185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Организационный момент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 </a:t>
            </a:r>
            <a:r>
              <a:rPr lang="ru-RU" b="1" dirty="0" smtClean="0"/>
              <a:t>Улыбкой дверь отворите в пути,</a:t>
            </a:r>
          </a:p>
          <a:p>
            <a:r>
              <a:rPr lang="ru-RU" b="1" dirty="0" smtClean="0"/>
              <a:t> Улыбку нельзя удержать взаперти</a:t>
            </a:r>
          </a:p>
          <a:p>
            <a:r>
              <a:rPr lang="ru-RU" b="1" dirty="0" smtClean="0"/>
              <a:t>   Улыбка цветёт, растёт на устах.</a:t>
            </a:r>
          </a:p>
          <a:p>
            <a:r>
              <a:rPr lang="ru-RU" b="1" dirty="0" smtClean="0"/>
              <a:t>   Улыбка прогонит и злобу и страх.</a:t>
            </a:r>
          </a:p>
          <a:p>
            <a:r>
              <a:rPr lang="ru-RU" b="1" dirty="0" smtClean="0"/>
              <a:t>- Давайте подарим улыбку друг другу.  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6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9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2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Выполни упражнение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№273 стр. 167</a:t>
            </a:r>
            <a:endParaRPr lang="ru-R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/>
              <a:t> Выборочный диктант.</a:t>
            </a:r>
            <a:r>
              <a:rPr lang="ru-RU" dirty="0"/>
              <a:t> 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000" b="1" dirty="0" smtClean="0"/>
              <a:t>Выписать словосочетания: </a:t>
            </a:r>
            <a:r>
              <a:rPr lang="ru-RU" sz="2000" b="1" dirty="0" err="1" smtClean="0"/>
              <a:t>существительное+прилагательное</a:t>
            </a:r>
            <a:r>
              <a:rPr lang="ru-RU" sz="2000" b="1" dirty="0" smtClean="0"/>
              <a:t>, связанное с ним, выделить окончание имен прилагательных</a:t>
            </a:r>
          </a:p>
          <a:p>
            <a:pPr algn="ctr"/>
            <a:r>
              <a:rPr lang="ru-RU" sz="2800" b="1" dirty="0" smtClean="0"/>
              <a:t>Текст</a:t>
            </a:r>
          </a:p>
          <a:p>
            <a:r>
              <a:rPr lang="ru-RU" sz="2800" b="1" dirty="0" smtClean="0"/>
              <a:t>Речка покрыта толстым льдом</a:t>
            </a:r>
            <a:r>
              <a:rPr lang="ru-RU" sz="2800" b="1" i="1" dirty="0" smtClean="0"/>
              <a:t>.</a:t>
            </a:r>
            <a:r>
              <a:rPr lang="ru-RU" sz="2800" b="1" dirty="0" smtClean="0"/>
              <a:t> </a:t>
            </a:r>
            <a:r>
              <a:rPr lang="ru-RU" sz="2800" b="1" dirty="0" smtClean="0"/>
              <a:t>Со звонким </a:t>
            </a:r>
            <a:r>
              <a:rPr lang="ru-RU" sz="2800" b="1" dirty="0" smtClean="0"/>
              <a:t>шумом бежал ручей. Ребята наблюдали за шустрым зверьком. Поздним вечером мы возвращались в лагерь.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Проверь себя!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Толстым льдом, </a:t>
            </a:r>
          </a:p>
          <a:p>
            <a:r>
              <a:rPr lang="ru-RU" dirty="0" smtClean="0"/>
              <a:t>со </a:t>
            </a:r>
            <a:r>
              <a:rPr lang="ru-RU" dirty="0" smtClean="0"/>
              <a:t>звонким шумом, </a:t>
            </a:r>
          </a:p>
          <a:p>
            <a:r>
              <a:rPr lang="ru-RU" dirty="0" smtClean="0"/>
              <a:t>за шустрым зверьком, </a:t>
            </a:r>
          </a:p>
          <a:p>
            <a:r>
              <a:rPr lang="ru-RU" dirty="0" smtClean="0"/>
              <a:t>поздним вечером.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Самостоятельная работа</a:t>
            </a:r>
            <a:endParaRPr lang="ru-RU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79512" y="1196752"/>
            <a:ext cx="4464496" cy="4929411"/>
          </a:xfrm>
          <a:solidFill>
            <a:srgbClr val="002060"/>
          </a:solidFill>
        </p:spPr>
        <p:txBody>
          <a:bodyPr/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Окружён… кустарником, </a:t>
            </a:r>
          </a:p>
          <a:p>
            <a:r>
              <a:rPr lang="ru-RU" sz="3200" b="1" dirty="0" smtClean="0">
                <a:solidFill>
                  <a:schemeClr val="bg1"/>
                </a:solidFill>
              </a:rPr>
              <a:t>(густой, колючий)</a:t>
            </a:r>
          </a:p>
          <a:p>
            <a:r>
              <a:rPr lang="ru-RU" sz="3200" b="1" dirty="0" smtClean="0">
                <a:solidFill>
                  <a:schemeClr val="bg1"/>
                </a:solidFill>
              </a:rPr>
              <a:t>Дом с … окном, </a:t>
            </a:r>
            <a:r>
              <a:rPr lang="ru-RU" sz="3200" b="1" dirty="0" smtClean="0">
                <a:solidFill>
                  <a:schemeClr val="bg1"/>
                </a:solidFill>
              </a:rPr>
              <a:t>(</a:t>
            </a:r>
            <a:r>
              <a:rPr lang="ru-RU" sz="3200" b="1" dirty="0" smtClean="0">
                <a:solidFill>
                  <a:schemeClr val="bg1"/>
                </a:solidFill>
              </a:rPr>
              <a:t>большое, красивое)</a:t>
            </a:r>
          </a:p>
          <a:p>
            <a:endParaRPr lang="ru-RU" b="1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648200" y="1196752"/>
            <a:ext cx="4316288" cy="4929411"/>
          </a:xfrm>
          <a:solidFill>
            <a:schemeClr val="accent4">
              <a:lumMod val="50000"/>
            </a:schemeClr>
          </a:solidFill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Гордился … городом, </a:t>
            </a:r>
          </a:p>
          <a:p>
            <a:r>
              <a:rPr lang="ru-RU" sz="3200" b="1" dirty="0" smtClean="0">
                <a:solidFill>
                  <a:schemeClr val="bg1"/>
                </a:solidFill>
              </a:rPr>
              <a:t>(родной, любимый)</a:t>
            </a:r>
          </a:p>
          <a:p>
            <a:r>
              <a:rPr lang="ru-RU" sz="3200" b="1" dirty="0" smtClean="0">
                <a:solidFill>
                  <a:schemeClr val="bg1"/>
                </a:solidFill>
              </a:rPr>
              <a:t>Шёл с … </a:t>
            </a:r>
            <a:r>
              <a:rPr lang="ru-RU" sz="3200" b="1" dirty="0" smtClean="0">
                <a:solidFill>
                  <a:schemeClr val="bg1"/>
                </a:solidFill>
              </a:rPr>
              <a:t>ведром</a:t>
            </a:r>
            <a:r>
              <a:rPr lang="ru-RU" sz="3200" b="1" dirty="0">
                <a:solidFill>
                  <a:schemeClr val="bg1"/>
                </a:solidFill>
              </a:rPr>
              <a:t>.</a:t>
            </a:r>
            <a:endParaRPr lang="ru-RU" sz="3200" b="1" dirty="0" smtClean="0">
              <a:solidFill>
                <a:schemeClr val="bg1"/>
              </a:solidFill>
            </a:endParaRPr>
          </a:p>
          <a:p>
            <a:r>
              <a:rPr lang="ru-RU" sz="3200" b="1" dirty="0" smtClean="0">
                <a:solidFill>
                  <a:schemeClr val="bg1"/>
                </a:solidFill>
              </a:rPr>
              <a:t>(пустое, железное)</a:t>
            </a:r>
            <a:endParaRPr lang="ru-RU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2" dur="1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 animBg="1"/>
      <p:bldP spid="5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4294967295"/>
          </p:nvPr>
        </p:nvSpPr>
        <p:spPr>
          <a:xfrm>
            <a:off x="539552" y="692696"/>
            <a:ext cx="8229600" cy="4525963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endParaRPr lang="ru-RU" b="1" dirty="0" smtClean="0">
              <a:solidFill>
                <a:srgbClr val="0070C0"/>
              </a:solidFill>
            </a:endParaRPr>
          </a:p>
          <a:p>
            <a:r>
              <a:rPr lang="ru-RU" b="1" dirty="0" smtClean="0"/>
              <a:t>К какому выводу пришли в результате работы на уроке?</a:t>
            </a:r>
          </a:p>
          <a:p>
            <a:r>
              <a:rPr lang="ru-RU" b="1" dirty="0" smtClean="0"/>
              <a:t>Какие окончания </a:t>
            </a:r>
            <a:r>
              <a:rPr lang="ru-RU" b="1" dirty="0" smtClean="0"/>
              <a:t>у т</a:t>
            </a:r>
            <a:r>
              <a:rPr lang="ru-RU" b="1" dirty="0" smtClean="0"/>
              <a:t>ворительного падежа  </a:t>
            </a:r>
            <a:r>
              <a:rPr lang="ru-RU" b="1" dirty="0" smtClean="0"/>
              <a:t>имён прилагательных </a:t>
            </a:r>
            <a:r>
              <a:rPr lang="ru-RU" b="1" dirty="0" smtClean="0"/>
              <a:t> мужского </a:t>
            </a:r>
            <a:r>
              <a:rPr lang="ru-RU" b="1" dirty="0" smtClean="0"/>
              <a:t>и </a:t>
            </a:r>
            <a:r>
              <a:rPr lang="ru-RU" b="1" dirty="0" smtClean="0"/>
              <a:t>среднего рода?</a:t>
            </a:r>
            <a:endParaRPr lang="ru-RU" b="1" dirty="0" smtClean="0"/>
          </a:p>
          <a:p>
            <a:pPr>
              <a:buNone/>
            </a:pP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/>
              <a:t>Подведение итогов урока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 Для кого сегодняшний урок прошёл не напрасно?</a:t>
            </a:r>
          </a:p>
          <a:p>
            <a:r>
              <a:rPr lang="ru-RU" dirty="0" smtClean="0"/>
              <a:t>- Что было трудным?</a:t>
            </a:r>
          </a:p>
          <a:p>
            <a:r>
              <a:rPr lang="ru-RU" dirty="0" smtClean="0"/>
              <a:t>- А что интересным?</a:t>
            </a:r>
          </a:p>
          <a:p>
            <a:r>
              <a:rPr lang="ru-RU" dirty="0" smtClean="0"/>
              <a:t>- Что вы узнали о написании безударных окончаний имён прилагательных мужского и среднего рода в Т. п. и П.п.?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Рисунок 1" descr="52 (3)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CC00"/>
          </a:solidFill>
          <a:ln w="9525">
            <a:noFill/>
            <a:miter lim="800000"/>
            <a:headEnd/>
            <a:tailEnd/>
          </a:ln>
        </p:spPr>
      </p:pic>
      <p:sp>
        <p:nvSpPr>
          <p:cNvPr id="3" name="Овал 2"/>
          <p:cNvSpPr/>
          <p:nvPr/>
        </p:nvSpPr>
        <p:spPr>
          <a:xfrm>
            <a:off x="2500313" y="571500"/>
            <a:ext cx="2643187" cy="571500"/>
          </a:xfrm>
          <a:prstGeom prst="ellipse">
            <a:avLst/>
          </a:prstGeom>
          <a:solidFill>
            <a:schemeClr val="bg2">
              <a:lumMod val="90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076" name="Рисунок 3" descr="3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0438" y="2357438"/>
            <a:ext cx="2074862" cy="192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Выноска-облако 4"/>
          <p:cNvSpPr/>
          <p:nvPr/>
        </p:nvSpPr>
        <p:spPr>
          <a:xfrm>
            <a:off x="3929063" y="285750"/>
            <a:ext cx="4071937" cy="2428875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bg1"/>
                </a:solidFill>
              </a:rPr>
              <a:t>Знаешь ли ты словарные слова?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bg1"/>
                </a:solidFill>
              </a:rPr>
              <a:t>Проверим?</a:t>
            </a:r>
          </a:p>
        </p:txBody>
      </p:sp>
      <p:pic>
        <p:nvPicPr>
          <p:cNvPr id="3078" name="Рисунок 5" descr="ну погоди! 3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14500" y="3714750"/>
            <a:ext cx="2071688" cy="296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8143875" y="3500438"/>
            <a:ext cx="828675" cy="757237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FFCC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Рисунок 1" descr="19651673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3357563" y="1643063"/>
            <a:ext cx="2428875" cy="6429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bg1"/>
                </a:solidFill>
              </a:rPr>
              <a:t>Вставь буквы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214688" y="2428875"/>
            <a:ext cx="1214437" cy="6429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/>
              <a:t>О </a:t>
            </a:r>
            <a:r>
              <a:rPr lang="ru-RU" dirty="0"/>
              <a:t>или </a:t>
            </a:r>
            <a:r>
              <a:rPr lang="ru-RU" sz="2800" dirty="0"/>
              <a:t>А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714875" y="2428875"/>
            <a:ext cx="1214438" cy="6429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/>
              <a:t>Е </a:t>
            </a:r>
            <a:r>
              <a:rPr lang="ru-RU" dirty="0"/>
              <a:t>или </a:t>
            </a:r>
            <a:r>
              <a:rPr lang="ru-RU" sz="2800" dirty="0"/>
              <a:t>И</a:t>
            </a:r>
          </a:p>
        </p:txBody>
      </p:sp>
      <p:pic>
        <p:nvPicPr>
          <p:cNvPr id="4102" name="Рисунок 6" descr="ну погоди! 8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5" y="2786063"/>
            <a:ext cx="2043113" cy="2868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3" name="Рисунок 7" descr="3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86188" y="3214688"/>
            <a:ext cx="1931987" cy="221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Управляющая кнопка: далее 12">
            <a:hlinkClick r:id="rId5" action="ppaction://hlinksldjump" highlightClick="1"/>
          </p:cNvPr>
          <p:cNvSpPr/>
          <p:nvPr/>
        </p:nvSpPr>
        <p:spPr>
          <a:xfrm>
            <a:off x="5929313" y="2357438"/>
            <a:ext cx="1071562" cy="714375"/>
          </a:xfrm>
          <a:prstGeom prst="actionButtonForwardNex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Управляющая кнопка: назад 8">
            <a:hlinkClick r:id="" action="ppaction://hlinkshowjump?jump=nextslide" highlightClick="1"/>
          </p:cNvPr>
          <p:cNvSpPr/>
          <p:nvPr/>
        </p:nvSpPr>
        <p:spPr>
          <a:xfrm>
            <a:off x="2286000" y="2357438"/>
            <a:ext cx="928688" cy="714375"/>
          </a:xfrm>
          <a:prstGeom prst="actionButtonBackPrevious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6143625" y="6429375"/>
            <a:ext cx="3000375" cy="4286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Рисунок 1" descr="3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500563"/>
            <a:ext cx="1931988" cy="221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Рисунок 3" descr="ну погоди! 16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11963" y="4714875"/>
            <a:ext cx="2332037" cy="207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кругленный прямоугольник 4"/>
          <p:cNvSpPr/>
          <p:nvPr/>
        </p:nvSpPr>
        <p:spPr>
          <a:xfrm>
            <a:off x="2143125" y="500063"/>
            <a:ext cx="5072063" cy="1214437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dirty="0">
                <a:solidFill>
                  <a:srgbClr val="0070C0"/>
                </a:solidFill>
                <a:latin typeface="Monotype Corsiva" pitchFamily="66" charset="0"/>
              </a:rPr>
              <a:t>О или 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643188" y="2357438"/>
            <a:ext cx="500062" cy="50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000625" y="2357438"/>
            <a:ext cx="500063" cy="50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5357813" y="2214563"/>
            <a:ext cx="571500" cy="7858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2286000" y="4357688"/>
            <a:ext cx="4357688" cy="121443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dirty="0">
                <a:latin typeface="Times New Roman" pitchFamily="18" charset="0"/>
                <a:cs typeface="Times New Roman" pitchFamily="18" charset="0"/>
              </a:rPr>
              <a:t>пл…ток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5214938" y="2357438"/>
            <a:ext cx="642937" cy="6429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</p:txBody>
      </p:sp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8072438" y="3000375"/>
            <a:ext cx="828675" cy="75723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875 0.00439 L -0.12899 0.3296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" y="1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6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Рисунок 1" descr="3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500563"/>
            <a:ext cx="1931988" cy="221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Рисунок 3" descr="ну погоди! 16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11963" y="4714875"/>
            <a:ext cx="2332037" cy="207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кругленный прямоугольник 4"/>
          <p:cNvSpPr/>
          <p:nvPr/>
        </p:nvSpPr>
        <p:spPr>
          <a:xfrm>
            <a:off x="2143125" y="500063"/>
            <a:ext cx="5072063" cy="1214437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dirty="0">
                <a:solidFill>
                  <a:srgbClr val="0070C0"/>
                </a:solidFill>
                <a:latin typeface="Monotype Corsiva" pitchFamily="66" charset="0"/>
              </a:rPr>
              <a:t>О или 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643188" y="2357438"/>
            <a:ext cx="500062" cy="50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000625" y="2357438"/>
            <a:ext cx="500063" cy="50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5357813" y="2214563"/>
            <a:ext cx="571500" cy="7858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214938" y="2357438"/>
            <a:ext cx="642937" cy="6429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1928813" y="3714750"/>
            <a:ext cx="4786312" cy="14287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в…сток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071813" y="1928813"/>
            <a:ext cx="642937" cy="6429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5000625" y="1928813"/>
            <a:ext cx="642938" cy="6429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</p:txBody>
      </p:sp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7929563" y="3000375"/>
            <a:ext cx="828675" cy="75723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2.08883E-6 L 0.04722 0.32524 " pathEditMode="relative" ptsTypes="AA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0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1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Рисунок 1" descr="3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500563"/>
            <a:ext cx="1931988" cy="221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Рисунок 3" descr="ну погоди! 16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11963" y="4714875"/>
            <a:ext cx="2332037" cy="207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кругленный прямоугольник 4"/>
          <p:cNvSpPr/>
          <p:nvPr/>
        </p:nvSpPr>
        <p:spPr>
          <a:xfrm>
            <a:off x="2143125" y="500063"/>
            <a:ext cx="5072063" cy="1214437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dirty="0">
                <a:solidFill>
                  <a:srgbClr val="0070C0"/>
                </a:solidFill>
                <a:latin typeface="Monotype Corsiva" pitchFamily="66" charset="0"/>
              </a:rPr>
              <a:t>О или 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643188" y="2357438"/>
            <a:ext cx="500062" cy="50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000625" y="2357438"/>
            <a:ext cx="500063" cy="50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5357813" y="2214563"/>
            <a:ext cx="571500" cy="7858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214938" y="2357438"/>
            <a:ext cx="642937" cy="6429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1928813" y="3714750"/>
            <a:ext cx="4786312" cy="14287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dirty="0">
                <a:latin typeface="Times New Roman" pitchFamily="18" charset="0"/>
                <a:cs typeface="Times New Roman" pitchFamily="18" charset="0"/>
              </a:rPr>
              <a:t>д…рога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071813" y="1928813"/>
            <a:ext cx="642937" cy="6429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5000625" y="1928813"/>
            <a:ext cx="642938" cy="6429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</p:txBody>
      </p:sp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7929563" y="3000375"/>
            <a:ext cx="828675" cy="75723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2.08883E-6 L 0.04722 0.31483 " pathEditMode="relative" ptsTypes="AA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0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1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Рисунок 1" descr="3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500563"/>
            <a:ext cx="1931988" cy="221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Рисунок 3" descr="ну погоди! 16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11963" y="4714875"/>
            <a:ext cx="2332037" cy="207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кругленный прямоугольник 4"/>
          <p:cNvSpPr/>
          <p:nvPr/>
        </p:nvSpPr>
        <p:spPr>
          <a:xfrm>
            <a:off x="2143125" y="500063"/>
            <a:ext cx="5072063" cy="1214437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dirty="0">
                <a:solidFill>
                  <a:srgbClr val="0070C0"/>
                </a:solidFill>
                <a:latin typeface="Monotype Corsiva" pitchFamily="66" charset="0"/>
              </a:rPr>
              <a:t>О или 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643188" y="2357438"/>
            <a:ext cx="500062" cy="50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000625" y="2357438"/>
            <a:ext cx="500063" cy="50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5357813" y="2214563"/>
            <a:ext cx="571500" cy="7858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214938" y="2357438"/>
            <a:ext cx="642937" cy="6429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1928813" y="3714750"/>
            <a:ext cx="4786312" cy="14287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dirty="0">
                <a:latin typeface="Times New Roman" pitchFamily="18" charset="0"/>
                <a:cs typeface="Times New Roman" pitchFamily="18" charset="0"/>
              </a:rPr>
              <a:t>в…робей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071813" y="1928813"/>
            <a:ext cx="642937" cy="6429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5000625" y="1928813"/>
            <a:ext cx="642938" cy="6429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</p:txBody>
      </p:sp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7929563" y="3000375"/>
            <a:ext cx="828675" cy="75723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2.08883E-6 L 0.0158 0.31483 " pathEditMode="relative" ptsTypes="AA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0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1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Рисунок 1" descr="3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500563"/>
            <a:ext cx="1931988" cy="221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Рисунок 3" descr="ну погоди! 16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11963" y="4714875"/>
            <a:ext cx="2332037" cy="207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кругленный прямоугольник 4"/>
          <p:cNvSpPr/>
          <p:nvPr/>
        </p:nvSpPr>
        <p:spPr>
          <a:xfrm>
            <a:off x="2143125" y="500063"/>
            <a:ext cx="5072063" cy="1214437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dirty="0">
                <a:solidFill>
                  <a:srgbClr val="0070C0"/>
                </a:solidFill>
                <a:latin typeface="Monotype Corsiva" pitchFamily="66" charset="0"/>
              </a:rPr>
              <a:t>О или 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643188" y="2357438"/>
            <a:ext cx="500062" cy="50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000625" y="2357438"/>
            <a:ext cx="500063" cy="500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5357813" y="2214563"/>
            <a:ext cx="571500" cy="7858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214938" y="2357438"/>
            <a:ext cx="642937" cy="6429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1928813" y="3714750"/>
            <a:ext cx="4786312" cy="14287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dirty="0">
                <a:latin typeface="Times New Roman" pitchFamily="18" charset="0"/>
                <a:cs typeface="Times New Roman" pitchFamily="18" charset="0"/>
              </a:rPr>
              <a:t>к…</a:t>
            </a:r>
            <a:r>
              <a:rPr lang="ru-RU" sz="6000" dirty="0" err="1">
                <a:latin typeface="Times New Roman" pitchFamily="18" charset="0"/>
                <a:cs typeface="Times New Roman" pitchFamily="18" charset="0"/>
              </a:rPr>
              <a:t>ртина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071813" y="1928813"/>
            <a:ext cx="642937" cy="6429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5000625" y="1928813"/>
            <a:ext cx="642938" cy="6429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</p:txBody>
      </p:sp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7929563" y="3000375"/>
            <a:ext cx="828675" cy="75723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2.08883E-6 L -0.18906 0.32524 " pathEditMode="relative" ptsTypes="AA">
                                      <p:cBhvr>
                                        <p:cTn id="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0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1" grpId="0"/>
      <p:bldP spid="14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4AA03D9D-1A7C-4E82-89E1-AD4A2CA13FE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148</TotalTime>
  <Words>215</Words>
  <Application>Microsoft Office PowerPoint</Application>
  <PresentationFormat>Экран (4:3)</PresentationFormat>
  <Paragraphs>98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Тема урока</vt:lpstr>
      <vt:lpstr>Организационный момент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Работа по теме урока</vt:lpstr>
      <vt:lpstr>Выполни упражнение</vt:lpstr>
      <vt:lpstr> Выборочный диктант. </vt:lpstr>
      <vt:lpstr>Проверь себя!</vt:lpstr>
      <vt:lpstr>Самостоятельная работа</vt:lpstr>
      <vt:lpstr>Слайд 24</vt:lpstr>
      <vt:lpstr>Подведение итогов урока</vt:lpstr>
    </vt:vector>
  </TitlesOfParts>
  <Company>DG Win&amp;Soft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Чистописание</dc:title>
  <dc:subject>Шаблон оформления</dc:subject>
  <dc:creator>Надежда</dc:creator>
  <dc:description>Корпорация Майкрософт
Шаблон оформления</dc:description>
  <cp:lastModifiedBy>Наталья</cp:lastModifiedBy>
  <cp:revision>18</cp:revision>
  <dcterms:created xsi:type="dcterms:W3CDTF">2014-02-11T15:36:26Z</dcterms:created>
  <dcterms:modified xsi:type="dcterms:W3CDTF">2020-04-05T08:07:08Z</dcterms:modified>
  <cp:category>Шаблон оформления</cp:category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TC103899579990</vt:lpwstr>
  </property>
</Properties>
</file>