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44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2.xml" ContentType="application/vnd.openxmlformats-officedocument.presentationml.slideLayout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s/slide1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  <p:sldMasterId id="2147483768" r:id="rId2"/>
    <p:sldMasterId id="2147483780" r:id="rId3"/>
    <p:sldMasterId id="2147483792" r:id="rId4"/>
  </p:sldMasterIdLst>
  <p:sldIdLst>
    <p:sldId id="256" r:id="rId5"/>
    <p:sldId id="267" r:id="rId6"/>
    <p:sldId id="271" r:id="rId7"/>
    <p:sldId id="257" r:id="rId8"/>
    <p:sldId id="273" r:id="rId9"/>
    <p:sldId id="275" r:id="rId10"/>
    <p:sldId id="274" r:id="rId11"/>
    <p:sldId id="270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99"/>
    <a:srgbClr val="FF0000"/>
    <a:srgbClr val="000000"/>
    <a:srgbClr val="00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104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05.04.2020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05.04.2020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05.04.2020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05.04.2020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05.04.2020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05.04.2020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05.04.2020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05.04.2020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05.04.2020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05.04.2020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05.04.2020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  <p:transition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05.04.2020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05.04.2020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05.04.2020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05.04.2020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05.04.2020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05.04.2020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05.04.2020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05.04.2020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05.04.2020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05.04.2020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  <p:transition>
    <p:fade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05.04.2020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05.04.2020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05.04.2020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05.04.2020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Скругленный прямоугольник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05.04.2020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Скругленный прямоугольник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05.04.2020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05.04.2020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05.04.2020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Скругленный прямоугольник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05.04.2020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05.04.2020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05.04.2020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05.04.2020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ransition>
    <p:fade/>
  </p:transition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05.04.2020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ransition>
    <p:fade/>
  </p:transition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05.04.2020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ransition>
    <p:fade/>
  </p:transition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Скругленный прямоугольник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05.04.2020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ransition>
    <p:fade/>
  </p:transition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8596" y="2285992"/>
            <a:ext cx="2500330" cy="727071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85786" y="2428868"/>
            <a:ext cx="7429552" cy="1714512"/>
          </a:xfrm>
        </p:spPr>
        <p:txBody>
          <a:bodyPr>
            <a:normAutofit fontScale="47500" lnSpcReduction="20000"/>
          </a:bodyPr>
          <a:lstStyle/>
          <a:p>
            <a:pPr algn="ctr"/>
            <a:r>
              <a:rPr lang="ru-RU" sz="8000" b="1" i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Тема: </a:t>
            </a:r>
            <a:r>
              <a:rPr lang="ru-RU" sz="80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Предложный падеж </a:t>
            </a:r>
          </a:p>
          <a:p>
            <a:pPr algn="ctr"/>
            <a:r>
              <a:rPr lang="ru-RU" sz="80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прилагательных </a:t>
            </a:r>
          </a:p>
          <a:p>
            <a:pPr algn="ctr"/>
            <a:r>
              <a:rPr lang="ru-RU" sz="80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мужского и среднего рода</a:t>
            </a:r>
          </a:p>
          <a:p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500034" y="214290"/>
            <a:ext cx="835824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Русский язык</a:t>
            </a:r>
          </a:p>
          <a:p>
            <a:pPr algn="ctr"/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6 класс</a:t>
            </a:r>
            <a:endParaRPr lang="ru-RU" sz="3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8596" y="2285992"/>
            <a:ext cx="2500330" cy="727071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143636" y="1643050"/>
            <a:ext cx="217918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i="1" dirty="0" smtClean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дерево</a:t>
            </a:r>
            <a:endParaRPr lang="ru-RU" sz="4400" b="1" dirty="0">
              <a:solidFill>
                <a:srgbClr val="000099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14282" y="2928934"/>
            <a:ext cx="2717411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i="1" dirty="0" smtClean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Смотри</a:t>
            </a:r>
            <a:r>
              <a:rPr lang="ru-RU" sz="5400" b="1" i="1" dirty="0" smtClean="0">
                <a:solidFill>
                  <a:srgbClr val="000099"/>
                </a:solidFill>
              </a:rPr>
              <a:t> </a:t>
            </a:r>
            <a:endParaRPr lang="ru-RU" sz="5400" b="1" dirty="0">
              <a:solidFill>
                <a:srgbClr val="000099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571604" y="1571612"/>
            <a:ext cx="285103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i="1" dirty="0" smtClean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в плодах,</a:t>
            </a:r>
            <a:endParaRPr lang="ru-RU" sz="4400" b="1" dirty="0">
              <a:solidFill>
                <a:srgbClr val="000099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857356" y="4857760"/>
            <a:ext cx="324185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i="1" dirty="0" smtClean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а человека</a:t>
            </a:r>
            <a:endParaRPr lang="ru-RU" sz="4400" b="1" dirty="0">
              <a:solidFill>
                <a:srgbClr val="000099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928662" y="357166"/>
            <a:ext cx="692948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cap="all" dirty="0" smtClean="0">
                <a:solidFill>
                  <a:srgbClr val="C00000"/>
                </a:solidFill>
                <a:latin typeface="Cambria" pitchFamily="18" charset="0"/>
              </a:rPr>
              <a:t>Соберите пословицу</a:t>
            </a:r>
            <a:endParaRPr lang="ru-RU" sz="4400" b="1" cap="all" dirty="0">
              <a:solidFill>
                <a:srgbClr val="C00000"/>
              </a:solidFill>
              <a:latin typeface="Cambria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715008" y="3429000"/>
            <a:ext cx="249023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i="1" dirty="0" smtClean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в делах.</a:t>
            </a:r>
            <a:endParaRPr lang="ru-RU" sz="4400" b="1" dirty="0">
              <a:solidFill>
                <a:srgbClr val="000099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Стрелка вниз 10"/>
          <p:cNvSpPr/>
          <p:nvPr/>
        </p:nvSpPr>
        <p:spPr>
          <a:xfrm rot="4200621" flipV="1">
            <a:off x="4354698" y="1040516"/>
            <a:ext cx="132732" cy="3679982"/>
          </a:xfrm>
          <a:prstGeom prst="down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 вниз 11"/>
          <p:cNvSpPr/>
          <p:nvPr/>
        </p:nvSpPr>
        <p:spPr>
          <a:xfrm rot="16200000" flipV="1">
            <a:off x="5213634" y="1215730"/>
            <a:ext cx="162776" cy="173179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низ 12"/>
          <p:cNvSpPr/>
          <p:nvPr/>
        </p:nvSpPr>
        <p:spPr>
          <a:xfrm rot="10800000" flipV="1">
            <a:off x="3143240" y="2357430"/>
            <a:ext cx="142876" cy="242889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 вниз 13"/>
          <p:cNvSpPr/>
          <p:nvPr/>
        </p:nvSpPr>
        <p:spPr>
          <a:xfrm rot="3678573" flipH="1" flipV="1">
            <a:off x="5892869" y="3693114"/>
            <a:ext cx="127278" cy="1946799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571604" y="1714488"/>
            <a:ext cx="6403163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400" b="1" i="1" dirty="0" smtClean="0">
                <a:solidFill>
                  <a:srgbClr val="000099"/>
                </a:solidFill>
              </a:rPr>
              <a:t>Смотри дерево в плодах, </a:t>
            </a:r>
          </a:p>
          <a:p>
            <a:pPr algn="ctr"/>
            <a:r>
              <a:rPr lang="ru-RU" sz="4400" b="1" i="1" dirty="0" smtClean="0">
                <a:solidFill>
                  <a:srgbClr val="000099"/>
                </a:solidFill>
              </a:rPr>
              <a:t>а человека в делах.</a:t>
            </a:r>
            <a:endParaRPr lang="ru-RU" sz="4400" dirty="0"/>
          </a:p>
        </p:txBody>
      </p:sp>
      <p:pic>
        <p:nvPicPr>
          <p:cNvPr id="5" name="Picture 2" descr="https://im3-tub-ru.yandex.net/i?id=bd34838dc2645ce9da85675538ce8fad&amp;n=33&amp;h=215&amp;w=17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71604" y="3929066"/>
            <a:ext cx="1928826" cy="2329763"/>
          </a:xfrm>
          <a:prstGeom prst="rect">
            <a:avLst/>
          </a:prstGeom>
          <a:noFill/>
        </p:spPr>
      </p:pic>
      <p:pic>
        <p:nvPicPr>
          <p:cNvPr id="60418" name="Picture 2" descr="http://img.labirint.ru/images/comments_pic/0918/01labculb124107590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0694" y="3571876"/>
            <a:ext cx="2357454" cy="2933069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0100" y="285728"/>
            <a:ext cx="7498080" cy="1143000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srgbClr val="000099"/>
                </a:solidFill>
                <a:effectLst/>
              </a:rPr>
              <a:t>«Четвёртый лишний»</a:t>
            </a:r>
            <a:endParaRPr lang="ru-RU" sz="3200" b="1" dirty="0">
              <a:solidFill>
                <a:srgbClr val="000099"/>
              </a:solidFill>
              <a:effectLst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81329"/>
            <a:ext cx="8229600" cy="1090416"/>
          </a:xfrm>
        </p:spPr>
        <p:txBody>
          <a:bodyPr>
            <a:normAutofit fontScale="70000" lnSpcReduction="20000"/>
          </a:bodyPr>
          <a:lstStyle/>
          <a:p>
            <a:pPr algn="ctr">
              <a:buNone/>
            </a:pPr>
            <a:endParaRPr lang="ru-RU" sz="36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ctr">
              <a:buNone/>
            </a:pPr>
            <a:r>
              <a:rPr lang="ru-RU" sz="69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</a:rPr>
              <a:t>медведь</a:t>
            </a:r>
            <a:endParaRPr lang="ru-RU" sz="69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857620" y="3500438"/>
            <a:ext cx="143539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</a:pPr>
            <a:r>
              <a:rPr lang="ru-RU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</a:rPr>
              <a:t>заяц</a:t>
            </a:r>
            <a:endParaRPr lang="ru-RU" sz="4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571868" y="2714620"/>
            <a:ext cx="202209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</a:pPr>
            <a:r>
              <a:rPr lang="ru-RU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</a:rPr>
              <a:t>рыжая</a:t>
            </a:r>
            <a:endParaRPr lang="ru-RU" sz="4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786182" y="4429132"/>
            <a:ext cx="177401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</a:pPr>
            <a:r>
              <a:rPr lang="ru-RU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</a:rPr>
              <a:t>белка</a:t>
            </a:r>
            <a:endParaRPr lang="ru-RU" sz="4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2050" name="Picture 2" descr="C:\Users\Den\Desktop\мама\картинки\face_question_mark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86578" y="4357694"/>
            <a:ext cx="1643054" cy="1643054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0100" y="285728"/>
            <a:ext cx="7498080" cy="1143000"/>
          </a:xfrm>
        </p:spPr>
        <p:txBody>
          <a:bodyPr>
            <a:normAutofit/>
          </a:bodyPr>
          <a:lstStyle/>
          <a:p>
            <a:pPr algn="ctr"/>
            <a:endParaRPr lang="ru-RU" sz="3200" b="1" dirty="0">
              <a:solidFill>
                <a:srgbClr val="000099"/>
              </a:solidFill>
              <a:effectLst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57158" y="2071678"/>
            <a:ext cx="8229600" cy="1090416"/>
          </a:xfrm>
        </p:spPr>
        <p:txBody>
          <a:bodyPr>
            <a:normAutofit fontScale="25000" lnSpcReduction="20000"/>
          </a:bodyPr>
          <a:lstStyle/>
          <a:p>
            <a:pPr algn="ctr">
              <a:buNone/>
            </a:pPr>
            <a:endParaRPr lang="ru-RU" sz="36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ru-RU" sz="19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</a:rPr>
              <a:t>зимнем    в   стоит  красивом    тишина    лесу</a:t>
            </a:r>
            <a:endParaRPr lang="ru-RU" sz="192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2050" name="Picture 2" descr="C:\Users\Den\Desktop\мама\картинки\face_question_mark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72462" y="5643578"/>
            <a:ext cx="785798" cy="785798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0100" y="285728"/>
            <a:ext cx="7498080" cy="1143000"/>
          </a:xfrm>
        </p:spPr>
        <p:txBody>
          <a:bodyPr>
            <a:normAutofit/>
          </a:bodyPr>
          <a:lstStyle/>
          <a:p>
            <a:pPr algn="ctr"/>
            <a:endParaRPr lang="ru-RU" sz="3200" b="1" dirty="0">
              <a:solidFill>
                <a:srgbClr val="000099"/>
              </a:solidFill>
              <a:effectLst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57158" y="2071678"/>
            <a:ext cx="8229600" cy="1090416"/>
          </a:xfrm>
        </p:spPr>
        <p:txBody>
          <a:bodyPr>
            <a:normAutofit fontScale="25000" lnSpcReduction="20000"/>
          </a:bodyPr>
          <a:lstStyle/>
          <a:p>
            <a:pPr algn="ctr">
              <a:buNone/>
            </a:pPr>
            <a:endParaRPr lang="ru-RU" sz="36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ru-RU" sz="19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</a:rPr>
              <a:t>В зимнем  красивом  лесу    стоит тишина.</a:t>
            </a:r>
            <a:endParaRPr lang="ru-RU" sz="192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8662" y="1071546"/>
            <a:ext cx="7772400" cy="714380"/>
          </a:xfrm>
        </p:spPr>
        <p:txBody>
          <a:bodyPr>
            <a:noAutofit/>
          </a:bodyPr>
          <a:lstStyle/>
          <a:p>
            <a:pPr lvl="0" algn="ctr"/>
            <a:r>
              <a:rPr lang="ru-RU" sz="3200" b="1" dirty="0" smtClean="0">
                <a:solidFill>
                  <a:srgbClr val="00009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/>
            </a:r>
            <a:br>
              <a:rPr lang="ru-RU" sz="3200" b="1" dirty="0" smtClean="0">
                <a:solidFill>
                  <a:srgbClr val="00009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lang="ru-RU" sz="3200" b="1" dirty="0" smtClean="0">
                <a:solidFill>
                  <a:srgbClr val="000099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/>
            </a:r>
            <a:br>
              <a:rPr lang="ru-RU" sz="3200" b="1" dirty="0" smtClean="0">
                <a:solidFill>
                  <a:srgbClr val="000099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lang="ru-RU" sz="3200" b="1" dirty="0" smtClean="0">
                <a:solidFill>
                  <a:srgbClr val="000099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/>
            </a:r>
            <a:br>
              <a:rPr lang="ru-RU" sz="3200" b="1" dirty="0" smtClean="0">
                <a:solidFill>
                  <a:srgbClr val="000099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lang="ru-RU" sz="3200" b="1" dirty="0" smtClean="0">
                <a:solidFill>
                  <a:srgbClr val="C00000"/>
                </a:solidFill>
                <a:effectLst/>
                <a:latin typeface="+mn-lt"/>
                <a:ea typeface="Times New Roman" pitchFamily="18" charset="0"/>
                <a:cs typeface="Arial" pitchFamily="34" charset="0"/>
              </a:rPr>
              <a:t>Чтобы правильно написать окончание прилагательного нужно:</a:t>
            </a:r>
            <a:r>
              <a:rPr lang="ru-RU" sz="3200" dirty="0" smtClean="0">
                <a:solidFill>
                  <a:srgbClr val="C00000"/>
                </a:solidFill>
                <a:effectLst/>
                <a:latin typeface="+mn-lt"/>
                <a:cs typeface="Arial" pitchFamily="34" charset="0"/>
              </a:rPr>
              <a:t/>
            </a:r>
            <a:br>
              <a:rPr lang="ru-RU" sz="3200" dirty="0" smtClean="0">
                <a:solidFill>
                  <a:srgbClr val="C00000"/>
                </a:solidFill>
                <a:effectLst/>
                <a:latin typeface="+mn-lt"/>
                <a:cs typeface="Arial" pitchFamily="34" charset="0"/>
              </a:rPr>
            </a:br>
            <a:endParaRPr lang="ru-RU" sz="3200" dirty="0">
              <a:solidFill>
                <a:srgbClr val="C00000"/>
              </a:solidFill>
              <a:effectLst/>
              <a:latin typeface="+mn-lt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1000100" y="1447800"/>
            <a:ext cx="7686700" cy="3695712"/>
          </a:xfrm>
        </p:spPr>
        <p:txBody>
          <a:bodyPr/>
          <a:lstStyle/>
          <a:p>
            <a:pPr marL="0" lvl="0" indent="0" algn="just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ru-RU" b="1" dirty="0" smtClean="0">
                <a:ea typeface="Times New Roman" pitchFamily="18" charset="0"/>
                <a:cs typeface="Times New Roman" pitchFamily="18" charset="0"/>
              </a:rPr>
              <a:t>Найти существительное, к которому относится прилагательное.</a:t>
            </a:r>
          </a:p>
          <a:p>
            <a:pPr marL="0" lvl="0" indent="0" algn="just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endParaRPr lang="ru-RU" sz="800" b="1" dirty="0" smtClean="0">
              <a:cs typeface="Arial" pitchFamily="34" charset="0"/>
            </a:endParaRPr>
          </a:p>
          <a:p>
            <a:pPr marL="0" lvl="0" indent="0" algn="just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endParaRPr lang="ru-RU" sz="800" b="1" dirty="0" smtClean="0">
              <a:cs typeface="Arial" pitchFamily="34" charset="0"/>
            </a:endParaRPr>
          </a:p>
          <a:p>
            <a:pPr marL="0" lvl="0" indent="0" algn="just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endParaRPr lang="ru-RU" sz="800" b="1" dirty="0" smtClean="0">
              <a:cs typeface="Arial" pitchFamily="34" charset="0"/>
            </a:endParaRPr>
          </a:p>
          <a:p>
            <a:pPr marL="0" lvl="0" indent="0" algn="just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endParaRPr lang="ru-RU" sz="800" b="1" dirty="0" smtClean="0">
              <a:cs typeface="Arial" pitchFamily="34" charset="0"/>
            </a:endParaRPr>
          </a:p>
          <a:p>
            <a:pPr marL="0" lvl="0" indent="0" algn="just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endParaRPr lang="ru-RU" sz="800" b="1" dirty="0" smtClean="0">
              <a:cs typeface="Arial" pitchFamily="34" charset="0"/>
            </a:endParaRPr>
          </a:p>
          <a:p>
            <a:pPr marL="0" lvl="0" indent="0" algn="just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ru-RU" b="1" dirty="0" smtClean="0">
                <a:ea typeface="Times New Roman" pitchFamily="18" charset="0"/>
                <a:cs typeface="Times New Roman" pitchFamily="18" charset="0"/>
              </a:rPr>
              <a:t>От этого существительного задать к прилагательному вопрос.</a:t>
            </a:r>
          </a:p>
          <a:p>
            <a:pPr marL="0" lvl="0" indent="0" algn="just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</a:pPr>
            <a:endParaRPr lang="ru-RU" sz="800" b="1" dirty="0" smtClean="0">
              <a:cs typeface="Arial" pitchFamily="34" charset="0"/>
            </a:endParaRPr>
          </a:p>
          <a:p>
            <a:pPr marL="0" lvl="0" indent="0" algn="just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</a:pPr>
            <a:endParaRPr lang="ru-RU" sz="800" b="1" dirty="0" smtClean="0">
              <a:cs typeface="Arial" pitchFamily="34" charset="0"/>
            </a:endParaRPr>
          </a:p>
          <a:p>
            <a:pPr marL="0" lvl="0" indent="0" algn="just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</a:pPr>
            <a:endParaRPr lang="ru-RU" sz="800" b="1" dirty="0" smtClean="0">
              <a:cs typeface="Arial" pitchFamily="34" charset="0"/>
            </a:endParaRPr>
          </a:p>
          <a:p>
            <a:pPr marL="0" lvl="0" indent="0" algn="just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</a:pPr>
            <a:endParaRPr lang="ru-RU" sz="800" b="1" dirty="0" smtClean="0">
              <a:cs typeface="Arial" pitchFamily="34" charset="0"/>
            </a:endParaRPr>
          </a:p>
          <a:p>
            <a:pPr marL="0" lvl="0" indent="0" algn="just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</a:pPr>
            <a:endParaRPr lang="ru-RU" sz="800" b="1" dirty="0" smtClean="0">
              <a:cs typeface="Arial" pitchFamily="34" charset="0"/>
            </a:endParaRPr>
          </a:p>
          <a:p>
            <a:pPr marL="0" lvl="0" indent="0" algn="just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ru-RU" b="1" dirty="0" smtClean="0">
                <a:ea typeface="Times New Roman" pitchFamily="18" charset="0"/>
                <a:cs typeface="Times New Roman" pitchFamily="18" charset="0"/>
              </a:rPr>
              <a:t>По окончанию вопроса определить окончание прилагательного.</a:t>
            </a:r>
            <a:endParaRPr lang="ru-RU" sz="4400" b="1" dirty="0" smtClean="0">
              <a:cs typeface="Arial" pitchFamily="34" charset="0"/>
            </a:endParaRP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  <p:grpSp>
        <p:nvGrpSpPr>
          <p:cNvPr id="5" name="Group 3"/>
          <p:cNvGrpSpPr>
            <a:grpSpLocks/>
          </p:cNvGrpSpPr>
          <p:nvPr/>
        </p:nvGrpSpPr>
        <p:grpSpPr bwMode="auto">
          <a:xfrm>
            <a:off x="285720" y="1357298"/>
            <a:ext cx="762000" cy="665163"/>
            <a:chOff x="1110" y="2656"/>
            <a:chExt cx="1549" cy="1351"/>
          </a:xfrm>
          <a:solidFill>
            <a:srgbClr val="FFC000"/>
          </a:solidFill>
        </p:grpSpPr>
        <p:sp>
          <p:nvSpPr>
            <p:cNvPr id="6" name="AutoShape 4"/>
            <p:cNvSpPr>
              <a:spLocks noChangeArrowheads="1"/>
            </p:cNvSpPr>
            <p:nvPr/>
          </p:nvSpPr>
          <p:spPr bwMode="gray">
            <a:xfrm>
              <a:off x="1123" y="2679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7" name="AutoShape 5"/>
            <p:cNvSpPr>
              <a:spLocks noChangeArrowheads="1"/>
            </p:cNvSpPr>
            <p:nvPr/>
          </p:nvSpPr>
          <p:spPr bwMode="gray">
            <a:xfrm>
              <a:off x="1110" y="2656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pFill/>
            <a:ln w="9525">
              <a:solidFill>
                <a:srgbClr val="C0C0C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8" name="AutoShape 6"/>
            <p:cNvSpPr>
              <a:spLocks noChangeArrowheads="1"/>
            </p:cNvSpPr>
            <p:nvPr/>
          </p:nvSpPr>
          <p:spPr bwMode="gray">
            <a:xfrm>
              <a:off x="1200" y="2737"/>
              <a:ext cx="1349" cy="1167"/>
            </a:xfrm>
            <a:prstGeom prst="hexagon">
              <a:avLst>
                <a:gd name="adj" fmla="val 28896"/>
                <a:gd name="vf" fmla="val 11547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</p:grpSp>
      <p:grpSp>
        <p:nvGrpSpPr>
          <p:cNvPr id="9" name="Group 3"/>
          <p:cNvGrpSpPr>
            <a:grpSpLocks/>
          </p:cNvGrpSpPr>
          <p:nvPr/>
        </p:nvGrpSpPr>
        <p:grpSpPr bwMode="auto">
          <a:xfrm>
            <a:off x="285720" y="2786058"/>
            <a:ext cx="762000" cy="665163"/>
            <a:chOff x="1110" y="2656"/>
            <a:chExt cx="1549" cy="1351"/>
          </a:xfrm>
          <a:solidFill>
            <a:srgbClr val="FFC000"/>
          </a:solidFill>
        </p:grpSpPr>
        <p:sp>
          <p:nvSpPr>
            <p:cNvPr id="10" name="AutoShape 4"/>
            <p:cNvSpPr>
              <a:spLocks noChangeArrowheads="1"/>
            </p:cNvSpPr>
            <p:nvPr/>
          </p:nvSpPr>
          <p:spPr bwMode="gray">
            <a:xfrm>
              <a:off x="1123" y="2679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11" name="AutoShape 5"/>
            <p:cNvSpPr>
              <a:spLocks noChangeArrowheads="1"/>
            </p:cNvSpPr>
            <p:nvPr/>
          </p:nvSpPr>
          <p:spPr bwMode="gray">
            <a:xfrm>
              <a:off x="1110" y="2656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pFill/>
            <a:ln w="9525">
              <a:solidFill>
                <a:srgbClr val="C0C0C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12" name="AutoShape 6"/>
            <p:cNvSpPr>
              <a:spLocks noChangeArrowheads="1"/>
            </p:cNvSpPr>
            <p:nvPr/>
          </p:nvSpPr>
          <p:spPr bwMode="gray">
            <a:xfrm>
              <a:off x="1200" y="2737"/>
              <a:ext cx="1349" cy="1167"/>
            </a:xfrm>
            <a:prstGeom prst="hexagon">
              <a:avLst>
                <a:gd name="adj" fmla="val 28896"/>
                <a:gd name="vf" fmla="val 11547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</p:grpSp>
      <p:grpSp>
        <p:nvGrpSpPr>
          <p:cNvPr id="13" name="Group 3"/>
          <p:cNvGrpSpPr>
            <a:grpSpLocks/>
          </p:cNvGrpSpPr>
          <p:nvPr/>
        </p:nvGrpSpPr>
        <p:grpSpPr bwMode="auto">
          <a:xfrm>
            <a:off x="285720" y="4143380"/>
            <a:ext cx="762000" cy="665163"/>
            <a:chOff x="1110" y="2656"/>
            <a:chExt cx="1549" cy="1351"/>
          </a:xfrm>
          <a:solidFill>
            <a:srgbClr val="FFC000"/>
          </a:solidFill>
        </p:grpSpPr>
        <p:sp>
          <p:nvSpPr>
            <p:cNvPr id="14" name="AutoShape 4"/>
            <p:cNvSpPr>
              <a:spLocks noChangeArrowheads="1"/>
            </p:cNvSpPr>
            <p:nvPr/>
          </p:nvSpPr>
          <p:spPr bwMode="gray">
            <a:xfrm>
              <a:off x="1123" y="2679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15" name="AutoShape 5"/>
            <p:cNvSpPr>
              <a:spLocks noChangeArrowheads="1"/>
            </p:cNvSpPr>
            <p:nvPr/>
          </p:nvSpPr>
          <p:spPr bwMode="gray">
            <a:xfrm>
              <a:off x="1110" y="2656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pFill/>
            <a:ln w="9525">
              <a:solidFill>
                <a:srgbClr val="C0C0C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16" name="AutoShape 6"/>
            <p:cNvSpPr>
              <a:spLocks noChangeArrowheads="1"/>
            </p:cNvSpPr>
            <p:nvPr/>
          </p:nvSpPr>
          <p:spPr bwMode="gray">
            <a:xfrm>
              <a:off x="1200" y="2737"/>
              <a:ext cx="1349" cy="1167"/>
            </a:xfrm>
            <a:prstGeom prst="hexagon">
              <a:avLst>
                <a:gd name="adj" fmla="val 28896"/>
                <a:gd name="vf" fmla="val 11547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</p:grpSp>
      <p:sp>
        <p:nvSpPr>
          <p:cNvPr id="17" name="Text Box 13"/>
          <p:cNvSpPr txBox="1">
            <a:spLocks noChangeArrowheads="1"/>
          </p:cNvSpPr>
          <p:nvPr/>
        </p:nvSpPr>
        <p:spPr bwMode="gray">
          <a:xfrm>
            <a:off x="500034" y="1428736"/>
            <a:ext cx="354013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sz="2400" b="1" dirty="0">
                <a:solidFill>
                  <a:srgbClr val="002060"/>
                </a:solidFill>
              </a:rPr>
              <a:t>1</a:t>
            </a:r>
          </a:p>
        </p:txBody>
      </p:sp>
      <p:sp>
        <p:nvSpPr>
          <p:cNvPr id="18" name="Text Box 13"/>
          <p:cNvSpPr txBox="1">
            <a:spLocks noChangeArrowheads="1"/>
          </p:cNvSpPr>
          <p:nvPr/>
        </p:nvSpPr>
        <p:spPr bwMode="gray">
          <a:xfrm>
            <a:off x="500034" y="2857496"/>
            <a:ext cx="367408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ru-RU" sz="2400" b="1" dirty="0" smtClean="0">
                <a:solidFill>
                  <a:srgbClr val="002060"/>
                </a:solidFill>
              </a:rPr>
              <a:t>2</a:t>
            </a:r>
            <a:endParaRPr lang="en-US" sz="2400" b="1" dirty="0">
              <a:solidFill>
                <a:srgbClr val="002060"/>
              </a:solidFill>
            </a:endParaRPr>
          </a:p>
        </p:txBody>
      </p:sp>
      <p:sp>
        <p:nvSpPr>
          <p:cNvPr id="19" name="Text Box 13"/>
          <p:cNvSpPr txBox="1">
            <a:spLocks noChangeArrowheads="1"/>
          </p:cNvSpPr>
          <p:nvPr/>
        </p:nvSpPr>
        <p:spPr bwMode="gray">
          <a:xfrm>
            <a:off x="500034" y="4214818"/>
            <a:ext cx="367408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ru-RU" sz="2400" b="1" dirty="0" smtClean="0">
                <a:solidFill>
                  <a:srgbClr val="002060"/>
                </a:solidFill>
              </a:rPr>
              <a:t>3</a:t>
            </a:r>
            <a:endParaRPr lang="en-US" sz="2400" b="1" dirty="0">
              <a:solidFill>
                <a:srgbClr val="002060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1571604" y="5500702"/>
            <a:ext cx="628505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i="1" dirty="0" smtClean="0">
                <a:solidFill>
                  <a:srgbClr val="000099"/>
                </a:solidFill>
                <a:cs typeface="Arial" pitchFamily="34" charset="0"/>
              </a:rPr>
              <a:t>У дуба (как</a:t>
            </a:r>
            <a:r>
              <a:rPr lang="ru-RU" sz="2800" b="1" i="1" dirty="0" smtClean="0">
                <a:solidFill>
                  <a:srgbClr val="C00000"/>
                </a:solidFill>
                <a:cs typeface="Arial" pitchFamily="34" charset="0"/>
              </a:rPr>
              <a:t>ого</a:t>
            </a:r>
            <a:r>
              <a:rPr lang="ru-RU" sz="2800" b="1" i="1" dirty="0" smtClean="0">
                <a:solidFill>
                  <a:srgbClr val="000099"/>
                </a:solidFill>
                <a:cs typeface="Arial" pitchFamily="34" charset="0"/>
              </a:rPr>
              <a:t> ?) стар</a:t>
            </a:r>
            <a:r>
              <a:rPr lang="ru-RU" sz="2800" b="1" i="1" dirty="0" smtClean="0">
                <a:solidFill>
                  <a:srgbClr val="C00000"/>
                </a:solidFill>
                <a:cs typeface="Arial" pitchFamily="34" charset="0"/>
              </a:rPr>
              <a:t>ого</a:t>
            </a:r>
            <a:r>
              <a:rPr lang="ru-RU" sz="2800" b="1" i="1" dirty="0" smtClean="0">
                <a:solidFill>
                  <a:srgbClr val="000099"/>
                </a:solidFill>
                <a:cs typeface="Arial" pitchFamily="34" charset="0"/>
              </a:rPr>
              <a:t> могуч</a:t>
            </a:r>
            <a:r>
              <a:rPr lang="ru-RU" sz="2800" b="1" i="1" dirty="0" smtClean="0">
                <a:solidFill>
                  <a:srgbClr val="C00000"/>
                </a:solidFill>
                <a:cs typeface="Arial" pitchFamily="34" charset="0"/>
              </a:rPr>
              <a:t>его</a:t>
            </a:r>
            <a:r>
              <a:rPr lang="ru-RU" sz="2800" b="1" i="1" dirty="0" smtClean="0">
                <a:solidFill>
                  <a:srgbClr val="000099"/>
                </a:solidFill>
                <a:cs typeface="Arial" pitchFamily="34" charset="0"/>
              </a:rPr>
              <a:t> </a:t>
            </a:r>
            <a:endParaRPr lang="ru-RU" sz="2800" i="1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071670" y="2928934"/>
            <a:ext cx="500720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Спасибо за работу!</a:t>
            </a:r>
            <a:endParaRPr lang="ru-RU" sz="4400" b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jpeg"/></Relationships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Справедливость">
  <a:themeElements>
    <a:clrScheme name="Справедливость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Справедливость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праведливость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286</TotalTime>
  <Words>93</Words>
  <Application>Microsoft Office PowerPoint</Application>
  <PresentationFormat>Экран (4:3)</PresentationFormat>
  <Paragraphs>44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4</vt:i4>
      </vt:variant>
      <vt:variant>
        <vt:lpstr>Заголовки слайдов</vt:lpstr>
      </vt:variant>
      <vt:variant>
        <vt:i4>8</vt:i4>
      </vt:variant>
    </vt:vector>
  </HeadingPairs>
  <TitlesOfParts>
    <vt:vector size="12" baseType="lpstr">
      <vt:lpstr>Трек</vt:lpstr>
      <vt:lpstr>Солнцестояние</vt:lpstr>
      <vt:lpstr>Аспект</vt:lpstr>
      <vt:lpstr>Справедливость</vt:lpstr>
      <vt:lpstr> </vt:lpstr>
      <vt:lpstr> </vt:lpstr>
      <vt:lpstr>Слайд 3</vt:lpstr>
      <vt:lpstr>«Четвёртый лишний»</vt:lpstr>
      <vt:lpstr>Слайд 5</vt:lpstr>
      <vt:lpstr>Слайд 6</vt:lpstr>
      <vt:lpstr>   Чтобы правильно написать окончание прилагательного нужно: </vt:lpstr>
      <vt:lpstr>Слайд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Наталья</dc:creator>
  <cp:lastModifiedBy>Наталья</cp:lastModifiedBy>
  <cp:revision>42</cp:revision>
  <dcterms:modified xsi:type="dcterms:W3CDTF">2020-04-05T08:29:20Z</dcterms:modified>
</cp:coreProperties>
</file>