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notesMasterIdLst>
    <p:notesMasterId r:id="rId13"/>
  </p:notesMasterIdLst>
  <p:sldIdLst>
    <p:sldId id="256" r:id="rId2"/>
    <p:sldId id="275" r:id="rId3"/>
    <p:sldId id="276" r:id="rId4"/>
    <p:sldId id="277" r:id="rId5"/>
    <p:sldId id="270" r:id="rId6"/>
    <p:sldId id="278" r:id="rId7"/>
    <p:sldId id="279" r:id="rId8"/>
    <p:sldId id="267" r:id="rId9"/>
    <p:sldId id="271" r:id="rId10"/>
    <p:sldId id="287" r:id="rId11"/>
    <p:sldId id="288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FFCC"/>
    <a:srgbClr val="FFCC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2833802-FEF1-4C79-8D5D-14CF1EAF98D9}" styleName="Светлый стиль 2 - акцент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0E3FDE45-AF77-4B5C-9715-49D594BDF05E}" styleName="Светлый стиль 1 - акцент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2" d="100"/>
          <a:sy n="72" d="100"/>
        </p:scale>
        <p:origin x="-2658" y="-83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4CCE41D-8FAF-4F4E-B723-2ECFCC530859}" type="datetimeFigureOut">
              <a:rPr lang="ru-RU" smtClean="0"/>
              <a:pPr/>
              <a:t>06.04.2020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757A768-C86C-4DF1-87D2-E97E6DBB654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9687138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57A768-C86C-4DF1-87D2-E97E6DBB6546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57A768-C86C-4DF1-87D2-E97E6DBB6546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57A768-C86C-4DF1-87D2-E97E6DBB6546}" type="slidenum">
              <a:rPr lang="ru-RU" smtClean="0"/>
              <a:pPr/>
              <a:t>8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57A768-C86C-4DF1-87D2-E97E6DBB6546}" type="slidenum">
              <a:rPr lang="ru-RU" smtClean="0">
                <a:solidFill>
                  <a:prstClr val="black"/>
                </a:solidFill>
              </a:rPr>
              <a:pPr/>
              <a:t>9</a:t>
            </a:fld>
            <a:endParaRPr lang="ru-RU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CCC4C2-3645-4CB6-AD37-1E4BE497FBB8}" type="datetimeFigureOut">
              <a:rPr lang="ru-RU" smtClean="0"/>
              <a:pPr/>
              <a:t>06.04.2020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7FBC68-AB10-4AA7-8518-D5C54EB15E1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CCC4C2-3645-4CB6-AD37-1E4BE497FBB8}" type="datetimeFigureOut">
              <a:rPr lang="ru-RU" smtClean="0"/>
              <a:pPr/>
              <a:t>06.04.2020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7FBC68-AB10-4AA7-8518-D5C54EB15E1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CCC4C2-3645-4CB6-AD37-1E4BE497FBB8}" type="datetimeFigureOut">
              <a:rPr lang="ru-RU" smtClean="0"/>
              <a:pPr/>
              <a:t>06.04.2020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7FBC68-AB10-4AA7-8518-D5C54EB15E1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CCC4C2-3645-4CB6-AD37-1E4BE497FBB8}" type="datetimeFigureOut">
              <a:rPr lang="ru-RU" smtClean="0"/>
              <a:pPr/>
              <a:t>06.04.2020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7FBC68-AB10-4AA7-8518-D5C54EB15E1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CCC4C2-3645-4CB6-AD37-1E4BE497FBB8}" type="datetimeFigureOut">
              <a:rPr lang="ru-RU" smtClean="0"/>
              <a:pPr/>
              <a:t>06.04.2020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7FBC68-AB10-4AA7-8518-D5C54EB15E1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CCC4C2-3645-4CB6-AD37-1E4BE497FBB8}" type="datetimeFigureOut">
              <a:rPr lang="ru-RU" smtClean="0"/>
              <a:pPr/>
              <a:t>06.04.2020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7FBC68-AB10-4AA7-8518-D5C54EB15E1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CCC4C2-3645-4CB6-AD37-1E4BE497FBB8}" type="datetimeFigureOut">
              <a:rPr lang="ru-RU" smtClean="0"/>
              <a:pPr/>
              <a:t>06.04.2020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7FBC68-AB10-4AA7-8518-D5C54EB15E1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CCC4C2-3645-4CB6-AD37-1E4BE497FBB8}" type="datetimeFigureOut">
              <a:rPr lang="ru-RU" smtClean="0"/>
              <a:pPr/>
              <a:t>06.04.2020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7FBC68-AB10-4AA7-8518-D5C54EB15E1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CCC4C2-3645-4CB6-AD37-1E4BE497FBB8}" type="datetimeFigureOut">
              <a:rPr lang="ru-RU" smtClean="0"/>
              <a:pPr/>
              <a:t>06.04.2020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7FBC68-AB10-4AA7-8518-D5C54EB15E1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CCC4C2-3645-4CB6-AD37-1E4BE497FBB8}" type="datetimeFigureOut">
              <a:rPr lang="ru-RU" smtClean="0"/>
              <a:pPr/>
              <a:t>06.04.2020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7FBC68-AB10-4AA7-8518-D5C54EB15E1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CCC4C2-3645-4CB6-AD37-1E4BE497FBB8}" type="datetimeFigureOut">
              <a:rPr lang="ru-RU" smtClean="0"/>
              <a:pPr/>
              <a:t>06.04.2020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7FBC68-AB10-4AA7-8518-D5C54EB15E1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CCC4C2-3645-4CB6-AD37-1E4BE497FBB8}" type="datetimeFigureOut">
              <a:rPr lang="ru-RU" smtClean="0"/>
              <a:pPr/>
              <a:t>06.04.2020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7FBC68-AB10-4AA7-8518-D5C54EB15E1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ransition spd="slow">
    <p:circle/>
  </p:transition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03648" y="764704"/>
            <a:ext cx="6715172" cy="144655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sz="4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Первая российская </a:t>
            </a:r>
            <a:r>
              <a:rPr lang="ru-RU" sz="4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революция. </a:t>
            </a:r>
            <a:endParaRPr lang="ru-RU" sz="4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3068960"/>
            <a:ext cx="4002781" cy="31060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83967" y="2924944"/>
            <a:ext cx="4728155" cy="34563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476672"/>
            <a:ext cx="7211144" cy="922114"/>
          </a:xfrm>
          <a:solidFill>
            <a:srgbClr val="C00000"/>
          </a:solidFill>
          <a:ln>
            <a:solidFill>
              <a:schemeClr val="tx1"/>
            </a:solidFill>
          </a:ln>
        </p:spPr>
        <p:txBody>
          <a:bodyPr/>
          <a:lstStyle/>
          <a:p>
            <a:r>
              <a:rPr lang="ru-RU" b="1" dirty="0" smtClean="0">
                <a:solidFill>
                  <a:schemeClr val="bg1"/>
                </a:solidFill>
              </a:rPr>
              <a:t>Итоги революции 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25144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ru-RU" b="1" dirty="0">
                <a:solidFill>
                  <a:srgbClr val="FF0000"/>
                </a:solidFill>
              </a:rPr>
              <a:t>Итоги </a:t>
            </a:r>
            <a:r>
              <a:rPr lang="ru-RU" b="1" dirty="0" smtClean="0">
                <a:solidFill>
                  <a:srgbClr val="FF0000"/>
                </a:solidFill>
              </a:rPr>
              <a:t>революции противоречивы</a:t>
            </a:r>
            <a:r>
              <a:rPr lang="ru-RU" b="1" dirty="0">
                <a:solidFill>
                  <a:srgbClr val="FF0000"/>
                </a:solidFill>
              </a:rPr>
              <a:t>. </a:t>
            </a:r>
            <a:r>
              <a:rPr lang="ru-RU" b="1" dirty="0"/>
              <a:t>Она </a:t>
            </a:r>
            <a:r>
              <a:rPr lang="ru-RU" b="1" dirty="0" smtClean="0"/>
              <a:t>заставила </a:t>
            </a:r>
            <a:r>
              <a:rPr lang="ru-RU" b="1" dirty="0"/>
              <a:t>власть </a:t>
            </a:r>
            <a:r>
              <a:rPr lang="ru-RU" b="1" dirty="0" smtClean="0"/>
              <a:t>осуществить </a:t>
            </a:r>
            <a:r>
              <a:rPr lang="ru-RU" b="1" dirty="0"/>
              <a:t>ряд </a:t>
            </a:r>
            <a:r>
              <a:rPr lang="ru-RU" b="1" dirty="0" smtClean="0"/>
              <a:t>неотложных преобразований</a:t>
            </a:r>
            <a:r>
              <a:rPr lang="ru-RU" b="1" dirty="0"/>
              <a:t>:</a:t>
            </a:r>
          </a:p>
          <a:p>
            <a:pPr marL="0" indent="0">
              <a:buNone/>
            </a:pPr>
            <a:r>
              <a:rPr lang="ru-RU" b="1" dirty="0" smtClean="0"/>
              <a:t>- </a:t>
            </a:r>
            <a:r>
              <a:rPr lang="ru-RU" b="1" dirty="0" smtClean="0"/>
              <a:t>создать законодательный представительный </a:t>
            </a:r>
            <a:r>
              <a:rPr lang="ru-RU" b="1" dirty="0"/>
              <a:t>орган – </a:t>
            </a:r>
            <a:r>
              <a:rPr lang="ru-RU" b="1" dirty="0" smtClean="0"/>
              <a:t>Государственную </a:t>
            </a:r>
            <a:r>
              <a:rPr lang="ru-RU" b="1" dirty="0"/>
              <a:t>думу,</a:t>
            </a:r>
          </a:p>
          <a:p>
            <a:pPr marL="0" indent="0">
              <a:buNone/>
            </a:pPr>
            <a:r>
              <a:rPr lang="ru-RU" b="1" dirty="0" smtClean="0"/>
              <a:t>- </a:t>
            </a:r>
            <a:r>
              <a:rPr lang="ru-RU" b="1" dirty="0" smtClean="0"/>
              <a:t>гарантировать фундаментальные политические свободы</a:t>
            </a:r>
            <a:r>
              <a:rPr lang="ru-RU" b="1" dirty="0"/>
              <a:t>,</a:t>
            </a:r>
          </a:p>
          <a:p>
            <a:pPr marL="0" indent="0">
              <a:buNone/>
            </a:pPr>
            <a:r>
              <a:rPr lang="ru-RU" b="1" dirty="0" smtClean="0"/>
              <a:t>- </a:t>
            </a:r>
            <a:r>
              <a:rPr lang="ru-RU" b="1" dirty="0" smtClean="0"/>
              <a:t>пересмотреть </a:t>
            </a:r>
            <a:r>
              <a:rPr lang="ru-RU" b="1" dirty="0"/>
              <a:t>«</a:t>
            </a:r>
            <a:r>
              <a:rPr lang="ru-RU" b="1" dirty="0" smtClean="0"/>
              <a:t>Основные законы империи</a:t>
            </a:r>
            <a:r>
              <a:rPr lang="ru-RU" b="1" dirty="0"/>
              <a:t>»,</a:t>
            </a:r>
          </a:p>
          <a:p>
            <a:pPr marL="0" indent="0">
              <a:buNone/>
            </a:pPr>
            <a:r>
              <a:rPr lang="ru-RU" b="1" dirty="0" smtClean="0"/>
              <a:t>- </a:t>
            </a:r>
            <a:r>
              <a:rPr lang="ru-RU" b="1" dirty="0" smtClean="0"/>
              <a:t>разрешить легальную деятельность политических партий</a:t>
            </a:r>
            <a:r>
              <a:rPr lang="ru-RU" b="1" dirty="0"/>
              <a:t>, </a:t>
            </a:r>
            <a:r>
              <a:rPr lang="ru-RU" b="1" dirty="0" smtClean="0"/>
              <a:t>профсоюзов</a:t>
            </a:r>
            <a:r>
              <a:rPr lang="ru-RU" b="1" dirty="0"/>
              <a:t>, </a:t>
            </a:r>
            <a:r>
              <a:rPr lang="ru-RU" b="1" dirty="0" smtClean="0"/>
              <a:t>прессы</a:t>
            </a:r>
            <a:r>
              <a:rPr lang="ru-RU" b="1" dirty="0"/>
              <a:t>,</a:t>
            </a:r>
          </a:p>
          <a:p>
            <a:pPr marL="0" indent="0">
              <a:buNone/>
            </a:pPr>
            <a:r>
              <a:rPr lang="ru-RU" b="1" dirty="0" smtClean="0"/>
              <a:t>- </a:t>
            </a:r>
            <a:r>
              <a:rPr lang="ru-RU" b="1" dirty="0" smtClean="0"/>
              <a:t>отменить выкупные платежи</a:t>
            </a:r>
            <a:r>
              <a:rPr lang="ru-RU" b="1" dirty="0"/>
              <a:t>,</a:t>
            </a:r>
          </a:p>
          <a:p>
            <a:pPr marL="0" indent="0">
              <a:buNone/>
            </a:pPr>
            <a:r>
              <a:rPr lang="ru-RU" b="1" dirty="0" smtClean="0"/>
              <a:t>- </a:t>
            </a:r>
            <a:r>
              <a:rPr lang="ru-RU" b="1" dirty="0" smtClean="0"/>
              <a:t>сократить продолжительность рабочего </a:t>
            </a:r>
            <a:r>
              <a:rPr lang="ru-RU" b="1" dirty="0" smtClean="0"/>
              <a:t>дня.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xmlns="" val="3662692237"/>
      </p:ext>
    </p:extLst>
  </p:cSld>
  <p:clrMapOvr>
    <a:masterClrMapping/>
  </p:clrMapOvr>
  <p:transition spd="slow">
    <p:circl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47664" y="620688"/>
            <a:ext cx="6131024" cy="778098"/>
          </a:xfrm>
          <a:solidFill>
            <a:srgbClr val="C00000"/>
          </a:solidFill>
          <a:ln>
            <a:solidFill>
              <a:schemeClr val="tx1"/>
            </a:solidFill>
          </a:ln>
        </p:spPr>
        <p:txBody>
          <a:bodyPr/>
          <a:lstStyle/>
          <a:p>
            <a:r>
              <a:rPr lang="ru-RU" b="1" dirty="0" smtClean="0">
                <a:solidFill>
                  <a:schemeClr val="bg1"/>
                </a:solidFill>
              </a:rPr>
              <a:t>Вывод 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600200"/>
            <a:ext cx="8496944" cy="4525963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ru-RU" b="1" dirty="0"/>
              <a:t>Самые </a:t>
            </a:r>
            <a:r>
              <a:rPr lang="ru-RU" b="1" dirty="0" smtClean="0"/>
              <a:t>сложные вопросы оставались нерешенными</a:t>
            </a:r>
            <a:r>
              <a:rPr lang="ru-RU" b="1" dirty="0" smtClean="0"/>
              <a:t>. Власть </a:t>
            </a:r>
            <a:r>
              <a:rPr lang="ru-RU" b="1" dirty="0"/>
              <a:t>была </a:t>
            </a:r>
            <a:r>
              <a:rPr lang="ru-RU" b="1" dirty="0" smtClean="0"/>
              <a:t>вынуждена прислушаться </a:t>
            </a:r>
            <a:r>
              <a:rPr lang="ru-RU" b="1" dirty="0"/>
              <a:t>к </a:t>
            </a:r>
            <a:r>
              <a:rPr lang="ru-RU" b="1" dirty="0" smtClean="0"/>
              <a:t>мнению общества</a:t>
            </a:r>
            <a:r>
              <a:rPr lang="ru-RU" b="1" dirty="0"/>
              <a:t>, но </a:t>
            </a:r>
            <a:r>
              <a:rPr lang="ru-RU" b="1" dirty="0" smtClean="0"/>
              <a:t>продолжала воспринимать </a:t>
            </a:r>
            <a:r>
              <a:rPr lang="ru-RU" b="1" dirty="0"/>
              <a:t>его как </a:t>
            </a:r>
            <a:r>
              <a:rPr lang="ru-RU" b="1" dirty="0" smtClean="0"/>
              <a:t>докучливого просителя</a:t>
            </a:r>
            <a:r>
              <a:rPr lang="ru-RU" b="1" dirty="0"/>
              <a:t>. </a:t>
            </a:r>
            <a:endParaRPr lang="ru-RU" b="1" dirty="0" smtClean="0"/>
          </a:p>
          <a:p>
            <a:pPr marL="0" indent="0" algn="ctr">
              <a:buNone/>
            </a:pPr>
            <a:r>
              <a:rPr lang="ru-RU" b="1" dirty="0" smtClean="0"/>
              <a:t>Общество </a:t>
            </a:r>
            <a:r>
              <a:rPr lang="ru-RU" b="1" dirty="0"/>
              <a:t>в лице </a:t>
            </a:r>
            <a:r>
              <a:rPr lang="ru-RU" b="1" dirty="0" smtClean="0"/>
              <a:t>оппозиционных партий</a:t>
            </a:r>
            <a:r>
              <a:rPr lang="ru-RU" b="1" dirty="0"/>
              <a:t>, в свою </a:t>
            </a:r>
            <a:r>
              <a:rPr lang="ru-RU" b="1" dirty="0" smtClean="0"/>
              <a:t>очередь</a:t>
            </a:r>
            <a:r>
              <a:rPr lang="ru-RU" b="1" dirty="0"/>
              <a:t>, </a:t>
            </a:r>
            <a:r>
              <a:rPr lang="ru-RU" b="1" dirty="0" smtClean="0"/>
              <a:t>осталось </a:t>
            </a:r>
            <a:r>
              <a:rPr lang="ru-RU" b="1" dirty="0"/>
              <a:t>при своем </a:t>
            </a:r>
            <a:r>
              <a:rPr lang="ru-RU" b="1" dirty="0" smtClean="0"/>
              <a:t> настороженном </a:t>
            </a:r>
            <a:r>
              <a:rPr lang="ru-RU" b="1" dirty="0"/>
              <a:t>и </a:t>
            </a:r>
            <a:r>
              <a:rPr lang="ru-RU" b="1" dirty="0" smtClean="0"/>
              <a:t>недовольном  отношении </a:t>
            </a:r>
            <a:r>
              <a:rPr lang="ru-RU" b="1" dirty="0"/>
              <a:t>к </a:t>
            </a:r>
            <a:r>
              <a:rPr lang="ru-RU" b="1" dirty="0" smtClean="0"/>
              <a:t>власти</a:t>
            </a:r>
            <a:r>
              <a:rPr lang="ru-RU" b="1" dirty="0"/>
              <a:t>, </a:t>
            </a:r>
          </a:p>
        </p:txBody>
      </p:sp>
    </p:spTree>
    <p:extLst>
      <p:ext uri="{BB962C8B-B14F-4D97-AF65-F5344CB8AC3E}">
        <p14:creationId xmlns:p14="http://schemas.microsoft.com/office/powerpoint/2010/main" xmlns="" val="814505852"/>
      </p:ext>
    </p:extLst>
  </p:cSld>
  <p:clrMapOvr>
    <a:masterClrMapping/>
  </p:clrMapOvr>
  <p:transition spd="slow">
    <p:circl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Tx/>
              <a:buChar char="-"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Самодержавие;</a:t>
            </a:r>
          </a:p>
          <a:p>
            <a:pPr>
              <a:buFontTx/>
              <a:buChar char="-"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 О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тказ от предоставления политических свобод; </a:t>
            </a:r>
          </a:p>
          <a:p>
            <a:pPr>
              <a:buFontTx/>
              <a:buChar char="-"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Малоземелье крестьян; </a:t>
            </a:r>
          </a:p>
          <a:p>
            <a:pPr>
              <a:buFontTx/>
              <a:buChar char="-"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Низкая заработная плата; </a:t>
            </a:r>
          </a:p>
          <a:p>
            <a:pPr>
              <a:buFontTx/>
              <a:buChar char="-"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Плохое материальное положение;</a:t>
            </a:r>
          </a:p>
          <a:p>
            <a:pPr>
              <a:buFontTx/>
              <a:buChar char="-"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Поражение в русско-японской войне.  </a:t>
            </a:r>
          </a:p>
          <a:p>
            <a:pPr>
              <a:buFontTx/>
              <a:buChar char="-"/>
            </a:pP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683568" y="404664"/>
            <a:ext cx="7859216" cy="922114"/>
          </a:xfrm>
          <a:ln>
            <a:solidFill>
              <a:schemeClr val="tx1"/>
            </a:solidFill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pPr eaLnBrk="1" hangingPunct="1"/>
            <a:r>
              <a:rPr lang="ru-RU" sz="4000" b="1" dirty="0" smtClean="0">
                <a:cs typeface="Times New Roman" pitchFamily="18" charset="0"/>
              </a:rPr>
              <a:t>Причины революции </a:t>
            </a:r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1640" y="332656"/>
            <a:ext cx="6851104" cy="864096"/>
          </a:xfrm>
          <a:solidFill>
            <a:schemeClr val="accent2"/>
          </a:solidFill>
          <a:ln>
            <a:solidFill>
              <a:schemeClr val="tx1"/>
            </a:solidFill>
          </a:ln>
        </p:spPr>
        <p:txBody>
          <a:bodyPr/>
          <a:lstStyle/>
          <a:p>
            <a:r>
              <a:rPr lang="ru-RU" b="1" dirty="0" smtClean="0">
                <a:solidFill>
                  <a:schemeClr val="bg1"/>
                </a:solidFill>
              </a:rPr>
              <a:t>Начало революции 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b="1" dirty="0" smtClean="0">
                <a:solidFill>
                  <a:srgbClr val="FF0000"/>
                </a:solidFill>
              </a:rPr>
              <a:t>3 января 1905 г. </a:t>
            </a:r>
            <a:r>
              <a:rPr lang="ru-RU" b="1" dirty="0" smtClean="0"/>
              <a:t>– забастовка на Путиловском заводе.  </a:t>
            </a:r>
          </a:p>
          <a:p>
            <a:pPr marL="0" indent="0">
              <a:buNone/>
            </a:pPr>
            <a:endParaRPr lang="ru-RU" b="1" dirty="0"/>
          </a:p>
          <a:p>
            <a:pPr marL="0" indent="0">
              <a:buNone/>
            </a:pPr>
            <a:r>
              <a:rPr lang="ru-RU" b="1" dirty="0" smtClean="0"/>
              <a:t>План организации мирного </a:t>
            </a:r>
          </a:p>
          <a:p>
            <a:pPr marL="0" indent="0">
              <a:buNone/>
            </a:pPr>
            <a:r>
              <a:rPr lang="ru-RU" b="1" dirty="0"/>
              <a:t>ш</a:t>
            </a:r>
            <a:r>
              <a:rPr lang="ru-RU" b="1" dirty="0" smtClean="0"/>
              <a:t>ествия к Зимнему дворцу</a:t>
            </a:r>
          </a:p>
          <a:p>
            <a:pPr marL="0" indent="0">
              <a:buNone/>
            </a:pPr>
            <a:r>
              <a:rPr lang="ru-RU" b="1" dirty="0" smtClean="0"/>
              <a:t>для подачи царю </a:t>
            </a:r>
            <a:r>
              <a:rPr lang="ru-RU" b="1" dirty="0" smtClean="0">
                <a:solidFill>
                  <a:srgbClr val="FF0000"/>
                </a:solidFill>
              </a:rPr>
              <a:t>петиции </a:t>
            </a:r>
          </a:p>
          <a:p>
            <a:pPr marL="0" indent="0">
              <a:buNone/>
            </a:pPr>
            <a:r>
              <a:rPr lang="ru-RU" b="1" dirty="0" smtClean="0"/>
              <a:t>о нуждах рабочих. </a:t>
            </a:r>
            <a:endParaRPr lang="ru-RU" b="1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84168" y="2204864"/>
            <a:ext cx="2575173" cy="367391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6084168" y="5908630"/>
            <a:ext cx="24482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/>
              <a:t>Г.А. Гапон </a:t>
            </a:r>
            <a:endParaRPr lang="ru-RU" sz="2800" b="1" dirty="0"/>
          </a:p>
        </p:txBody>
      </p:sp>
    </p:spTree>
    <p:extLst>
      <p:ext uri="{BB962C8B-B14F-4D97-AF65-F5344CB8AC3E}">
        <p14:creationId xmlns:p14="http://schemas.microsoft.com/office/powerpoint/2010/main" xmlns="" val="1560216720"/>
      </p:ext>
    </p:extLst>
  </p:cSld>
  <p:clrMapOvr>
    <a:masterClrMapping/>
  </p:clrMapOvr>
  <p:transition spd="slow">
    <p:circl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Петиция</a:t>
            </a:r>
            <a:r>
              <a:rPr lang="ru-RU" b="1" dirty="0" smtClean="0"/>
              <a:t> – коллективное письменное обращение к властям.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1600200"/>
            <a:ext cx="7920880" cy="4781128"/>
          </a:xfrm>
          <a:solidFill>
            <a:srgbClr val="FFFFCC"/>
          </a:solidFill>
          <a:ln>
            <a:solidFill>
              <a:schemeClr val="tx1"/>
            </a:solidFill>
          </a:ln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000" b="1" dirty="0" smtClean="0"/>
              <a:t>Нет </a:t>
            </a:r>
            <a:r>
              <a:rPr lang="ru-RU" sz="2000" b="1" dirty="0"/>
              <a:t>больше сил, государь. Настал предел терпенью. Для нас пришел тот страшный момент, когда лучше смерть, чем продолжение невыносимых мук… Разрушь стену между тобой и твоим народом, и пусть он правит страной вместе с тобой…</a:t>
            </a:r>
          </a:p>
          <a:p>
            <a:pPr marL="0" indent="0">
              <a:buNone/>
            </a:pPr>
            <a:r>
              <a:rPr lang="ru-RU" sz="2000" b="1" dirty="0"/>
              <a:t>1) Немедленной освобождение и возвращение всех пострадавших за политические и религиозные убеждения, за стачки и крестьянские беспорядки.</a:t>
            </a:r>
          </a:p>
          <a:p>
            <a:pPr marL="0" indent="0">
              <a:buNone/>
            </a:pPr>
            <a:r>
              <a:rPr lang="ru-RU" sz="2000" b="1" dirty="0"/>
              <a:t>2) Немедленное объявление свободы и неприкосновенности личности, свободы слова, печати, свободы собраний, свободы совести в деле религии.</a:t>
            </a:r>
          </a:p>
          <a:p>
            <a:pPr marL="0" indent="0">
              <a:buNone/>
            </a:pPr>
            <a:r>
              <a:rPr lang="ru-RU" sz="2000" b="1" dirty="0"/>
              <a:t>3) Общее и обязательное народное образование на государственный счет.</a:t>
            </a:r>
          </a:p>
          <a:p>
            <a:pPr marL="0" indent="0">
              <a:buNone/>
            </a:pPr>
            <a:r>
              <a:rPr lang="ru-RU" sz="2000" b="1" dirty="0"/>
              <a:t>4) Ответственность министров перед народом…</a:t>
            </a:r>
          </a:p>
          <a:p>
            <a:pPr marL="0" indent="0">
              <a:buNone/>
            </a:pPr>
            <a:r>
              <a:rPr lang="ru-RU" sz="2000" b="1" dirty="0"/>
              <a:t>5) Равенство перед законом всех без исключения…</a:t>
            </a:r>
          </a:p>
        </p:txBody>
      </p:sp>
    </p:spTree>
    <p:extLst>
      <p:ext uri="{BB962C8B-B14F-4D97-AF65-F5344CB8AC3E}">
        <p14:creationId xmlns:p14="http://schemas.microsoft.com/office/powerpoint/2010/main" xmlns="" val="3114125728"/>
      </p:ext>
    </p:extLst>
  </p:cSld>
  <p:clrMapOvr>
    <a:masterClrMapping/>
  </p:clrMapOvr>
  <p:transition spd="slow">
    <p:circl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88640"/>
            <a:ext cx="4824536" cy="2592288"/>
          </a:xfrm>
        </p:spPr>
        <p:txBody>
          <a:bodyPr anchor="ctr">
            <a:normAutofit/>
          </a:bodyPr>
          <a:lstStyle/>
          <a:p>
            <a:pPr algn="ctr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Кровавое воскресение</a:t>
            </a:r>
            <a:r>
              <a:rPr lang="ru-RU" sz="3200" b="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b="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9 января 1905 года</a:t>
            </a:r>
            <a:r>
              <a:rPr lang="ru-RU" sz="3200" b="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3200" b="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5508104" y="692696"/>
            <a:ext cx="3024336" cy="4412316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TextBox 4"/>
          <p:cNvSpPr txBox="1"/>
          <p:nvPr/>
        </p:nvSpPr>
        <p:spPr>
          <a:xfrm>
            <a:off x="5796136" y="5373216"/>
            <a:ext cx="23762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Гапон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3568" y="2140226"/>
            <a:ext cx="4028108" cy="39044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9632" y="548680"/>
            <a:ext cx="6912768" cy="936104"/>
          </a:xfrm>
          <a:solidFill>
            <a:srgbClr val="C00000"/>
          </a:solidFill>
          <a:ln>
            <a:solidFill>
              <a:schemeClr val="tx1"/>
            </a:solidFill>
          </a:ln>
        </p:spPr>
        <p:txBody>
          <a:bodyPr/>
          <a:lstStyle/>
          <a:p>
            <a:r>
              <a:rPr lang="ru-RU" b="1" dirty="0" smtClean="0">
                <a:solidFill>
                  <a:schemeClr val="bg1"/>
                </a:solidFill>
              </a:rPr>
              <a:t>Развитие революции 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1628800"/>
            <a:ext cx="8229600" cy="4525963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b="1" dirty="0" smtClean="0"/>
              <a:t>- 1905 г. – поражение русской армии под </a:t>
            </a:r>
            <a:r>
              <a:rPr lang="ru-RU" b="1" dirty="0" err="1" smtClean="0"/>
              <a:t>Мукденом</a:t>
            </a:r>
            <a:r>
              <a:rPr lang="ru-RU" b="1" dirty="0"/>
              <a:t> </a:t>
            </a:r>
            <a:r>
              <a:rPr lang="ru-RU" b="1" dirty="0" smtClean="0"/>
              <a:t>и </a:t>
            </a:r>
            <a:r>
              <a:rPr lang="ru-RU" b="1" dirty="0" err="1" smtClean="0"/>
              <a:t>Цусимском</a:t>
            </a:r>
            <a:r>
              <a:rPr lang="ru-RU" b="1" dirty="0" smtClean="0"/>
              <a:t> проливе. </a:t>
            </a:r>
          </a:p>
          <a:p>
            <a:pPr>
              <a:buFontTx/>
              <a:buChar char="-"/>
            </a:pPr>
            <a:r>
              <a:rPr lang="ru-RU" b="1" dirty="0" smtClean="0"/>
              <a:t>Первые первомайские стачки рабочих.</a:t>
            </a:r>
          </a:p>
          <a:p>
            <a:pPr>
              <a:buFontTx/>
              <a:buChar char="-"/>
            </a:pPr>
            <a:r>
              <a:rPr lang="ru-RU" b="1" dirty="0" smtClean="0"/>
              <a:t>Движение охватило Орловскую, Курскую губернии, Поволжье, Польшу, Украину, Белоруссию. </a:t>
            </a:r>
          </a:p>
          <a:p>
            <a:pPr>
              <a:buFontTx/>
              <a:buChar char="-"/>
            </a:pPr>
            <a:r>
              <a:rPr lang="ru-RU" b="1" dirty="0" smtClean="0"/>
              <a:t>Возникаю крестьянские комитеты. </a:t>
            </a:r>
          </a:p>
          <a:p>
            <a:pPr>
              <a:buFontTx/>
              <a:buChar char="-"/>
            </a:pPr>
            <a:r>
              <a:rPr lang="ru-RU" b="1" dirty="0" smtClean="0"/>
              <a:t>- июнь 1905 г. – восстание матросов на броненосце «Князь Потёмкин-Таврический»</a:t>
            </a:r>
          </a:p>
          <a:p>
            <a:pPr>
              <a:buFontTx/>
              <a:buChar char="-"/>
            </a:pPr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419201476"/>
      </p:ext>
    </p:extLst>
  </p:cSld>
  <p:clrMapOvr>
    <a:masterClrMapping/>
  </p:clrMapOvr>
  <p:transition spd="slow">
    <p:circl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476672"/>
            <a:ext cx="7931224" cy="922114"/>
          </a:xfrm>
          <a:solidFill>
            <a:srgbClr val="C00000"/>
          </a:solidFill>
          <a:ln>
            <a:solidFill>
              <a:schemeClr val="tx1"/>
            </a:solidFill>
          </a:ln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bg1"/>
                </a:solidFill>
              </a:rPr>
              <a:t>Всероссийская октябрьская стачка.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b="1" dirty="0" smtClean="0">
                <a:solidFill>
                  <a:srgbClr val="FF0000"/>
                </a:solidFill>
              </a:rPr>
              <a:t>Осень 1905 г. </a:t>
            </a:r>
            <a:r>
              <a:rPr lang="ru-RU" b="1" dirty="0" smtClean="0"/>
              <a:t>– центр революционного движения – Москва. Стачка стала общероссийской. (2 млн рабочих). </a:t>
            </a:r>
            <a:endParaRPr lang="ru-RU" b="1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47663" y="3140968"/>
            <a:ext cx="4608512" cy="323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604992557"/>
      </p:ext>
    </p:extLst>
  </p:cSld>
  <p:clrMapOvr>
    <a:masterClrMapping/>
  </p:clrMapOvr>
  <p:transition spd="slow">
    <p:circl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16093" y="188640"/>
            <a:ext cx="5364088" cy="1124744"/>
          </a:xfrm>
        </p:spPr>
        <p:txBody>
          <a:bodyPr anchor="ctr">
            <a:noAutofit/>
          </a:bodyPr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Манифест 17 октября</a:t>
            </a:r>
            <a:endParaRPr lang="ru-RU" sz="3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5220072" y="1052736"/>
            <a:ext cx="3384376" cy="4636700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14282" y="1196752"/>
            <a:ext cx="5005790" cy="5446958"/>
          </a:xfrm>
        </p:spPr>
        <p:txBody>
          <a:bodyPr>
            <a:noAutofit/>
          </a:bodyPr>
          <a:lstStyle/>
          <a:p>
            <a:pPr algn="ctr">
              <a:lnSpc>
                <a:spcPct val="150000"/>
              </a:lnSpc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Высочайший Манифест Об усовершенствовании государственного порядка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Октябрьский манифест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) — законодательный акт Верховной Власти Российской империи.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57200" y="692696"/>
            <a:ext cx="8229600" cy="5433467"/>
          </a:xfrm>
          <a:solidFill>
            <a:srgbClr val="FFFFCC"/>
          </a:solidFill>
          <a:ln>
            <a:solidFill>
              <a:schemeClr val="tx1"/>
            </a:solidFill>
          </a:ln>
        </p:spPr>
        <p:txBody>
          <a:bodyPr>
            <a:normAutofit fontScale="70000" lnSpcReduction="20000"/>
          </a:bodyPr>
          <a:lstStyle/>
          <a:p>
            <a:pPr marL="0" indent="0" algn="just">
              <a:buNone/>
            </a:pPr>
            <a:r>
              <a:rPr lang="ru-RU" b="1" dirty="0"/>
              <a:t>1) Даровать населению незыблемые основы гражданской свободы на началах действительной неприкосновенности личности, свободы совести, слова, собрания и союзов.</a:t>
            </a:r>
          </a:p>
          <a:p>
            <a:pPr algn="just"/>
            <a:endParaRPr lang="ru-RU" b="1" dirty="0"/>
          </a:p>
          <a:p>
            <a:pPr marL="0" indent="0" algn="just">
              <a:buNone/>
            </a:pPr>
            <a:r>
              <a:rPr lang="ru-RU" b="1" dirty="0"/>
              <a:t>2) Не устанавливая предназначенных выборов в Государственную Думу, привлечь теперь же к участию в Думе в мере возможности, соответствующей краткости остающегося до созыва Думы срока, те классы населения, которые ныне совсем лишены избирательных прав, предоставив засим дальнейшее развитие начала общего избирательного права вновь установленному законодательному порядку; и</a:t>
            </a:r>
          </a:p>
          <a:p>
            <a:pPr algn="just"/>
            <a:endParaRPr lang="ru-RU" b="1" dirty="0"/>
          </a:p>
          <a:p>
            <a:pPr marL="0" indent="0" algn="just">
              <a:buNone/>
            </a:pPr>
            <a:r>
              <a:rPr lang="ru-RU" b="1" dirty="0"/>
              <a:t>3) </a:t>
            </a:r>
            <a:r>
              <a:rPr lang="ru-RU" b="1" dirty="0" smtClean="0"/>
              <a:t>Установить </a:t>
            </a:r>
            <a:r>
              <a:rPr lang="ru-RU" b="1" dirty="0"/>
              <a:t>как незыблемое правило, чтобы никакой закон не мог воспринять силу без одобрения Государственной Думы и чтобы выборным от народа обеспечена была возможность действительного участия в надзоре за закономерностью действий, поставленных от Нас властей.</a:t>
            </a:r>
          </a:p>
        </p:txBody>
      </p:sp>
    </p:spTree>
    <p:extLst>
      <p:ext uri="{BB962C8B-B14F-4D97-AF65-F5344CB8AC3E}">
        <p14:creationId xmlns:p14="http://schemas.microsoft.com/office/powerpoint/2010/main" xmlns="" val="3737046614"/>
      </p:ext>
    </p:extLst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643</TotalTime>
  <Words>506</Words>
  <Application>Microsoft Office PowerPoint</Application>
  <PresentationFormat>Экран (4:3)</PresentationFormat>
  <Paragraphs>56</Paragraphs>
  <Slides>11</Slides>
  <Notes>4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Слайд 1</vt:lpstr>
      <vt:lpstr>Причины революции </vt:lpstr>
      <vt:lpstr>Начало революции </vt:lpstr>
      <vt:lpstr>Петиция – коллективное письменное обращение к властям.</vt:lpstr>
      <vt:lpstr>Кровавое воскресение 9 января 1905 года.</vt:lpstr>
      <vt:lpstr>Развитие революции </vt:lpstr>
      <vt:lpstr>Всероссийская октябрьская стачка.</vt:lpstr>
      <vt:lpstr>Манифест 17 октября</vt:lpstr>
      <vt:lpstr>Слайд 9</vt:lpstr>
      <vt:lpstr>Итоги революции </vt:lpstr>
      <vt:lpstr>Вывод </vt:lpstr>
    </vt:vector>
  </TitlesOfParts>
  <Company>HATA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Леонид</dc:creator>
  <cp:lastModifiedBy>Елена</cp:lastModifiedBy>
  <cp:revision>168</cp:revision>
  <dcterms:created xsi:type="dcterms:W3CDTF">2009-09-09T10:13:31Z</dcterms:created>
  <dcterms:modified xsi:type="dcterms:W3CDTF">2020-04-06T07:51:11Z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PowerLiteLastOptimized">
    <vt:lpwstr>479951</vt:lpwstr>
  </property>
  <property fmtid="{D5CDD505-2E9C-101B-9397-08002B2CF9AE}" pid="3" name="NXPowerLiteSettings">
    <vt:lpwstr>F6000400038000</vt:lpwstr>
  </property>
  <property fmtid="{D5CDD505-2E9C-101B-9397-08002B2CF9AE}" pid="4" name="NXPowerLiteVersion">
    <vt:lpwstr>D4.3.1</vt:lpwstr>
  </property>
</Properties>
</file>