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13"/>
  </p:notesMasterIdLst>
  <p:sldIdLst>
    <p:sldId id="256" r:id="rId2"/>
    <p:sldId id="257" r:id="rId3"/>
    <p:sldId id="258" r:id="rId4"/>
    <p:sldId id="259" r:id="rId5"/>
    <p:sldId id="260" r:id="rId6"/>
    <p:sldId id="261" r:id="rId7"/>
    <p:sldId id="298" r:id="rId8"/>
    <p:sldId id="287" r:id="rId9"/>
    <p:sldId id="262" r:id="rId10"/>
    <p:sldId id="300" r:id="rId11"/>
    <p:sldId id="264"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69CF1AB2-1976-4502-BF36-3FF5EA218861}" styleName="Средний стиль 4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409" autoAdjust="0"/>
    <p:restoredTop sz="94660"/>
  </p:normalViewPr>
  <p:slideViewPr>
    <p:cSldViewPr>
      <p:cViewPr varScale="1">
        <p:scale>
          <a:sx n="106" d="100"/>
          <a:sy n="106" d="100"/>
        </p:scale>
        <p:origin x="-166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E4229C-B5DA-48A1-B65A-BF00F2498270}" type="datetimeFigureOut">
              <a:rPr lang="ru-RU" smtClean="0"/>
              <a:pPr/>
              <a:t>07.04.2020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37C2508-C21D-4FF4-A82D-7E76D59F4013}" type="slidenum">
              <a:rPr lang="ru-RU" smtClean="0"/>
              <a:pPr/>
              <a:t>‹#›</a:t>
            </a:fld>
            <a:endParaRPr lang="ru-RU"/>
          </a:p>
        </p:txBody>
      </p:sp>
    </p:spTree>
    <p:extLst>
      <p:ext uri="{BB962C8B-B14F-4D97-AF65-F5344CB8AC3E}">
        <p14:creationId xmlns="" xmlns:p14="http://schemas.microsoft.com/office/powerpoint/2010/main" val="31944132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437C2508-C21D-4FF4-A82D-7E76D59F4013}" type="slidenum">
              <a:rPr lang="ru-RU" smtClean="0"/>
              <a:pPr/>
              <a:t>11</a:t>
            </a:fld>
            <a:endParaRPr lang="ru-RU"/>
          </a:p>
        </p:txBody>
      </p:sp>
    </p:spTree>
    <p:extLst>
      <p:ext uri="{BB962C8B-B14F-4D97-AF65-F5344CB8AC3E}">
        <p14:creationId xmlns="" xmlns:p14="http://schemas.microsoft.com/office/powerpoint/2010/main" val="888664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07.04.2020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pPr/>
              <a:t>07.04.2020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pPr/>
              <a:t>07.04.2020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pPr/>
              <a:t>07.04.2020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pPr/>
              <a:t>07.04.2020</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pPr/>
              <a:t>07.04.2020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pPr/>
              <a:t>07.04.2020</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pPr/>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pPr/>
              <a:t>07.04.2020</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pPr/>
              <a:t>07.04.2020</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07.04.2020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pPr/>
              <a:t>07.04.2020</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pPr/>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pPr/>
              <a:t>07.04.2020</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851920" y="332656"/>
            <a:ext cx="5012196" cy="2463242"/>
          </a:xfrm>
        </p:spPr>
        <p:txBody>
          <a:bodyPr/>
          <a:lstStyle/>
          <a:p>
            <a:pPr marL="182880" indent="0" algn="ctr">
              <a:buNone/>
            </a:pPr>
            <a:r>
              <a:rPr lang="ru-RU" sz="4800" dirty="0" smtClean="0"/>
              <a:t> Николай </a:t>
            </a:r>
            <a:r>
              <a:rPr lang="en-US" sz="4800" dirty="0" smtClean="0"/>
              <a:t>II</a:t>
            </a:r>
            <a:r>
              <a:rPr lang="ru-RU" sz="4800" dirty="0" smtClean="0"/>
              <a:t> – </a:t>
            </a:r>
            <a:br>
              <a:rPr lang="ru-RU" sz="4800" dirty="0" smtClean="0"/>
            </a:br>
            <a:r>
              <a:rPr lang="ru-RU" sz="4800" dirty="0" smtClean="0"/>
              <a:t>последний из Романовых</a:t>
            </a:r>
            <a:endParaRPr lang="ru-RU" sz="4800" dirty="0"/>
          </a:p>
        </p:txBody>
      </p:sp>
      <p:pic>
        <p:nvPicPr>
          <p:cNvPr id="1026" name="Picture 2" descr="http://www.russia.ru/upload/u256493/2/516.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323528" y="2060848"/>
            <a:ext cx="3672408" cy="457200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2641519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7624" y="332656"/>
            <a:ext cx="6512511" cy="1143000"/>
          </a:xfrm>
        </p:spPr>
        <p:txBody>
          <a:bodyPr/>
          <a:lstStyle/>
          <a:p>
            <a:pPr marL="0" indent="0">
              <a:buNone/>
            </a:pPr>
            <a:r>
              <a:rPr lang="ru-RU" dirty="0" smtClean="0"/>
              <a:t>Семья Николая</a:t>
            </a:r>
            <a:r>
              <a:rPr lang="en-US" dirty="0" smtClean="0"/>
              <a:t> II</a:t>
            </a:r>
            <a:endParaRPr lang="ru-RU" dirty="0"/>
          </a:p>
        </p:txBody>
      </p:sp>
      <p:sp>
        <p:nvSpPr>
          <p:cNvPr id="3" name="Объект 2"/>
          <p:cNvSpPr>
            <a:spLocks noGrp="1"/>
          </p:cNvSpPr>
          <p:nvPr>
            <p:ph sz="quarter" idx="13"/>
          </p:nvPr>
        </p:nvSpPr>
        <p:spPr>
          <a:xfrm>
            <a:off x="107504" y="1628800"/>
            <a:ext cx="4608512" cy="3960440"/>
          </a:xfrm>
        </p:spPr>
        <p:txBody>
          <a:bodyPr>
            <a:normAutofit fontScale="92500" lnSpcReduction="10000"/>
          </a:bodyPr>
          <a:lstStyle/>
          <a:p>
            <a:pPr marL="45720" indent="0">
              <a:buNone/>
            </a:pPr>
            <a:r>
              <a:rPr lang="ru-RU" dirty="0"/>
              <a:t>Опорой Николая была семья. Императрица Александра Федоровна (урожденная принцесса Алиса Гессен-</a:t>
            </a:r>
            <a:r>
              <a:rPr lang="ru-RU" dirty="0" err="1"/>
              <a:t>Дармштадтская</a:t>
            </a:r>
            <a:r>
              <a:rPr lang="ru-RU" dirty="0"/>
              <a:t>) была для царя не только женой, но и другом, советчиком. Привычки, представления и культурные интересы супругов во многом совпадали. Они обвенчались 14 ноября 1894. У них было пятеро детей: Ольга (1895-1918), Татьяна (1897-1918), Мария (1899-1918), Анастасия (1901-1918), Алексей (1904-1918).</a:t>
            </a:r>
          </a:p>
        </p:txBody>
      </p:sp>
      <p:pic>
        <p:nvPicPr>
          <p:cNvPr id="4" name="Picture 7" descr="romanov_family2"/>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716016" y="1628800"/>
            <a:ext cx="4270830" cy="41044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706115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1854" y="0"/>
            <a:ext cx="9396536" cy="1343226"/>
          </a:xfrm>
        </p:spPr>
        <p:txBody>
          <a:bodyPr/>
          <a:lstStyle/>
          <a:p>
            <a:pPr marL="0" indent="0" algn="ctr">
              <a:buNone/>
            </a:pPr>
            <a:r>
              <a:rPr lang="ru-RU" dirty="0" smtClean="0"/>
              <a:t>Внутренняя политика</a:t>
            </a:r>
            <a:br>
              <a:rPr lang="ru-RU" dirty="0" smtClean="0"/>
            </a:br>
            <a:r>
              <a:rPr lang="ru-RU" dirty="0" smtClean="0"/>
              <a:t> Николая </a:t>
            </a:r>
            <a:r>
              <a:rPr lang="en-US" dirty="0" smtClean="0"/>
              <a:t>II</a:t>
            </a:r>
            <a:endParaRPr lang="ru-RU" dirty="0"/>
          </a:p>
        </p:txBody>
      </p:sp>
      <p:sp>
        <p:nvSpPr>
          <p:cNvPr id="6146" name="Текст 6"/>
          <p:cNvSpPr>
            <a:spLocks noGrp="1"/>
          </p:cNvSpPr>
          <p:nvPr>
            <p:ph type="body" idx="1"/>
          </p:nvPr>
        </p:nvSpPr>
        <p:spPr>
          <a:xfrm>
            <a:off x="323528" y="1700808"/>
            <a:ext cx="6942050" cy="3310115"/>
          </a:xfrm>
          <a:prstGeom prst="rect">
            <a:avLst/>
          </a:prstGeom>
        </p:spPr>
        <p:txBody>
          <a:bodyPr>
            <a:normAutofit/>
          </a:bodyPr>
          <a:lstStyle/>
          <a:p>
            <a:pPr algn="l"/>
            <a:r>
              <a:rPr lang="ru-RU" b="1" dirty="0" smtClean="0"/>
              <a:t>Николай II сумел достаточно быстро оправиться от первоначальной растерянности и стал проводить самостоятельную политику, чем вызвал недовольство части своего окружения, рассчитывавшей влиять на молодого царя. Основой государственной политики Николая II стало продолжение политики его отца “придать России больше внутреннего единства путем утверждения русских элементов страны”.</a:t>
            </a:r>
          </a:p>
        </p:txBody>
      </p:sp>
      <p:pic>
        <p:nvPicPr>
          <p:cNvPr id="4" name="Рисунок 2" descr="niki1894.jpg"/>
          <p:cNvPicPr>
            <a:picLocks noChangeAspect="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566159" y="4149080"/>
            <a:ext cx="2588523" cy="27089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662137278"/>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146">
                                            <p:txEl>
                                              <p:pRg st="0" end="0"/>
                                            </p:txEl>
                                          </p:spTgt>
                                        </p:tgtEl>
                                        <p:attrNameLst>
                                          <p:attrName>style.visibility</p:attrName>
                                        </p:attrNameLst>
                                      </p:cBhvr>
                                      <p:to>
                                        <p:strVal val="visible"/>
                                      </p:to>
                                    </p:set>
                                    <p:anim calcmode="lin" valueType="num">
                                      <p:cBhvr additive="base">
                                        <p:cTn id="7" dur="500" fill="hold"/>
                                        <p:tgtEl>
                                          <p:spTgt spid="614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14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7040" y="-31576"/>
            <a:ext cx="9361040" cy="1143000"/>
          </a:xfrm>
        </p:spPr>
        <p:txBody>
          <a:bodyPr/>
          <a:lstStyle/>
          <a:p>
            <a:pPr marL="0" indent="0" algn="ctr">
              <a:buNone/>
            </a:pPr>
            <a:r>
              <a:rPr lang="ru-RU" dirty="0" smtClean="0"/>
              <a:t>Семья, воспитание и образование</a:t>
            </a:r>
            <a:endParaRPr lang="ru-RU" dirty="0"/>
          </a:p>
        </p:txBody>
      </p:sp>
      <p:sp>
        <p:nvSpPr>
          <p:cNvPr id="3" name="Объект 2"/>
          <p:cNvSpPr>
            <a:spLocks noGrp="1"/>
          </p:cNvSpPr>
          <p:nvPr>
            <p:ph sz="quarter" idx="13"/>
          </p:nvPr>
        </p:nvSpPr>
        <p:spPr>
          <a:xfrm>
            <a:off x="0" y="5032081"/>
            <a:ext cx="4320480" cy="3888432"/>
          </a:xfrm>
        </p:spPr>
        <p:txBody>
          <a:bodyPr/>
          <a:lstStyle/>
          <a:p>
            <a:r>
              <a:rPr lang="ru-RU" dirty="0"/>
              <a:t>Николай II — старший сын императора </a:t>
            </a:r>
            <a:r>
              <a:rPr lang="ru-RU" b="1" i="1" dirty="0" smtClean="0"/>
              <a:t>Александра </a:t>
            </a:r>
            <a:r>
              <a:rPr lang="en-US" b="1" i="1" dirty="0" smtClean="0"/>
              <a:t>III</a:t>
            </a:r>
            <a:r>
              <a:rPr lang="ru-RU" dirty="0"/>
              <a:t> и императрицы </a:t>
            </a:r>
            <a:r>
              <a:rPr lang="ru-RU" b="1" i="1" dirty="0" smtClean="0"/>
              <a:t>Марии Федоровны</a:t>
            </a:r>
            <a:r>
              <a:rPr lang="ru-RU" dirty="0" smtClean="0"/>
              <a:t>, родился 6 мая 1868 года (по старому стилю)</a:t>
            </a:r>
            <a:endParaRPr lang="ru-RU" dirty="0"/>
          </a:p>
        </p:txBody>
      </p:sp>
      <p:pic>
        <p:nvPicPr>
          <p:cNvPr id="2052" name="Picture 4" descr="http://img0.liveinternet.ru/images/attach/c/2/64/638/64638392_617868_56_514_ArtFile_ru.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0" y="1535375"/>
            <a:ext cx="4651276" cy="3488457"/>
          </a:xfrm>
          <a:prstGeom prst="rect">
            <a:avLst/>
          </a:prstGeom>
          <a:noFill/>
          <a:extLst>
            <a:ext uri="{909E8E84-426E-40DD-AFC4-6F175D3DCCD1}">
              <a14:hiddenFill xmlns="" xmlns:a14="http://schemas.microsoft.com/office/drawing/2010/main">
                <a:solidFill>
                  <a:srgbClr val="FFFFFF"/>
                </a:solidFill>
              </a14:hiddenFill>
            </a:ext>
          </a:extLst>
        </p:spPr>
      </p:pic>
      <p:pic>
        <p:nvPicPr>
          <p:cNvPr id="2054" name="Picture 6" descr="http://s06.radikal.ru/i179/1105/d7/413c301cdfd0.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788024" y="1535375"/>
            <a:ext cx="3619500" cy="5143501"/>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1343979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5292080" y="1007024"/>
            <a:ext cx="3960440" cy="4842872"/>
          </a:xfrm>
        </p:spPr>
        <p:txBody>
          <a:bodyPr>
            <a:normAutofit/>
          </a:bodyPr>
          <a:lstStyle/>
          <a:p>
            <a:r>
              <a:rPr lang="ru-RU" dirty="0"/>
              <a:t>В раннем детстве воспитателем Николая и его братьев был </a:t>
            </a:r>
            <a:r>
              <a:rPr lang="ru-RU" dirty="0" smtClean="0"/>
              <a:t>англичанин </a:t>
            </a:r>
            <a:r>
              <a:rPr lang="ru-RU" dirty="0"/>
              <a:t> Карл Осипович </a:t>
            </a:r>
            <a:r>
              <a:rPr lang="ru-RU" dirty="0" err="1" smtClean="0"/>
              <a:t>Хис</a:t>
            </a:r>
            <a:r>
              <a:rPr lang="ru-RU" dirty="0" smtClean="0"/>
              <a:t>, его </a:t>
            </a:r>
            <a:r>
              <a:rPr lang="ru-RU" dirty="0"/>
              <a:t>официальным воспитателем как наследника в 1877 году был назначен </a:t>
            </a:r>
            <a:r>
              <a:rPr lang="ru-RU" dirty="0" smtClean="0"/>
              <a:t>генерал Г. Г. Данилевич.</a:t>
            </a:r>
            <a:endParaRPr lang="ru-RU" dirty="0"/>
          </a:p>
        </p:txBody>
      </p:sp>
      <p:pic>
        <p:nvPicPr>
          <p:cNvPr id="8" name="Picture 2" descr="http://www.3rm.info/uploads/posts/2012-07/1341396085_car-nikolay-ii.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482962" y="1628800"/>
            <a:ext cx="2902226" cy="4005072"/>
          </a:xfrm>
          <a:prstGeom prst="rect">
            <a:avLst/>
          </a:prstGeom>
          <a:noFill/>
          <a:extLst>
            <a:ext uri="{909E8E84-426E-40DD-AFC4-6F175D3DCCD1}">
              <a14:hiddenFill xmlns="" xmlns:a14="http://schemas.microsoft.com/office/drawing/2010/main">
                <a:solidFill>
                  <a:srgbClr val="FFFFFF"/>
                </a:solidFill>
              </a14:hiddenFill>
            </a:ext>
          </a:extLst>
        </p:spPr>
      </p:pic>
      <p:pic>
        <p:nvPicPr>
          <p:cNvPr id="3078" name="Picture 6" descr="Файл:Государь1873.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879" y="548680"/>
            <a:ext cx="2482083" cy="458112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3763389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5141438" y="764704"/>
            <a:ext cx="4032448" cy="4896544"/>
          </a:xfrm>
        </p:spPr>
        <p:txBody>
          <a:bodyPr>
            <a:normAutofit fontScale="92500" lnSpcReduction="10000"/>
          </a:bodyPr>
          <a:lstStyle/>
          <a:p>
            <a:r>
              <a:rPr lang="ru-RU" dirty="0" smtClean="0"/>
              <a:t>С детства Николая обучали иностранным языкам, которыми он владел в совершенстве. Получил юридическое и высшее военное образование, его преподавателями были выдающиеся профессора высших учебных во главе с К. П. Победоносцевым. Ознакомился с практикой военного дела: состоял в рядах лейб-гвардии Преображенского полка и Конной артиллерии. Совершил путешествие вокруг Азии.</a:t>
            </a:r>
            <a:endParaRPr lang="ru-RU" dirty="0"/>
          </a:p>
        </p:txBody>
      </p:sp>
      <p:pic>
        <p:nvPicPr>
          <p:cNvPr id="4" name="Picture 4" descr="http://sammler.ru/uploads/post-23-1312843823.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3050" y="548680"/>
            <a:ext cx="2749457" cy="4149080"/>
          </a:xfrm>
          <a:prstGeom prst="rect">
            <a:avLst/>
          </a:prstGeom>
          <a:noFill/>
          <a:extLst>
            <a:ext uri="{909E8E84-426E-40DD-AFC4-6F175D3DCCD1}">
              <a14:hiddenFill xmlns="" xmlns:a14="http://schemas.microsoft.com/office/drawing/2010/main">
                <a:solidFill>
                  <a:srgbClr val="FFFFFF"/>
                </a:solidFill>
              </a14:hiddenFill>
            </a:ext>
          </a:extLst>
        </p:spPr>
      </p:pic>
      <p:pic>
        <p:nvPicPr>
          <p:cNvPr id="4098" name="Picture 2" descr="Файл:Государь1889.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511422" y="1916832"/>
            <a:ext cx="2826683" cy="440933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253694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206" y="25354"/>
            <a:ext cx="9283419" cy="1143000"/>
          </a:xfrm>
        </p:spPr>
        <p:txBody>
          <a:bodyPr/>
          <a:lstStyle/>
          <a:p>
            <a:pPr marL="0" indent="0" algn="ctr">
              <a:buNone/>
            </a:pPr>
            <a:r>
              <a:rPr lang="ru-RU" dirty="0" smtClean="0"/>
              <a:t>Личность</a:t>
            </a:r>
            <a:br>
              <a:rPr lang="ru-RU" dirty="0" smtClean="0"/>
            </a:br>
            <a:r>
              <a:rPr lang="ru-RU" dirty="0" smtClean="0"/>
              <a:t> </a:t>
            </a:r>
            <a:r>
              <a:rPr lang="ru-RU" dirty="0" smtClean="0">
                <a:effectLst/>
              </a:rPr>
              <a:t>Николая </a:t>
            </a:r>
            <a:r>
              <a:rPr lang="ru-RU" dirty="0">
                <a:effectLst/>
              </a:rPr>
              <a:t>Александровича</a:t>
            </a:r>
            <a:br>
              <a:rPr lang="ru-RU" dirty="0">
                <a:effectLst/>
              </a:rPr>
            </a:br>
            <a:endParaRPr lang="ru-RU" dirty="0"/>
          </a:p>
        </p:txBody>
      </p:sp>
      <p:sp>
        <p:nvSpPr>
          <p:cNvPr id="3" name="Объект 2"/>
          <p:cNvSpPr>
            <a:spLocks noGrp="1"/>
          </p:cNvSpPr>
          <p:nvPr>
            <p:ph sz="quarter" idx="13"/>
          </p:nvPr>
        </p:nvSpPr>
        <p:spPr>
          <a:xfrm>
            <a:off x="467544" y="2201618"/>
            <a:ext cx="5616624" cy="3618736"/>
          </a:xfrm>
        </p:spPr>
        <p:txBody>
          <a:bodyPr>
            <a:normAutofit fontScale="92500"/>
          </a:bodyPr>
          <a:lstStyle/>
          <a:p>
            <a:r>
              <a:rPr lang="ru-RU" dirty="0"/>
              <a:t>Император Николай II обладал живым умом, быстро схватывавшим существо докладываемых ему вопросов – все, кто имел с ним деловое общение, в один голос об этом свидетельствуют. У него была исключительная память, в частности на лица. Государь имел также упорную и неутомимую волю в осуществлении своих планов. Он не забывал их, постоянно к ним возвращался и зачастую, в конце концов, добивался своего.</a:t>
            </a:r>
          </a:p>
        </p:txBody>
      </p:sp>
      <p:pic>
        <p:nvPicPr>
          <p:cNvPr id="4" name="Picture 30" descr="niki1894"/>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56176" y="2420888"/>
            <a:ext cx="2837911" cy="35653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952619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3"/>
          </p:nvPr>
        </p:nvSpPr>
        <p:spPr>
          <a:xfrm>
            <a:off x="4355976" y="1772816"/>
            <a:ext cx="4777138" cy="3474720"/>
          </a:xfrm>
        </p:spPr>
        <p:txBody>
          <a:bodyPr/>
          <a:lstStyle/>
          <a:p>
            <a:r>
              <a:rPr lang="ru-RU" b="1" i="1" dirty="0" smtClean="0"/>
              <a:t>«Я в своей жизни не встречал человека более воспитанного, нежели ныне царствующий император Николай </a:t>
            </a:r>
            <a:r>
              <a:rPr lang="en-US" b="1" i="1" dirty="0" smtClean="0"/>
              <a:t>II</a:t>
            </a:r>
            <a:r>
              <a:rPr lang="ru-RU" b="1" i="1" dirty="0" smtClean="0"/>
              <a:t>»</a:t>
            </a:r>
          </a:p>
          <a:p>
            <a:pPr marL="45720" indent="0">
              <a:buNone/>
            </a:pPr>
            <a:r>
              <a:rPr lang="ru-RU" b="1" i="1" dirty="0" smtClean="0"/>
              <a:t>   					С. Витте</a:t>
            </a:r>
            <a:endParaRPr lang="ru-RU" b="1" i="1" dirty="0"/>
          </a:p>
        </p:txBody>
      </p:sp>
      <p:pic>
        <p:nvPicPr>
          <p:cNvPr id="5122" name="Picture 2" descr="http://img-fotki.yandex.ru/get/4428/140231923.3/0_59b9b_43a66a7c_XL.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1560" y="980728"/>
            <a:ext cx="3493469" cy="51845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9975768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0568" y="0"/>
            <a:ext cx="8892480" cy="1143000"/>
          </a:xfrm>
        </p:spPr>
        <p:txBody>
          <a:bodyPr/>
          <a:lstStyle/>
          <a:p>
            <a:pPr marL="0" indent="0">
              <a:buNone/>
            </a:pPr>
            <a:r>
              <a:rPr lang="ru-RU" dirty="0" smtClean="0"/>
              <a:t>Вступление на престол</a:t>
            </a:r>
            <a:endParaRPr lang="ru-RU" dirty="0"/>
          </a:p>
        </p:txBody>
      </p:sp>
      <p:sp>
        <p:nvSpPr>
          <p:cNvPr id="3" name="Объект 2"/>
          <p:cNvSpPr>
            <a:spLocks noGrp="1"/>
          </p:cNvSpPr>
          <p:nvPr>
            <p:ph sz="quarter" idx="13"/>
          </p:nvPr>
        </p:nvSpPr>
        <p:spPr>
          <a:xfrm>
            <a:off x="213725" y="1844824"/>
            <a:ext cx="4211960" cy="3474720"/>
          </a:xfrm>
        </p:spPr>
        <p:txBody>
          <a:bodyPr>
            <a:normAutofit/>
          </a:bodyPr>
          <a:lstStyle/>
          <a:p>
            <a:r>
              <a:rPr lang="ru-RU" dirty="0"/>
              <a:t>Александр III умер 20 октября (2 ноября) </a:t>
            </a:r>
            <a:r>
              <a:rPr lang="ru-RU" dirty="0" smtClean="0"/>
              <a:t>1894 года. </a:t>
            </a:r>
            <a:r>
              <a:rPr lang="ru-RU" dirty="0"/>
              <a:t>За два часа до кончины умирающий император потребовал к себе наследника и приказал ему подписать манифест о восшествии на престол.</a:t>
            </a:r>
          </a:p>
        </p:txBody>
      </p:sp>
      <p:pic>
        <p:nvPicPr>
          <p:cNvPr id="1026" name="Picture 2" descr="http://dic.academic.ru/pictures/wiki/files/83/Shilder_AlexanderIII.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427984" y="1196752"/>
            <a:ext cx="4349477" cy="518457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5844188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685800" y="5857875"/>
            <a:ext cx="7924800" cy="642938"/>
          </a:xfrm>
        </p:spPr>
        <p:txBody>
          <a:bodyPr>
            <a:normAutofit fontScale="70000" lnSpcReduction="20000"/>
          </a:bodyPr>
          <a:lstStyle/>
          <a:p>
            <a:pPr algn="ctr">
              <a:spcAft>
                <a:spcPts val="0"/>
              </a:spcAft>
              <a:defRPr/>
            </a:pPr>
            <a:r>
              <a:rPr lang="ru-RU" sz="3200" b="1" dirty="0" smtClean="0">
                <a:solidFill>
                  <a:schemeClr val="tx1">
                    <a:lumMod val="75000"/>
                    <a:lumOff val="25000"/>
                  </a:schemeClr>
                </a:solidFill>
                <a:latin typeface="Times New Roman" pitchFamily="18" charset="0"/>
                <a:cs typeface="Times New Roman" pitchFamily="18" charset="0"/>
              </a:rPr>
              <a:t>Коронация в Москве. Состоялась </a:t>
            </a:r>
            <a:r>
              <a:rPr lang="ru-RU" sz="3200" b="1" dirty="0">
                <a:solidFill>
                  <a:schemeClr val="tx1">
                    <a:lumMod val="75000"/>
                    <a:lumOff val="25000"/>
                  </a:schemeClr>
                </a:solidFill>
                <a:latin typeface="Times New Roman" pitchFamily="18" charset="0"/>
                <a:cs typeface="Times New Roman" pitchFamily="18" charset="0"/>
              </a:rPr>
              <a:t>14 мая 1896 года в Успенском соборе. </a:t>
            </a:r>
          </a:p>
        </p:txBody>
      </p:sp>
      <p:pic>
        <p:nvPicPr>
          <p:cNvPr id="13315" name="Рисунок 3" descr="сканирование0040.jpg"/>
          <p:cNvPicPr>
            <a:picLocks noChangeAspect="1"/>
          </p:cNvPicPr>
          <p:nvPr/>
        </p:nvPicPr>
        <p:blipFill>
          <a:blip r:embed="rId2" cstate="print"/>
          <a:srcRect/>
          <a:stretch>
            <a:fillRect/>
          </a:stretch>
        </p:blipFill>
        <p:spPr bwMode="auto">
          <a:xfrm>
            <a:off x="714375" y="357188"/>
            <a:ext cx="7805738" cy="5500687"/>
          </a:xfrm>
          <a:prstGeom prst="rect">
            <a:avLst/>
          </a:prstGeom>
          <a:noFill/>
          <a:ln w="9525">
            <a:noFill/>
            <a:miter lim="800000"/>
            <a:headEnd/>
            <a:tailEnd/>
          </a:ln>
        </p:spPr>
      </p:pic>
    </p:spTree>
    <p:extLst>
      <p:ext uri="{BB962C8B-B14F-4D97-AF65-F5344CB8AC3E}">
        <p14:creationId xmlns="" xmlns:p14="http://schemas.microsoft.com/office/powerpoint/2010/main" val="2455598265"/>
      </p:ext>
    </p:extLst>
  </p:cSld>
  <p:clrMapOvr>
    <a:masterClrMapping/>
  </p:clrMapOvr>
  <p:transition spd="slow">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72616" y="-571500"/>
            <a:ext cx="10873208" cy="1143000"/>
          </a:xfrm>
        </p:spPr>
        <p:txBody>
          <a:bodyPr/>
          <a:lstStyle/>
          <a:p>
            <a:pPr marL="0" indent="0" algn="ctr">
              <a:buNone/>
            </a:pPr>
            <a:r>
              <a:rPr lang="ru-RU" sz="4400" dirty="0" smtClean="0"/>
              <a:t/>
            </a:r>
            <a:br>
              <a:rPr lang="ru-RU" sz="4400" dirty="0" smtClean="0"/>
            </a:br>
            <a:r>
              <a:rPr lang="ru-RU" sz="4400" dirty="0" smtClean="0"/>
              <a:t>Ходынская катастрофа</a:t>
            </a:r>
            <a:endParaRPr lang="ru-RU" sz="4400" dirty="0"/>
          </a:p>
        </p:txBody>
      </p:sp>
      <p:sp>
        <p:nvSpPr>
          <p:cNvPr id="3" name="Объект 2"/>
          <p:cNvSpPr>
            <a:spLocks noGrp="1"/>
          </p:cNvSpPr>
          <p:nvPr>
            <p:ph sz="quarter" idx="13"/>
          </p:nvPr>
        </p:nvSpPr>
        <p:spPr>
          <a:xfrm>
            <a:off x="4964826" y="2132856"/>
            <a:ext cx="4178093" cy="2952328"/>
          </a:xfrm>
        </p:spPr>
        <p:txBody>
          <a:bodyPr>
            <a:noAutofit/>
          </a:bodyPr>
          <a:lstStyle/>
          <a:p>
            <a:r>
              <a:rPr lang="ru-RU" sz="1800" dirty="0" smtClean="0"/>
              <a:t>Во </a:t>
            </a:r>
            <a:r>
              <a:rPr lang="ru-RU" sz="1800" dirty="0"/>
              <a:t>время раздачи царских подарков на Ходынском поле, где на небольшом пространстве собралась полумиллионная толпа, произошла страшная давка. Погибли и были искалечены тысячи людей. </a:t>
            </a:r>
            <a:r>
              <a:rPr lang="ru-RU" sz="1800" dirty="0" smtClean="0"/>
              <a:t>По </a:t>
            </a:r>
            <a:r>
              <a:rPr lang="ru-RU" sz="1800" dirty="0"/>
              <a:t>официальным данным, на Ходынском поле погибли 1389 человек, 1500 получили увечья. </a:t>
            </a:r>
          </a:p>
        </p:txBody>
      </p:sp>
      <p:pic>
        <p:nvPicPr>
          <p:cNvPr id="2050" name="Picture 2" descr="http://21region.org/uploads/posts/2009-06/thumbs/1243845739_3.jpg"/>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179512" y="1556792"/>
            <a:ext cx="4902629" cy="4641156"/>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47747239"/>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Соседство">
      <a:dk1>
        <a:srgbClr val="2F2B20"/>
      </a:dk1>
      <a:lt1>
        <a:srgbClr val="FFFFFF"/>
      </a:lt1>
      <a:dk2>
        <a:srgbClr val="675E47"/>
      </a:dk2>
      <a:lt2>
        <a:srgbClr val="DFDCB7"/>
      </a:lt2>
      <a:accent1>
        <a:srgbClr val="A9A57C"/>
      </a:accent1>
      <a:accent2>
        <a:srgbClr val="9CBEBD"/>
      </a:accent2>
      <a:accent3>
        <a:srgbClr val="D2CB6C"/>
      </a:accent3>
      <a:accent4>
        <a:srgbClr val="95A39D"/>
      </a:accent4>
      <a:accent5>
        <a:srgbClr val="C89F5D"/>
      </a:accent5>
      <a:accent6>
        <a:srgbClr val="B1A089"/>
      </a:accent6>
      <a:hlink>
        <a:srgbClr val="D25814"/>
      </a:hlink>
      <a:folHlink>
        <a:srgbClr val="849A0A"/>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508</TotalTime>
  <Words>373</Words>
  <Application>Microsoft Office PowerPoint</Application>
  <PresentationFormat>Экран (4:3)</PresentationFormat>
  <Paragraphs>19</Paragraphs>
  <Slides>11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Воздушный поток</vt:lpstr>
      <vt:lpstr> Николай II –  последний из Романовых</vt:lpstr>
      <vt:lpstr>Семья, воспитание и образование</vt:lpstr>
      <vt:lpstr>Слайд 3</vt:lpstr>
      <vt:lpstr>Слайд 4</vt:lpstr>
      <vt:lpstr>Личность  Николая Александровича </vt:lpstr>
      <vt:lpstr>Слайд 6</vt:lpstr>
      <vt:lpstr>Вступление на престол</vt:lpstr>
      <vt:lpstr>Слайд 8</vt:lpstr>
      <vt:lpstr> Ходынская катастрофа</vt:lpstr>
      <vt:lpstr>Семья Николая II</vt:lpstr>
      <vt:lpstr>Внутренняя политика  Николая II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Всероссийский император  Николай II</dc:title>
  <dc:creator>Анастасия</dc:creator>
  <cp:lastModifiedBy>Елена</cp:lastModifiedBy>
  <cp:revision>48</cp:revision>
  <dcterms:created xsi:type="dcterms:W3CDTF">2013-03-29T07:33:12Z</dcterms:created>
  <dcterms:modified xsi:type="dcterms:W3CDTF">2020-04-07T06:40:37Z</dcterms:modified>
</cp:coreProperties>
</file>