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9" r:id="rId5"/>
    <p:sldId id="270" r:id="rId6"/>
    <p:sldId id="271" r:id="rId7"/>
    <p:sldId id="272" r:id="rId8"/>
    <p:sldId id="273" r:id="rId9"/>
    <p:sldId id="281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CFB64-90F6-4554-832A-AAB20563BFDE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92079-B2AD-4F78-AC4E-A447C5CE1C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93475-6EA9-41D0-8E75-E20B158B3C92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0E887-0A7A-4599-9A9A-A531A083A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4690B-6EEC-45E0-8951-EE25574E507B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2BB75-F2C5-44F8-8CE5-49534B044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51A8-874E-4046-9B3B-477CC988FD5A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B3B7E-BE26-45F6-96A1-5287C8258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ADA0F-BBFC-40FC-86A3-AD4F9080B136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ECF5E-DF5E-4A91-8DB9-F1EA6A86E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95F28-73EF-4B39-B1E5-911CC4FF58C8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5492-AF23-49DF-964C-83BBB9BEB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3CBD-ED54-4402-8237-8862E10F8494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0467-B7C5-4E05-8110-CC8697216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EC4AF-8E4F-4403-B731-3D88BD6353F3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0BA21-3B4D-4AA9-91BF-6DF554080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91DD3-DD65-4A0F-A91A-766743A7B8C5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31429-9B51-4FCF-BB36-CEEADD8A2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FC3DF-8928-4838-9A30-1B2FDE6E8627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A32AE-983B-42A4-B25B-3D2094994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03D45-95C7-45DE-AFA0-79A6CA2693A8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349DB-93B6-48DE-91B4-CCB57CAD3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13FAFE-7023-4D4A-8058-422C29EC97BB}" type="datetimeFigureOut">
              <a:rPr lang="ru-RU"/>
              <a:pPr>
                <a:defRPr/>
              </a:pPr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5DE913-4BEA-4364-8172-E6BCFDC89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51275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10250" y="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10250" y="35242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8" descr="http://img21.imageshack.us/img21/9408/056679950a5d9el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5242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214554"/>
            <a:ext cx="8286808" cy="1500187"/>
          </a:xfrm>
        </p:spPr>
        <p:txBody>
          <a:bodyPr/>
          <a:lstStyle/>
          <a:p>
            <a:pPr algn="ctr"/>
            <a:r>
              <a:rPr lang="ru-RU" sz="6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Правоохранительные органы</a:t>
            </a:r>
            <a:endParaRPr lang="ru-RU" sz="6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ru-RU" sz="5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Правоохранительные органы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3768733"/>
          </a:xfrm>
        </p:spPr>
        <p:txBody>
          <a:bodyPr/>
          <a:lstStyle/>
          <a:p>
            <a:pPr marL="0" indent="180975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специальные органы (государственные и негосударственные), создаваемые в целях охраны права, действующие на основании и в соответствии с законом, большинство из них наделены правом применения мер принуждения.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1619250" y="188913"/>
            <a:ext cx="6840538" cy="6264275"/>
          </a:xfrm>
          <a:prstGeom prst="star5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Правоохранительные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РФ</a:t>
            </a:r>
          </a:p>
        </p:txBody>
      </p:sp>
      <p:sp>
        <p:nvSpPr>
          <p:cNvPr id="11" name="Выноска 1 (без границы) 10"/>
          <p:cNvSpPr/>
          <p:nvPr/>
        </p:nvSpPr>
        <p:spPr>
          <a:xfrm>
            <a:off x="6227763" y="765175"/>
            <a:ext cx="1512887" cy="576263"/>
          </a:xfrm>
          <a:prstGeom prst="callout1">
            <a:avLst>
              <a:gd name="adj1" fmla="val 4796"/>
              <a:gd name="adj2" fmla="val 861"/>
              <a:gd name="adj3" fmla="val -101702"/>
              <a:gd name="adj4" fmla="val -76146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Суды</a:t>
            </a:r>
            <a:r>
              <a:rPr lang="ru-RU" dirty="0"/>
              <a:t> </a:t>
            </a:r>
          </a:p>
        </p:txBody>
      </p:sp>
      <p:sp>
        <p:nvSpPr>
          <p:cNvPr id="14" name="Выноска 1 (без границы) 13"/>
          <p:cNvSpPr/>
          <p:nvPr/>
        </p:nvSpPr>
        <p:spPr>
          <a:xfrm>
            <a:off x="2000232" y="1142984"/>
            <a:ext cx="2071702" cy="557229"/>
          </a:xfrm>
          <a:prstGeom prst="callout1">
            <a:avLst>
              <a:gd name="adj1" fmla="val 97593"/>
              <a:gd name="adj2" fmla="val 861"/>
              <a:gd name="adj3" fmla="val 245067"/>
              <a:gd name="adj4" fmla="val -38934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Нотариат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15" name="Выноска 1 (без границы) 14"/>
          <p:cNvSpPr/>
          <p:nvPr/>
        </p:nvSpPr>
        <p:spPr>
          <a:xfrm>
            <a:off x="7164388" y="3644900"/>
            <a:ext cx="1800225" cy="576263"/>
          </a:xfrm>
          <a:prstGeom prst="callout1">
            <a:avLst>
              <a:gd name="adj1" fmla="val 4796"/>
              <a:gd name="adj2" fmla="val 98207"/>
              <a:gd name="adj3" fmla="val -179847"/>
              <a:gd name="adj4" fmla="val 70246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Полиция</a:t>
            </a:r>
            <a:r>
              <a:rPr lang="ru-RU" sz="2800" dirty="0"/>
              <a:t> </a:t>
            </a:r>
          </a:p>
        </p:txBody>
      </p:sp>
      <p:sp>
        <p:nvSpPr>
          <p:cNvPr id="16" name="Выноска 1 (без границы) 15"/>
          <p:cNvSpPr/>
          <p:nvPr/>
        </p:nvSpPr>
        <p:spPr>
          <a:xfrm>
            <a:off x="3708400" y="6092825"/>
            <a:ext cx="2519363" cy="576263"/>
          </a:xfrm>
          <a:prstGeom prst="callout1">
            <a:avLst>
              <a:gd name="adj1" fmla="val 97594"/>
              <a:gd name="adj2" fmla="val 99473"/>
              <a:gd name="adj3" fmla="val 64356"/>
              <a:gd name="adj4" fmla="val 136334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Прокуратура</a:t>
            </a:r>
            <a:r>
              <a:rPr lang="ru-RU" dirty="0"/>
              <a:t> </a:t>
            </a:r>
          </a:p>
        </p:txBody>
      </p:sp>
      <p:sp>
        <p:nvSpPr>
          <p:cNvPr id="17" name="Выноска 1 (без границы) 16"/>
          <p:cNvSpPr/>
          <p:nvPr/>
        </p:nvSpPr>
        <p:spPr>
          <a:xfrm>
            <a:off x="928662" y="4214818"/>
            <a:ext cx="2071702" cy="576262"/>
          </a:xfrm>
          <a:prstGeom prst="callout1">
            <a:avLst>
              <a:gd name="adj1" fmla="val 102478"/>
              <a:gd name="adj2" fmla="val 1605"/>
              <a:gd name="adj3" fmla="val 313444"/>
              <a:gd name="adj4" fmla="val 9651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Адвокатура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19466" name="Рисунок 30" descr="emble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4886325"/>
            <a:ext cx="16573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Рисунок 31" descr="sud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15557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Рисунок 34" descr="log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844675"/>
            <a:ext cx="284321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news.sarbc.ru/images/orig/2014/05/img_Dq7UF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214554"/>
            <a:ext cx="1479691" cy="1643074"/>
          </a:xfrm>
          <a:prstGeom prst="rect">
            <a:avLst/>
          </a:prstGeom>
          <a:noFill/>
        </p:spPr>
      </p:pic>
      <p:pic>
        <p:nvPicPr>
          <p:cNvPr id="2052" name="Picture 4" descr="https://yt3.ggpht.com/-5QKF3ov62qc/AAAAAAAAAAI/AAAAAAAAAAA/7L63SBv7cIM/s900-c-k-no-mo-rj-c0xffffff/pho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929198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voentorg74.ru/wp-content/uploads/2016/03/%D1%88%D0%B5%D0%B2%D1%80%D0%BE%D0%BD%D1%8B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8572500" cy="5715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Полиция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358246" cy="528641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1)защита личности, общества, государства от противоправных посягательств;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2) предупреждение, пресечение и раскрытие преступлений и правонарушений;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3) розыск лиц;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4) обеспечение правопорядка в общественных местах;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Суд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500174"/>
            <a:ext cx="1543032" cy="339709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Судьи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AutoShape 2" descr="http://siwega.ru/wp-content/uploads/2016/10/99785-dop-soglashenie-ob-izmenenii-naimenovaniya-stor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://siwega.ru/wp-content/uploads/2016/10/99785-dop-soglashenie-ob-izmenenii-naimenovaniya-stor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://siwega.ru/wp-content/uploads/2016/10/99785-dop-soglashenie-ob-izmenenii-naimenovaniya-stor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5" name="Picture 7" descr="C:\Users\Grizli\Desktop\99785-dop-soglashenie-ob-izmenenii-naimenovaniya-stor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678"/>
            <a:ext cx="5143503" cy="3857627"/>
          </a:xfrm>
          <a:prstGeom prst="rect">
            <a:avLst/>
          </a:prstGeom>
          <a:noFill/>
        </p:spPr>
      </p:pic>
      <p:pic>
        <p:nvPicPr>
          <p:cNvPr id="27657" name="Picture 9" descr="http://r11.fssprus.ru/files/11/03_02_2012_new_f_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285992"/>
            <a:ext cx="3600435" cy="420050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86446" y="1714488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Судебные приставы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1428736"/>
            <a:ext cx="8501122" cy="3416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Функции: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Суд осуществляет правосудие, применяет меры государственного принуждения к лицам, нарушающим установленный правопорядок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sz="5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Прокуратура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www.karnaval-prokat.ru/default.aspx?mode=image&amp;id=2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928670"/>
            <a:ext cx="2162175" cy="5715000"/>
          </a:xfrm>
          <a:prstGeom prst="rect">
            <a:avLst/>
          </a:prstGeom>
          <a:noFill/>
        </p:spPr>
      </p:pic>
      <p:pic>
        <p:nvPicPr>
          <p:cNvPr id="28676" name="Picture 4" descr="http://roslavl.bezformata.ru/content/image120097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571612"/>
            <a:ext cx="4714908" cy="471490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6572296" cy="542928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Функции прокураторы: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Прокурорский надзор за исполнением законов различными учреждениями, должностными лицами и гражданами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Поддержание государственного обвинения в судебном процессе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Надзор за соблюдением прав и свобод человека и гражданина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5400684" cy="1143000"/>
          </a:xfrm>
        </p:spPr>
        <p:txBody>
          <a:bodyPr/>
          <a:lstStyle/>
          <a:p>
            <a:r>
              <a:rPr lang="ru-RU" sz="4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Адвокатура</a:t>
            </a:r>
            <a:endParaRPr lang="ru-RU" sz="4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alrf.ru/region61/wp-content/uploads/sites/26/2016/05/gerb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643182"/>
            <a:ext cx="3787601" cy="3901229"/>
          </a:xfrm>
          <a:prstGeom prst="rect">
            <a:avLst/>
          </a:prstGeom>
          <a:noFill/>
        </p:spPr>
      </p:pic>
      <p:pic>
        <p:nvPicPr>
          <p:cNvPr id="29702" name="Picture 6" descr="https://www.chitai-gorod.ru/upload/iblock/5ff/5ff112c4939249c27d674f2d501c43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285860"/>
            <a:ext cx="3598087" cy="518159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Функции: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консультации и справки по правовым вопросам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представление интересов доверителя в суде, органах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власти, органах местного самоуправления, общественных объединениях и т.д.;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Нотариат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yt3.ggpht.com/-mX1sbiuR0t8/AAAAAAAAAAI/AAAAAAAAAAA/iU6M_BTkICA/s900-c-k-no-mo-rj-c0xffffff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785926"/>
            <a:ext cx="4043338" cy="4043338"/>
          </a:xfrm>
          <a:prstGeom prst="rect">
            <a:avLst/>
          </a:prstGeom>
          <a:noFill/>
        </p:spPr>
      </p:pic>
      <p:pic>
        <p:nvPicPr>
          <p:cNvPr id="30724" name="Picture 4" descr="http://www.bookin.org.ru/book/6199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214554"/>
            <a:ext cx="2790830" cy="4135037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186766" cy="448311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Функции: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Юридическое закрепление гражданских прав и предупреждение возможности их нарушения в дальнейшем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Полиция задерживает  на улице подростка.  Как ему следует вести себя, чтобы избежать ещё больших неприятностей. </a:t>
            </a:r>
            <a:b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вы должны помнить, если оказались в такой ситуации?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143248"/>
            <a:ext cx="8358246" cy="2982915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 в коем случае нельзя  сопротивляться  (грубить, угрожать и т.д.) сотруднику полиции.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Необходимо запомнить фамилию и звание сотрудника.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Важно сразу заявить о том, что задержанный является несовершеннолетним.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После того как несовершеннолетнего доставили в отделение полиции, он вправе потребовать, чтобы об этом сообщили родителям.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Никто не имеет права проводить допрос несовершеннолетнего в отсутствие  педагога или родителей.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презентации10</Template>
  <TotalTime>316</TotalTime>
  <Words>270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Фокина Л. П. Шаблон (фон) презентации10</vt:lpstr>
      <vt:lpstr>Слайд 1</vt:lpstr>
      <vt:lpstr>Правоохранительные органы</vt:lpstr>
      <vt:lpstr>Слайд 3</vt:lpstr>
      <vt:lpstr>Полиция </vt:lpstr>
      <vt:lpstr>Суд</vt:lpstr>
      <vt:lpstr>Прокуратура</vt:lpstr>
      <vt:lpstr>Адвокатура</vt:lpstr>
      <vt:lpstr>Нотариат</vt:lpstr>
      <vt:lpstr>Полиция задерживает  на улице подростка.  Как ему следует вести себя, чтобы избежать ещё больших неприятностей.  Что вы должны помнить, если оказались в такой ситуации?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Елена</cp:lastModifiedBy>
  <cp:revision>22</cp:revision>
  <dcterms:created xsi:type="dcterms:W3CDTF">2013-07-10T06:51:26Z</dcterms:created>
  <dcterms:modified xsi:type="dcterms:W3CDTF">2020-04-05T19:26:59Z</dcterms:modified>
</cp:coreProperties>
</file>