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2"/>
  </p:notesMasterIdLst>
  <p:sldIdLst>
    <p:sldId id="256" r:id="rId2"/>
    <p:sldId id="260" r:id="rId3"/>
    <p:sldId id="265" r:id="rId4"/>
    <p:sldId id="313" r:id="rId5"/>
    <p:sldId id="266" r:id="rId6"/>
    <p:sldId id="267" r:id="rId7"/>
    <p:sldId id="268" r:id="rId8"/>
    <p:sldId id="272" r:id="rId9"/>
    <p:sldId id="274" r:id="rId10"/>
    <p:sldId id="275" r:id="rId11"/>
    <p:sldId id="269" r:id="rId12"/>
    <p:sldId id="270" r:id="rId13"/>
    <p:sldId id="276" r:id="rId14"/>
    <p:sldId id="322" r:id="rId15"/>
    <p:sldId id="281" r:id="rId16"/>
    <p:sldId id="282" r:id="rId17"/>
    <p:sldId id="283" r:id="rId18"/>
    <p:sldId id="324" r:id="rId19"/>
    <p:sldId id="284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10F184-FBF7-481B-A3C6-9D6C984A1D49}" type="doc">
      <dgm:prSet loTypeId="urn:microsoft.com/office/officeart/2008/layout/VerticalCurv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B4F338-7B0D-4AF4-B95F-C3AE559CAA5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ГРАЖДАНСТВО РФ                                                      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3577DD9-A521-42A7-AD00-73ED3460A58F}" type="parTrans" cxnId="{26E2926D-C058-40EC-B13F-755E9F6CFB36}">
      <dgm:prSet/>
      <dgm:spPr/>
      <dgm:t>
        <a:bodyPr/>
        <a:lstStyle/>
        <a:p>
          <a:endParaRPr lang="ru-RU"/>
        </a:p>
      </dgm:t>
    </dgm:pt>
    <dgm:pt modelId="{FAB98415-09E9-460B-9E21-F1F8CC423771}" type="sibTrans" cxnId="{26E2926D-C058-40EC-B13F-755E9F6CFB36}">
      <dgm:prSet/>
      <dgm:spPr/>
      <dgm:t>
        <a:bodyPr/>
        <a:lstStyle/>
        <a:p>
          <a:endParaRPr lang="ru-RU"/>
        </a:p>
      </dgm:t>
    </dgm:pt>
    <dgm:pt modelId="{31152325-AE35-4665-BCB6-7D9FDBA5F796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ВОЗРАСТ НЕ МЕНЕЕ 35 ЛЕТ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                                        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ACB6731E-42A3-46A0-867C-43B03FCD2482}" type="parTrans" cxnId="{69B681A4-608E-4E06-9773-990475F3E84B}">
      <dgm:prSet/>
      <dgm:spPr/>
      <dgm:t>
        <a:bodyPr/>
        <a:lstStyle/>
        <a:p>
          <a:endParaRPr lang="ru-RU"/>
        </a:p>
      </dgm:t>
    </dgm:pt>
    <dgm:pt modelId="{D1AC4AFA-C5D6-42B3-A626-22E4C04798CF}" type="sibTrans" cxnId="{69B681A4-608E-4E06-9773-990475F3E84B}">
      <dgm:prSet/>
      <dgm:spPr/>
      <dgm:t>
        <a:bodyPr/>
        <a:lstStyle/>
        <a:p>
          <a:endParaRPr lang="ru-RU"/>
        </a:p>
      </dgm:t>
    </dgm:pt>
    <dgm:pt modelId="{17C9B166-FD83-498A-8CC6-85310B56E98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ПОСТОЯННОЕ ПРОЖИВАНИЕ В РФ НЕ МЕНЕЕ 10 ЛЕТ             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CB8EA1-3768-4F73-A349-51AEE2FAEC56}" type="parTrans" cxnId="{B39B066F-0682-4461-917B-C6D7304724BC}">
      <dgm:prSet/>
      <dgm:spPr/>
      <dgm:t>
        <a:bodyPr/>
        <a:lstStyle/>
        <a:p>
          <a:endParaRPr lang="ru-RU"/>
        </a:p>
      </dgm:t>
    </dgm:pt>
    <dgm:pt modelId="{708949E6-E11D-4E71-9504-2FD098994318}" type="sibTrans" cxnId="{B39B066F-0682-4461-917B-C6D7304724BC}">
      <dgm:prSet/>
      <dgm:spPr/>
      <dgm:t>
        <a:bodyPr/>
        <a:lstStyle/>
        <a:p>
          <a:endParaRPr lang="ru-RU"/>
        </a:p>
      </dgm:t>
    </dgm:pt>
    <dgm:pt modelId="{B2DDCA51-E622-48A1-8117-9E46480DDF45}" type="pres">
      <dgm:prSet presAssocID="{FF10F184-FBF7-481B-A3C6-9D6C984A1D4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1856601-860C-44D2-B03E-537173CFDEB6}" type="pres">
      <dgm:prSet presAssocID="{FF10F184-FBF7-481B-A3C6-9D6C984A1D49}" presName="Name1" presStyleCnt="0"/>
      <dgm:spPr/>
      <dgm:t>
        <a:bodyPr/>
        <a:lstStyle/>
        <a:p>
          <a:endParaRPr lang="ru-RU"/>
        </a:p>
      </dgm:t>
    </dgm:pt>
    <dgm:pt modelId="{3827A4EC-6505-4323-8854-5BBABCC40F22}" type="pres">
      <dgm:prSet presAssocID="{FF10F184-FBF7-481B-A3C6-9D6C984A1D49}" presName="cycle" presStyleCnt="0"/>
      <dgm:spPr/>
      <dgm:t>
        <a:bodyPr/>
        <a:lstStyle/>
        <a:p>
          <a:endParaRPr lang="ru-RU"/>
        </a:p>
      </dgm:t>
    </dgm:pt>
    <dgm:pt modelId="{459D9C29-E9BA-4971-AD3D-4B4B71B81CF8}" type="pres">
      <dgm:prSet presAssocID="{FF10F184-FBF7-481B-A3C6-9D6C984A1D49}" presName="srcNode" presStyleLbl="node1" presStyleIdx="0" presStyleCnt="3"/>
      <dgm:spPr/>
      <dgm:t>
        <a:bodyPr/>
        <a:lstStyle/>
        <a:p>
          <a:endParaRPr lang="ru-RU"/>
        </a:p>
      </dgm:t>
    </dgm:pt>
    <dgm:pt modelId="{2445F769-DF64-419A-8D24-82D30B0C14F9}" type="pres">
      <dgm:prSet presAssocID="{FF10F184-FBF7-481B-A3C6-9D6C984A1D49}" presName="conn" presStyleLbl="parChTrans1D2" presStyleIdx="0" presStyleCnt="1"/>
      <dgm:spPr/>
      <dgm:t>
        <a:bodyPr/>
        <a:lstStyle/>
        <a:p>
          <a:endParaRPr lang="ru-RU"/>
        </a:p>
      </dgm:t>
    </dgm:pt>
    <dgm:pt modelId="{04E4EEC0-E029-4C1F-8949-95ED0F3FC335}" type="pres">
      <dgm:prSet presAssocID="{FF10F184-FBF7-481B-A3C6-9D6C984A1D49}" presName="extraNode" presStyleLbl="node1" presStyleIdx="0" presStyleCnt="3"/>
      <dgm:spPr/>
      <dgm:t>
        <a:bodyPr/>
        <a:lstStyle/>
        <a:p>
          <a:endParaRPr lang="ru-RU"/>
        </a:p>
      </dgm:t>
    </dgm:pt>
    <dgm:pt modelId="{957AC284-CBDC-4935-AE2D-D1BBCDE88BEF}" type="pres">
      <dgm:prSet presAssocID="{FF10F184-FBF7-481B-A3C6-9D6C984A1D49}" presName="dstNode" presStyleLbl="node1" presStyleIdx="0" presStyleCnt="3"/>
      <dgm:spPr/>
      <dgm:t>
        <a:bodyPr/>
        <a:lstStyle/>
        <a:p>
          <a:endParaRPr lang="ru-RU"/>
        </a:p>
      </dgm:t>
    </dgm:pt>
    <dgm:pt modelId="{A877F04C-BB30-48A1-AAFF-55FA21FDE51A}" type="pres">
      <dgm:prSet presAssocID="{06B4F338-7B0D-4AF4-B95F-C3AE559CAA5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32C43-EF42-40B5-A449-6FD54B2136E9}" type="pres">
      <dgm:prSet presAssocID="{06B4F338-7B0D-4AF4-B95F-C3AE559CAA59}" presName="accent_1" presStyleCnt="0"/>
      <dgm:spPr/>
      <dgm:t>
        <a:bodyPr/>
        <a:lstStyle/>
        <a:p>
          <a:endParaRPr lang="ru-RU"/>
        </a:p>
      </dgm:t>
    </dgm:pt>
    <dgm:pt modelId="{76A6A787-816E-4910-8395-F8DB196D8E25}" type="pres">
      <dgm:prSet presAssocID="{06B4F338-7B0D-4AF4-B95F-C3AE559CAA59}" presName="accentRepeatNode" presStyleLbl="solidFgAcc1" presStyleIdx="0" presStyleCnt="3"/>
      <dgm:spPr/>
      <dgm:t>
        <a:bodyPr/>
        <a:lstStyle/>
        <a:p>
          <a:endParaRPr lang="ru-RU"/>
        </a:p>
      </dgm:t>
    </dgm:pt>
    <dgm:pt modelId="{484C46A3-B649-49A0-A5B9-D684A2104814}" type="pres">
      <dgm:prSet presAssocID="{31152325-AE35-4665-BCB6-7D9FDBA5F796}" presName="text_2" presStyleLbl="node1" presStyleIdx="1" presStyleCnt="3" custScaleX="97875" custLinFactNeighborX="1231" custLinFactNeighborY="19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31256A-5F3A-4047-9C99-6A59394EE18B}" type="pres">
      <dgm:prSet presAssocID="{31152325-AE35-4665-BCB6-7D9FDBA5F796}" presName="accent_2" presStyleCnt="0"/>
      <dgm:spPr/>
      <dgm:t>
        <a:bodyPr/>
        <a:lstStyle/>
        <a:p>
          <a:endParaRPr lang="ru-RU"/>
        </a:p>
      </dgm:t>
    </dgm:pt>
    <dgm:pt modelId="{E1B78E87-B89C-4B5A-BC2E-1F06A9B8C226}" type="pres">
      <dgm:prSet presAssocID="{31152325-AE35-4665-BCB6-7D9FDBA5F796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569EFCE5-AFED-4FF7-AC2C-94DD084921C9}" type="pres">
      <dgm:prSet presAssocID="{17C9B166-FD83-498A-8CC6-85310B56E98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72959-9C8D-471E-83F8-6932D28236C0}" type="pres">
      <dgm:prSet presAssocID="{17C9B166-FD83-498A-8CC6-85310B56E989}" presName="accent_3" presStyleCnt="0"/>
      <dgm:spPr/>
      <dgm:t>
        <a:bodyPr/>
        <a:lstStyle/>
        <a:p>
          <a:endParaRPr lang="ru-RU"/>
        </a:p>
      </dgm:t>
    </dgm:pt>
    <dgm:pt modelId="{EC738B95-341D-418D-BC97-1D8C7AC151B7}" type="pres">
      <dgm:prSet presAssocID="{17C9B166-FD83-498A-8CC6-85310B56E989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4B79903D-AC3C-41DB-8B7E-FAAE40117298}" type="presOf" srcId="{17C9B166-FD83-498A-8CC6-85310B56E989}" destId="{569EFCE5-AFED-4FF7-AC2C-94DD084921C9}" srcOrd="0" destOrd="0" presId="urn:microsoft.com/office/officeart/2008/layout/VerticalCurvedList"/>
    <dgm:cxn modelId="{B39B066F-0682-4461-917B-C6D7304724BC}" srcId="{FF10F184-FBF7-481B-A3C6-9D6C984A1D49}" destId="{17C9B166-FD83-498A-8CC6-85310B56E989}" srcOrd="2" destOrd="0" parTransId="{ECCB8EA1-3768-4F73-A349-51AEE2FAEC56}" sibTransId="{708949E6-E11D-4E71-9504-2FD098994318}"/>
    <dgm:cxn modelId="{26E2926D-C058-40EC-B13F-755E9F6CFB36}" srcId="{FF10F184-FBF7-481B-A3C6-9D6C984A1D49}" destId="{06B4F338-7B0D-4AF4-B95F-C3AE559CAA59}" srcOrd="0" destOrd="0" parTransId="{B3577DD9-A521-42A7-AD00-73ED3460A58F}" sibTransId="{FAB98415-09E9-460B-9E21-F1F8CC423771}"/>
    <dgm:cxn modelId="{69B681A4-608E-4E06-9773-990475F3E84B}" srcId="{FF10F184-FBF7-481B-A3C6-9D6C984A1D49}" destId="{31152325-AE35-4665-BCB6-7D9FDBA5F796}" srcOrd="1" destOrd="0" parTransId="{ACB6731E-42A3-46A0-867C-43B03FCD2482}" sibTransId="{D1AC4AFA-C5D6-42B3-A626-22E4C04798CF}"/>
    <dgm:cxn modelId="{9F4EAD51-5645-4423-9C12-95EB527D5C32}" type="presOf" srcId="{31152325-AE35-4665-BCB6-7D9FDBA5F796}" destId="{484C46A3-B649-49A0-A5B9-D684A2104814}" srcOrd="0" destOrd="0" presId="urn:microsoft.com/office/officeart/2008/layout/VerticalCurvedList"/>
    <dgm:cxn modelId="{A568A466-677A-4168-B9EB-EE56CB79E8DB}" type="presOf" srcId="{FAB98415-09E9-460B-9E21-F1F8CC423771}" destId="{2445F769-DF64-419A-8D24-82D30B0C14F9}" srcOrd="0" destOrd="0" presId="urn:microsoft.com/office/officeart/2008/layout/VerticalCurvedList"/>
    <dgm:cxn modelId="{377C6103-0DDF-448D-9C9E-ABB0FD9C4FCD}" type="presOf" srcId="{FF10F184-FBF7-481B-A3C6-9D6C984A1D49}" destId="{B2DDCA51-E622-48A1-8117-9E46480DDF45}" srcOrd="0" destOrd="0" presId="urn:microsoft.com/office/officeart/2008/layout/VerticalCurvedList"/>
    <dgm:cxn modelId="{9114770F-2842-40C0-A403-939E1B166A6F}" type="presOf" srcId="{06B4F338-7B0D-4AF4-B95F-C3AE559CAA59}" destId="{A877F04C-BB30-48A1-AAFF-55FA21FDE51A}" srcOrd="0" destOrd="0" presId="urn:microsoft.com/office/officeart/2008/layout/VerticalCurvedList"/>
    <dgm:cxn modelId="{ED05F794-0274-4D7E-ABFE-F8D17A88BCAD}" type="presParOf" srcId="{B2DDCA51-E622-48A1-8117-9E46480DDF45}" destId="{41856601-860C-44D2-B03E-537173CFDEB6}" srcOrd="0" destOrd="0" presId="urn:microsoft.com/office/officeart/2008/layout/VerticalCurvedList"/>
    <dgm:cxn modelId="{A553052B-8109-4884-94FC-D645325D2B73}" type="presParOf" srcId="{41856601-860C-44D2-B03E-537173CFDEB6}" destId="{3827A4EC-6505-4323-8854-5BBABCC40F22}" srcOrd="0" destOrd="0" presId="urn:microsoft.com/office/officeart/2008/layout/VerticalCurvedList"/>
    <dgm:cxn modelId="{B3094DA2-AEA1-437B-813C-FE628E648514}" type="presParOf" srcId="{3827A4EC-6505-4323-8854-5BBABCC40F22}" destId="{459D9C29-E9BA-4971-AD3D-4B4B71B81CF8}" srcOrd="0" destOrd="0" presId="urn:microsoft.com/office/officeart/2008/layout/VerticalCurvedList"/>
    <dgm:cxn modelId="{4A8B547E-7C0D-4516-BA2B-A89236040802}" type="presParOf" srcId="{3827A4EC-6505-4323-8854-5BBABCC40F22}" destId="{2445F769-DF64-419A-8D24-82D30B0C14F9}" srcOrd="1" destOrd="0" presId="urn:microsoft.com/office/officeart/2008/layout/VerticalCurvedList"/>
    <dgm:cxn modelId="{6E37C56E-0D66-4C23-AF38-6202667F38AD}" type="presParOf" srcId="{3827A4EC-6505-4323-8854-5BBABCC40F22}" destId="{04E4EEC0-E029-4C1F-8949-95ED0F3FC335}" srcOrd="2" destOrd="0" presId="urn:microsoft.com/office/officeart/2008/layout/VerticalCurvedList"/>
    <dgm:cxn modelId="{CA2283D6-6FC2-4BF1-AC07-7808F47A829D}" type="presParOf" srcId="{3827A4EC-6505-4323-8854-5BBABCC40F22}" destId="{957AC284-CBDC-4935-AE2D-D1BBCDE88BEF}" srcOrd="3" destOrd="0" presId="urn:microsoft.com/office/officeart/2008/layout/VerticalCurvedList"/>
    <dgm:cxn modelId="{E7CD97B0-1C6D-42A1-91DA-D1EF22598FC8}" type="presParOf" srcId="{41856601-860C-44D2-B03E-537173CFDEB6}" destId="{A877F04C-BB30-48A1-AAFF-55FA21FDE51A}" srcOrd="1" destOrd="0" presId="urn:microsoft.com/office/officeart/2008/layout/VerticalCurvedList"/>
    <dgm:cxn modelId="{D26BC7EF-44FF-4BCD-BC9B-5E17989206AC}" type="presParOf" srcId="{41856601-860C-44D2-B03E-537173CFDEB6}" destId="{99032C43-EF42-40B5-A449-6FD54B2136E9}" srcOrd="2" destOrd="0" presId="urn:microsoft.com/office/officeart/2008/layout/VerticalCurvedList"/>
    <dgm:cxn modelId="{371A74FC-27E1-4646-ACA7-658AE3D70E37}" type="presParOf" srcId="{99032C43-EF42-40B5-A449-6FD54B2136E9}" destId="{76A6A787-816E-4910-8395-F8DB196D8E25}" srcOrd="0" destOrd="0" presId="urn:microsoft.com/office/officeart/2008/layout/VerticalCurvedList"/>
    <dgm:cxn modelId="{093AD8D5-0F97-4B1B-8F8E-662EB80002B4}" type="presParOf" srcId="{41856601-860C-44D2-B03E-537173CFDEB6}" destId="{484C46A3-B649-49A0-A5B9-D684A2104814}" srcOrd="3" destOrd="0" presId="urn:microsoft.com/office/officeart/2008/layout/VerticalCurvedList"/>
    <dgm:cxn modelId="{B4BA218D-8A40-48B0-AF58-D9FD67B23DB3}" type="presParOf" srcId="{41856601-860C-44D2-B03E-537173CFDEB6}" destId="{5031256A-5F3A-4047-9C99-6A59394EE18B}" srcOrd="4" destOrd="0" presId="urn:microsoft.com/office/officeart/2008/layout/VerticalCurvedList"/>
    <dgm:cxn modelId="{F9A40B2F-D760-4F56-AFBF-E81A36027A60}" type="presParOf" srcId="{5031256A-5F3A-4047-9C99-6A59394EE18B}" destId="{E1B78E87-B89C-4B5A-BC2E-1F06A9B8C226}" srcOrd="0" destOrd="0" presId="urn:microsoft.com/office/officeart/2008/layout/VerticalCurvedList"/>
    <dgm:cxn modelId="{D1B93411-EB2D-4F7F-ABA1-98901CC9CE85}" type="presParOf" srcId="{41856601-860C-44D2-B03E-537173CFDEB6}" destId="{569EFCE5-AFED-4FF7-AC2C-94DD084921C9}" srcOrd="5" destOrd="0" presId="urn:microsoft.com/office/officeart/2008/layout/VerticalCurvedList"/>
    <dgm:cxn modelId="{1A50EC1B-9E64-4CC4-B953-6E64B55C8954}" type="presParOf" srcId="{41856601-860C-44D2-B03E-537173CFDEB6}" destId="{8AD72959-9C8D-471E-83F8-6932D28236C0}" srcOrd="6" destOrd="0" presId="urn:microsoft.com/office/officeart/2008/layout/VerticalCurvedList"/>
    <dgm:cxn modelId="{182F3260-E526-47EF-825E-92D172EDF9A5}" type="presParOf" srcId="{8AD72959-9C8D-471E-83F8-6932D28236C0}" destId="{EC738B95-341D-418D-BC97-1D8C7AC151B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45F769-DF64-419A-8D24-82D30B0C14F9}">
      <dsp:nvSpPr>
        <dsp:cNvPr id="0" name=""/>
        <dsp:cNvSpPr/>
      </dsp:nvSpPr>
      <dsp:spPr>
        <a:xfrm>
          <a:off x="-4640105" y="-711366"/>
          <a:ext cx="5527187" cy="5527187"/>
        </a:xfrm>
        <a:prstGeom prst="blockArc">
          <a:avLst>
            <a:gd name="adj1" fmla="val 18900000"/>
            <a:gd name="adj2" fmla="val 2700000"/>
            <a:gd name="adj3" fmla="val 391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77F04C-BB30-48A1-AAFF-55FA21FDE51A}">
      <dsp:nvSpPr>
        <dsp:cNvPr id="0" name=""/>
        <dsp:cNvSpPr/>
      </dsp:nvSpPr>
      <dsp:spPr>
        <a:xfrm>
          <a:off x="570514" y="410445"/>
          <a:ext cx="6790484" cy="820891"/>
        </a:xfrm>
        <a:prstGeom prst="rect">
          <a:avLst/>
        </a:prstGeom>
        <a:solidFill>
          <a:schemeClr val="lt1"/>
        </a:solidFill>
        <a:ln w="55000" cap="flat" cmpd="thickThin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515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ГРАЖДАНСТВО РФ                                                      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0514" y="410445"/>
        <a:ext cx="6790484" cy="820891"/>
      </dsp:txXfrm>
    </dsp:sp>
    <dsp:sp modelId="{76A6A787-816E-4910-8395-F8DB196D8E25}">
      <dsp:nvSpPr>
        <dsp:cNvPr id="0" name=""/>
        <dsp:cNvSpPr/>
      </dsp:nvSpPr>
      <dsp:spPr>
        <a:xfrm>
          <a:off x="57457" y="307834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4C46A3-B649-49A0-A5B9-D684A2104814}">
      <dsp:nvSpPr>
        <dsp:cNvPr id="0" name=""/>
        <dsp:cNvSpPr/>
      </dsp:nvSpPr>
      <dsp:spPr>
        <a:xfrm>
          <a:off x="1017804" y="1803078"/>
          <a:ext cx="6354133" cy="820891"/>
        </a:xfrm>
        <a:prstGeom prst="rect">
          <a:avLst/>
        </a:prstGeom>
        <a:solidFill>
          <a:schemeClr val="lt1"/>
        </a:solidFill>
        <a:ln w="55000" cap="flat" cmpd="thickThin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515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ВОЗРАСТ НЕ МЕНЕЕ 35 ЛЕТ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17804" y="1803078"/>
        <a:ext cx="6354133" cy="820891"/>
      </dsp:txXfrm>
    </dsp:sp>
    <dsp:sp modelId="{E1B78E87-B89C-4B5A-BC2E-1F06A9B8C226}">
      <dsp:nvSpPr>
        <dsp:cNvPr id="0" name=""/>
        <dsp:cNvSpPr/>
      </dsp:nvSpPr>
      <dsp:spPr>
        <a:xfrm>
          <a:off x="355851" y="1539170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69EFCE5-AFED-4FF7-AC2C-94DD084921C9}">
      <dsp:nvSpPr>
        <dsp:cNvPr id="0" name=""/>
        <dsp:cNvSpPr/>
      </dsp:nvSpPr>
      <dsp:spPr>
        <a:xfrm>
          <a:off x="570514" y="2873118"/>
          <a:ext cx="6790484" cy="820891"/>
        </a:xfrm>
        <a:prstGeom prst="rect">
          <a:avLst/>
        </a:prstGeom>
        <a:solidFill>
          <a:schemeClr val="lt1"/>
        </a:solidFill>
        <a:ln w="55000" cap="flat" cmpd="thickThin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5158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ПОСТОЯННОЕ ПРОЖИВАНИЕ В РФ НЕ МЕНЕЕ 10 ЛЕТ             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0514" y="2873118"/>
        <a:ext cx="6790484" cy="820891"/>
      </dsp:txXfrm>
    </dsp:sp>
    <dsp:sp modelId="{EC738B95-341D-418D-BC97-1D8C7AC151B7}">
      <dsp:nvSpPr>
        <dsp:cNvPr id="0" name=""/>
        <dsp:cNvSpPr/>
      </dsp:nvSpPr>
      <dsp:spPr>
        <a:xfrm>
          <a:off x="57457" y="2770507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BDC5D-236A-4269-818F-705D88A90A79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99043-CACB-409B-AB1E-0FDAE18050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1523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0A49553-9615-4BE4-B5A3-7024442763C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85817AB-3526-4791-B3F9-E590A954B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2664296"/>
          </a:xfrm>
        </p:spPr>
        <p:txBody>
          <a:bodyPr>
            <a:noAutofit/>
          </a:bodyPr>
          <a:lstStyle/>
          <a:p>
            <a:pPr algn="ctr"/>
            <a:r>
              <a:rPr lang="ru-RU" sz="4700" b="1" dirty="0" smtClean="0"/>
              <a:t>ПРЕЗИДЕНТ </a:t>
            </a:r>
            <a:br>
              <a:rPr lang="ru-RU" sz="4700" b="1" dirty="0" smtClean="0"/>
            </a:br>
            <a:r>
              <a:rPr lang="ru-RU" sz="4700" b="1" dirty="0" smtClean="0"/>
              <a:t>РОССИЙСКОЙ ФЕДЕРАЦИИ</a:t>
            </a:r>
            <a:endParaRPr lang="ru-RU" sz="47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7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ПРАВОВОЙ СТАТУС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75" y="1700806"/>
            <a:ext cx="2600634" cy="397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6503" y="5880215"/>
            <a:ext cx="2600634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80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2199905"/>
            <a:ext cx="5318670" cy="129628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8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rebuchet MS"/>
                <a:ea typeface="+mj-ea"/>
                <a:cs typeface="+mj-cs"/>
              </a:rPr>
              <a:t>ПРЕЗИДЕНТ РФ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4080908"/>
            <a:ext cx="5318670" cy="198671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представляет РФ </a:t>
            </a:r>
            <a:r>
              <a:rPr lang="ru-RU" sz="3200" b="1" kern="0" dirty="0" smtClean="0">
                <a:solidFill>
                  <a:sysClr val="windowText" lastClr="000000"/>
                </a:solidFill>
                <a:latin typeface="Calibri" pitchFamily="34" charset="0"/>
              </a:rPr>
              <a:t>        внутри </a:t>
            </a: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страны и в </a:t>
            </a:r>
            <a:r>
              <a:rPr lang="ru-RU" sz="3200" b="1" kern="0" dirty="0" smtClean="0">
                <a:solidFill>
                  <a:sysClr val="windowText" lastClr="000000"/>
                </a:solidFill>
                <a:latin typeface="Calibri" pitchFamily="34" charset="0"/>
              </a:rPr>
              <a:t>международных </a:t>
            </a: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отношениях</a:t>
            </a:r>
          </a:p>
        </p:txBody>
      </p:sp>
    </p:spTree>
    <p:extLst>
      <p:ext uri="{BB962C8B-B14F-4D97-AF65-F5344CB8AC3E}">
        <p14:creationId xmlns:p14="http://schemas.microsoft.com/office/powerpoint/2010/main" xmlns="" val="407083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483541"/>
            <a:ext cx="2817828" cy="150529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ПРЕЗИДЕНТ РФ</a:t>
            </a:r>
            <a:endParaRPr lang="ru-RU" sz="3200" b="1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3284984"/>
            <a:ext cx="2817828" cy="1872208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kern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является выборным лицом</a:t>
            </a:r>
          </a:p>
        </p:txBody>
      </p:sp>
      <p:pic>
        <p:nvPicPr>
          <p:cNvPr id="7" name="Picture 4" descr="Картинки по запросу Президент РФ картинки выборы 2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08720"/>
            <a:ext cx="5632577" cy="3980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573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ПОРЯДОК ИЗБРАНИЯ ПРЕЗИДЕНТА РФ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3768" y="3665628"/>
            <a:ext cx="6431473" cy="2630293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ст. 81 Конституции РФ и  </a:t>
            </a: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федеральным </a:t>
            </a: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законом </a:t>
            </a: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«</a:t>
            </a: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О выборах Президента Российской Федерации</a:t>
            </a: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3200" b="1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65517" y="2492251"/>
            <a:ext cx="3337641" cy="1186131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определяется 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48614"/>
            <a:ext cx="1746427" cy="2668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https://img2.wbstatic.net/big/new/2960000/2960696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69" t="22481" r="25764" b="22423"/>
          <a:stretch/>
        </p:blipFill>
        <p:spPr bwMode="auto">
          <a:xfrm>
            <a:off x="7164288" y="836712"/>
            <a:ext cx="1770813" cy="26921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2591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ТРЕБОВАНИЯ, ПРЕДЪЯВЛЯЕМЫЕ К КАНДИДАТУ НА ПОСТ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934631815"/>
              </p:ext>
            </p:extLst>
          </p:nvPr>
        </p:nvGraphicFramePr>
        <p:xfrm>
          <a:off x="971601" y="2564904"/>
          <a:ext cx="7416824" cy="4104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2806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46375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ПРИСЯГА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520" y="1100841"/>
            <a:ext cx="2600634" cy="397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2520" y="5345278"/>
            <a:ext cx="2600634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82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2" name="Picture 2" descr="C:\Users\Пользователь\Desktop\ПРЕЗИДЕНТ РФ\Право 1\img9[2]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21" t="57172"/>
          <a:stretch/>
        </p:blipFill>
        <p:spPr bwMode="auto">
          <a:xfrm>
            <a:off x="3538451" y="1306721"/>
            <a:ext cx="5308891" cy="356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698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46375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ПОЛНОМОЧИЯ     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9370138"/>
              </p:ext>
            </p:extLst>
          </p:nvPr>
        </p:nvGraphicFramePr>
        <p:xfrm>
          <a:off x="446174" y="1499336"/>
          <a:ext cx="8302289" cy="4827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140047"/>
                <a:gridCol w="4162242"/>
              </a:tblGrid>
              <a:tr h="11032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ГРУППЫ ПОЛНОМОЧИЙ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ПОЛНОМОЧИЯ ПРЕЗИДЕНТА РФ</a:t>
                      </a:r>
                      <a:endParaRPr lang="ru-RU" sz="2800" b="1" dirty="0"/>
                    </a:p>
                  </a:txBody>
                  <a:tcPr/>
                </a:tc>
              </a:tr>
              <a:tr h="110326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 группа</a:t>
                      </a:r>
                    </a:p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2000" b="1" i="0" dirty="0" smtClean="0"/>
                        <a:t>в сфере обороны и безопасности; в области внешней политики</a:t>
                      </a:r>
                      <a:endParaRPr lang="ru-RU" sz="2000" b="1" i="0" dirty="0"/>
                    </a:p>
                  </a:txBody>
                  <a:tcPr/>
                </a:tc>
              </a:tr>
              <a:tr h="110326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 группа</a:t>
                      </a:r>
                    </a:p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 формированию государственных органов; в области взаимодействия с законодательной властью</a:t>
                      </a:r>
                      <a:endParaRPr lang="ru-RU" sz="2000" b="1" dirty="0"/>
                    </a:p>
                  </a:txBody>
                  <a:tcPr/>
                </a:tc>
              </a:tr>
              <a:tr h="110326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 группа</a:t>
                      </a:r>
                    </a:p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 области взаимодействия с судебной властью и прокуратурой; иные полномочия Президента</a:t>
                      </a:r>
                      <a:r>
                        <a:rPr lang="ru-RU" sz="2000" b="1" baseline="0" dirty="0" smtClean="0"/>
                        <a:t> РФ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6229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46375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>
                <a:solidFill>
                  <a:schemeClr val="tx2"/>
                </a:solidFill>
                <a:latin typeface="+mj-lt"/>
              </a:rPr>
              <a:t>ОСНОВАНИЯ ПРЕКРАЩЕНИЯ  ПОЛНОМОЧИЙ</a:t>
            </a:r>
          </a:p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7378" y="2097405"/>
            <a:ext cx="7710683" cy="2264486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Полномочия Президента РФ прекращаются с момента принесения присяги вновь </a:t>
            </a:r>
            <a:r>
              <a:rPr lang="ru-RU" sz="3200" b="1" ker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избранным </a:t>
            </a:r>
            <a:r>
              <a:rPr lang="ru-RU" sz="3200" b="1" kern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Президентом</a:t>
            </a:r>
            <a:endParaRPr lang="ru-RU" sz="3200" b="1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s://pbs.twimg.com/media/Czh6COlXgAArkJR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327" y="4031103"/>
            <a:ext cx="4021101" cy="2680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93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188641"/>
            <a:ext cx="7710683" cy="136815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Возможно </a:t>
            </a:r>
            <a:r>
              <a:rPr lang="ru-RU" sz="3200" b="1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досрочное</a:t>
            </a: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kern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прекращение полномочий Президента  </a:t>
            </a: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РФ</a:t>
            </a:r>
            <a:endParaRPr lang="ru-RU" sz="3200" b="1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2524227"/>
              </p:ext>
            </p:extLst>
          </p:nvPr>
        </p:nvGraphicFramePr>
        <p:xfrm>
          <a:off x="398449" y="2585182"/>
          <a:ext cx="8424936" cy="390200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424936"/>
              </a:tblGrid>
              <a:tr h="139058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Основания досрочного прекращения        Президентом РФ своих полномочий</a:t>
                      </a:r>
                      <a:endParaRPr lang="ru-RU" sz="2400" b="1" dirty="0"/>
                    </a:p>
                  </a:txBody>
                  <a:tcPr/>
                </a:tc>
              </a:tr>
              <a:tr h="80565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отставка (добровольное сложение полномочий)</a:t>
                      </a:r>
                      <a:endParaRPr lang="ru-RU" sz="24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стойкая неспособность по состоянию здоровья осуществлять принадлежащие ему полномочия</a:t>
                      </a:r>
                      <a:endParaRPr lang="ru-RU" sz="2400" b="1" dirty="0"/>
                    </a:p>
                  </a:txBody>
                  <a:tcPr/>
                </a:tc>
              </a:tr>
              <a:tr h="80565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</a:t>
                      </a:r>
                      <a:r>
                        <a:rPr lang="ru-RU" sz="2400" b="1" dirty="0" smtClean="0"/>
                        <a:t>отрешение от должности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520" y="1052736"/>
            <a:ext cx="1300317" cy="1986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50716" y="1775284"/>
            <a:ext cx="1303077" cy="5416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Ст. 92</a:t>
            </a:r>
            <a:endParaRPr lang="ru-RU" sz="24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77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ages.tildacdn.info/d07ee80d-b9a8-4300-a7dc-c2307ea9be22/Ivanidze_vrez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46278"/>
            <a:ext cx="4595223" cy="3148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proroku.ru/images/foto/lenin/Elc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37" y="339979"/>
            <a:ext cx="3955656" cy="300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788024" y="980728"/>
            <a:ext cx="4068960" cy="1512168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31.12.1999 г.          </a:t>
            </a:r>
            <a:r>
              <a:rPr lang="ru-RU" sz="24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Президент РФ Б.Н. Ельцин объявил о своей  </a:t>
            </a:r>
            <a:r>
              <a:rPr lang="ru-RU" sz="2400" b="1" kern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досрочной отставке</a:t>
            </a:r>
            <a:endParaRPr lang="ru-RU" sz="2400" b="1" kern="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7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680012" y="1052736"/>
            <a:ext cx="3600400" cy="176629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ПРЕЗИДЕНТ РФ</a:t>
            </a:r>
            <a:endParaRPr lang="ru-RU" sz="3200" b="1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11960" y="3645024"/>
            <a:ext cx="4536504" cy="1584176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kern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обладает </a:t>
            </a:r>
            <a:r>
              <a:rPr lang="ru-RU" sz="3200" b="1" i="1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неприкосновенностью</a:t>
            </a:r>
            <a:endParaRPr lang="ru-RU" sz="3200" b="1" i="1" kern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2942406" cy="4495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5661248"/>
            <a:ext cx="2942406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91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85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5" y="836712"/>
            <a:ext cx="4032448" cy="123026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9250"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ПРЕЗИДЕНТ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848" y="2793787"/>
            <a:ext cx="7776864" cy="29596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3200" b="1" dirty="0">
                <a:solidFill>
                  <a:srgbClr val="FF0000"/>
                </a:solidFill>
              </a:rPr>
              <a:t>Выборный глава государства </a:t>
            </a:r>
            <a:r>
              <a:rPr lang="ru-RU" sz="3200" b="1" dirty="0" smtClean="0">
                <a:solidFill>
                  <a:srgbClr val="FF0000"/>
                </a:solidFill>
              </a:rPr>
              <a:t>        </a:t>
            </a:r>
            <a:r>
              <a:rPr lang="ru-RU" sz="3200" b="1" dirty="0" smtClean="0">
                <a:solidFill>
                  <a:schemeClr val="tx1"/>
                </a:solidFill>
              </a:rPr>
              <a:t>в </a:t>
            </a:r>
            <a:r>
              <a:rPr lang="ru-RU" sz="3200" b="1" dirty="0">
                <a:solidFill>
                  <a:schemeClr val="tx1"/>
                </a:solidFill>
              </a:rPr>
              <a:t>большинстве современных </a:t>
            </a:r>
            <a:r>
              <a:rPr lang="ru-RU" sz="3200" b="1" dirty="0" smtClean="0">
                <a:solidFill>
                  <a:schemeClr val="tx1"/>
                </a:solidFill>
              </a:rPr>
              <a:t>государств с </a:t>
            </a:r>
            <a:r>
              <a:rPr lang="ru-RU" sz="3200" b="1" dirty="0">
                <a:solidFill>
                  <a:schemeClr val="tx1"/>
                </a:solidFill>
              </a:rPr>
              <a:t>республиканской формой правления</a:t>
            </a:r>
          </a:p>
        </p:txBody>
      </p:sp>
      <p:pic>
        <p:nvPicPr>
          <p:cNvPr id="6" name="Picture 2" descr="http://im7-tub.yandex.net/i?id=138656532-70-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2221"/>
            <a:ext cx="2808312" cy="19658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058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145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 eaLnBrk="1" hangingPunct="1"/>
            <a:r>
              <a:rPr lang="ru-RU" sz="4100" b="1" dirty="0" smtClean="0">
                <a:solidFill>
                  <a:srgbClr val="464646"/>
                </a:solidFill>
                <a:latin typeface="Lucida Sans Unicode"/>
                <a:cs typeface="+mn-cs"/>
              </a:rPr>
              <a:t>ОТРЕШЕНИЕ </a:t>
            </a:r>
            <a:r>
              <a:rPr lang="ru-RU" sz="4100" b="1" dirty="0">
                <a:solidFill>
                  <a:srgbClr val="464646"/>
                </a:solidFill>
                <a:latin typeface="Lucida Sans Unicode"/>
                <a:cs typeface="+mn-cs"/>
              </a:rPr>
              <a:t>ПРЕЗИДЕНТА РФ ОТ ДОЛЖНОСТИ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ПРЕЗИДЕНТА </a:t>
            </a:r>
            <a:r>
              <a:rPr lang="ru-RU" altLang="ru-RU" sz="3600" b="1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РФ ОТ ДОЛЖНОСТИ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75" y="1700806"/>
            <a:ext cx="2600634" cy="397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6503" y="5880215"/>
            <a:ext cx="2600634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93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48194" y="1700806"/>
            <a:ext cx="5318670" cy="129628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800" b="1" cap="all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rebuchet MS"/>
                <a:ea typeface="+mj-ea"/>
                <a:cs typeface="+mj-cs"/>
              </a:rPr>
              <a:t>ОСНОВАНИЯ</a:t>
            </a:r>
            <a:endParaRPr lang="ru-RU" sz="3800" b="1" cap="all" dirty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F9B639">
                      <a:tint val="13000"/>
                    </a:srgbClr>
                  </a:gs>
                  <a:gs pos="10000">
                    <a:srgbClr val="F9B639">
                      <a:tint val="20000"/>
                    </a:srgbClr>
                  </a:gs>
                  <a:gs pos="49000">
                    <a:srgbClr val="F9B639">
                      <a:tint val="70000"/>
                    </a:srgbClr>
                  </a:gs>
                  <a:gs pos="50000">
                    <a:srgbClr val="F9B639">
                      <a:tint val="97000"/>
                    </a:srgbClr>
                  </a:gs>
                  <a:gs pos="100000">
                    <a:srgbClr val="F9B639">
                      <a:tint val="20000"/>
                    </a:srgbClr>
                  </a:gs>
                </a:gsLst>
                <a:lin ang="5400000" scaled="1"/>
              </a:gradFill>
              <a:latin typeface="Trebuchet MS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83396" y="3291911"/>
            <a:ext cx="5318670" cy="100811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совершение государственной измены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48194" y="4666117"/>
            <a:ext cx="5318670" cy="100811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совершение иного тяжкого преступления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79021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ИСТОРИЯ ВОЗНИКНОВЕНИЯ ИНСТИТУТА ПРЕЗИДЕНТСТВА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47131" y="2743950"/>
            <a:ext cx="4599457" cy="19442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3200" b="1" dirty="0">
                <a:solidFill>
                  <a:srgbClr val="FF0000"/>
                </a:solidFill>
              </a:rPr>
              <a:t>Пост Президента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3200" b="1" dirty="0" smtClean="0">
                <a:solidFill>
                  <a:prstClr val="black"/>
                </a:solidFill>
              </a:rPr>
              <a:t>был </a:t>
            </a:r>
            <a:r>
              <a:rPr lang="ru-RU" sz="3200" b="1" dirty="0">
                <a:solidFill>
                  <a:schemeClr val="tx1"/>
                </a:solidFill>
              </a:rPr>
              <a:t>введён в РФ </a:t>
            </a:r>
            <a:r>
              <a:rPr lang="ru-RU" sz="3200" b="1" dirty="0">
                <a:solidFill>
                  <a:prstClr val="black"/>
                </a:solidFill>
              </a:rPr>
              <a:t>в </a:t>
            </a:r>
            <a:r>
              <a:rPr lang="ru-RU" sz="3200" b="1" dirty="0">
                <a:solidFill>
                  <a:srgbClr val="0070C0"/>
                </a:solidFill>
              </a:rPr>
              <a:t>1991г</a:t>
            </a:r>
            <a:r>
              <a:rPr lang="ru-RU" sz="3200" b="1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7" name="Picture 4" descr="http://ic.pics.livejournal.com/nuker82/71391594/368468/368468_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641" y="1700808"/>
            <a:ext cx="3027991" cy="4030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588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9063/44459604.1d6/0_ae9cd_d6f36942_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7234" y="1916832"/>
            <a:ext cx="3339039" cy="4437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urepics.ru/images/1412775_prezident-rf-polnomochi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162089"/>
            <a:ext cx="4176465" cy="357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160390" y="404664"/>
            <a:ext cx="3712726" cy="105915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3200" b="1" dirty="0" smtClean="0">
                <a:solidFill>
                  <a:srgbClr val="0070C0"/>
                </a:solidFill>
              </a:rPr>
              <a:t>12 </a:t>
            </a:r>
            <a:r>
              <a:rPr lang="ru-RU" sz="3200" b="1" dirty="0">
                <a:solidFill>
                  <a:srgbClr val="0070C0"/>
                </a:solidFill>
              </a:rPr>
              <a:t>июня 1991 </a:t>
            </a:r>
            <a:r>
              <a:rPr lang="ru-RU" sz="3200" b="1" dirty="0" smtClean="0">
                <a:solidFill>
                  <a:srgbClr val="0070C0"/>
                </a:solidFill>
              </a:rPr>
              <a:t>г</a:t>
            </a:r>
            <a:r>
              <a:rPr lang="ru-RU" sz="3200" b="1" dirty="0" smtClean="0">
                <a:solidFill>
                  <a:prstClr val="black"/>
                </a:solidFill>
              </a:rPr>
              <a:t>.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3983748"/>
            <a:ext cx="4464496" cy="180621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9728" lvl="0" algn="ctr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sz="3200" b="1" dirty="0">
                <a:solidFill>
                  <a:srgbClr val="FF0000"/>
                </a:solidFill>
              </a:rPr>
              <a:t>Первые президентские </a:t>
            </a:r>
            <a:r>
              <a:rPr lang="ru-RU" sz="3200" b="1" dirty="0" smtClean="0">
                <a:solidFill>
                  <a:srgbClr val="FF0000"/>
                </a:solidFill>
              </a:rPr>
              <a:t>выборы</a:t>
            </a:r>
            <a:endParaRPr lang="ru-RU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03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6400" y="404664"/>
            <a:ext cx="4469493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1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ПРЕЗИДЕНТЫ РФ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496" y="4007254"/>
            <a:ext cx="2008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первый </a:t>
            </a:r>
            <a:endParaRPr lang="ru-RU" b="1" dirty="0" smtClean="0"/>
          </a:p>
          <a:p>
            <a:pPr algn="ctr"/>
            <a:r>
              <a:rPr lang="ru-RU" b="1" dirty="0" smtClean="0"/>
              <a:t>Президент </a:t>
            </a:r>
            <a:r>
              <a:rPr lang="ru-RU" b="1" dirty="0"/>
              <a:t>РФ </a:t>
            </a:r>
            <a:r>
              <a:rPr lang="ru-RU" b="1" dirty="0" smtClean="0"/>
              <a:t>– </a:t>
            </a:r>
          </a:p>
          <a:p>
            <a:pPr algn="ctr"/>
            <a:r>
              <a:rPr lang="ru-RU" b="1" dirty="0" smtClean="0"/>
              <a:t>Б.Н</a:t>
            </a:r>
            <a:r>
              <a:rPr lang="ru-RU" b="1" dirty="0"/>
              <a:t>. Ельцин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13080" y="4653136"/>
            <a:ext cx="2156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второй </a:t>
            </a:r>
            <a:endParaRPr lang="ru-RU" b="1" dirty="0" smtClean="0"/>
          </a:p>
          <a:p>
            <a:pPr algn="ctr"/>
            <a:r>
              <a:rPr lang="ru-RU" b="1" dirty="0" smtClean="0"/>
              <a:t>Президент </a:t>
            </a:r>
            <a:r>
              <a:rPr lang="ru-RU" b="1" dirty="0"/>
              <a:t>РФ </a:t>
            </a:r>
            <a:r>
              <a:rPr lang="ru-RU" b="1" dirty="0" smtClean="0"/>
              <a:t>– </a:t>
            </a:r>
          </a:p>
          <a:p>
            <a:pPr algn="ctr"/>
            <a:r>
              <a:rPr lang="ru-RU" b="1" dirty="0" smtClean="0"/>
              <a:t>В.В</a:t>
            </a:r>
            <a:r>
              <a:rPr lang="ru-RU" b="1" dirty="0"/>
              <a:t>. Путин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25892" y="4007254"/>
            <a:ext cx="2104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третий </a:t>
            </a:r>
            <a:endParaRPr lang="ru-RU" b="1" dirty="0" smtClean="0"/>
          </a:p>
          <a:p>
            <a:pPr algn="ctr"/>
            <a:r>
              <a:rPr lang="ru-RU" b="1" dirty="0" smtClean="0"/>
              <a:t>Президент </a:t>
            </a:r>
            <a:r>
              <a:rPr lang="ru-RU" b="1" dirty="0"/>
              <a:t>РФ </a:t>
            </a:r>
            <a:r>
              <a:rPr lang="ru-RU" b="1" dirty="0" smtClean="0"/>
              <a:t>– </a:t>
            </a:r>
          </a:p>
          <a:p>
            <a:pPr algn="ctr"/>
            <a:r>
              <a:rPr lang="ru-RU" b="1" dirty="0" smtClean="0"/>
              <a:t>Д.А. Медведев</a:t>
            </a:r>
            <a:endParaRPr lang="ru-RU" b="1" dirty="0"/>
          </a:p>
        </p:txBody>
      </p:sp>
      <p:pic>
        <p:nvPicPr>
          <p:cNvPr id="6" name="Picture 2" descr="http://cf.ppt-online.org/files/slide/s/St0NRUjpAQneJHYifalBIcEsPbyvZMV97gLX45/slide-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58" t="28454" r="8645" b="18409"/>
          <a:stretch/>
        </p:blipFill>
        <p:spPr bwMode="auto">
          <a:xfrm>
            <a:off x="251496" y="767936"/>
            <a:ext cx="2008909" cy="300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upload.wikimedia.org/wikipedia/commons/0/0a/%D0%92%D0%BB%D0%B0%D0%B4%D0%B8%D0%BC%D0%B8%D1%80_%D0%92%D0%BB%D0%B0%D0%B4%D0%B8%D0%BC%D0%B8%D1%80%D0%BE%D0%B2%D0%B8%D1%87_%D0%9F%D1%83%D1%82%D0%B8%D0%B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3080" y="1454565"/>
            <a:ext cx="2156131" cy="300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f.ppt-online.org/files/slide/p/PAdQB04OE79w3MxH5LXCUJRIajctfs6F18gTev/slide-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42" t="24207" r="47765" b="11392"/>
          <a:stretch/>
        </p:blipFill>
        <p:spPr bwMode="auto">
          <a:xfrm>
            <a:off x="6825891" y="766300"/>
            <a:ext cx="2104507" cy="3008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2232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1962" y="5613682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ныне действующий Президент РФ - В.В. Путин</a:t>
            </a:r>
          </a:p>
        </p:txBody>
      </p:sp>
      <p:pic>
        <p:nvPicPr>
          <p:cNvPr id="4" name="Picture 4" descr="http://gazeta-bam.ru/media/cache/93/99/1f/5c/9a/79/93991f5c9a798e9fcc0774b8373e0a4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722" y="313853"/>
            <a:ext cx="7632848" cy="5100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1236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ПРАВОВОЙ СТАТУС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75" y="1700806"/>
            <a:ext cx="2600634" cy="397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6503" y="5880215"/>
            <a:ext cx="2600634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80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2199905"/>
            <a:ext cx="5318670" cy="129628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8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rebuchet MS"/>
                <a:ea typeface="+mj-ea"/>
                <a:cs typeface="+mj-cs"/>
              </a:rPr>
              <a:t>ПРЕЗИДЕНТ РФ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4080908"/>
            <a:ext cx="5318670" cy="198671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200" b="1" dirty="0"/>
              <a:t>является главой государства</a:t>
            </a:r>
            <a:endParaRPr lang="ru-RU" sz="3200" b="1" cap="all" dirty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62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87536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24993" y="390527"/>
            <a:ext cx="5318670" cy="129628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8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rebuchet MS"/>
                <a:ea typeface="+mj-ea"/>
                <a:cs typeface="+mj-cs"/>
              </a:rPr>
              <a:t>ПРЕЗИДЕНТ РФ</a:t>
            </a:r>
          </a:p>
        </p:txBody>
      </p:sp>
      <p:sp>
        <p:nvSpPr>
          <p:cNvPr id="16" name="Объект 3"/>
          <p:cNvSpPr txBox="1">
            <a:spLocks/>
          </p:cNvSpPr>
          <p:nvPr/>
        </p:nvSpPr>
        <p:spPr>
          <a:xfrm>
            <a:off x="347637" y="2131934"/>
            <a:ext cx="8649592" cy="411980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ru-RU" sz="3000" b="1" kern="0" dirty="0" smtClean="0">
                <a:solidFill>
                  <a:sysClr val="windowText" lastClr="000000"/>
                </a:solidFill>
                <a:latin typeface="Calibri" pitchFamily="34" charset="0"/>
              </a:rPr>
              <a:t>- является гарантом Конституции, прав и свобод человека и гражданина</a:t>
            </a:r>
          </a:p>
          <a:p>
            <a:pPr marL="0" indent="0">
              <a:spcBef>
                <a:spcPts val="0"/>
              </a:spcBef>
              <a:buClrTx/>
              <a:buSzTx/>
              <a:buNone/>
              <a:defRPr/>
            </a:pPr>
            <a:r>
              <a:rPr lang="ru-RU" sz="3000" b="1" kern="0" dirty="0" smtClean="0">
                <a:solidFill>
                  <a:sysClr val="windowText" lastClr="000000"/>
                </a:solidFill>
                <a:latin typeface="Calibri" pitchFamily="34" charset="0"/>
              </a:rPr>
              <a:t>- принимает меры по охране суверенитета РФ, её независимости и государственной целостности</a:t>
            </a:r>
          </a:p>
          <a:p>
            <a:pPr marL="0" indent="0">
              <a:spcBef>
                <a:spcPts val="0"/>
              </a:spcBef>
              <a:buClrTx/>
              <a:buSzTx/>
              <a:buNone/>
              <a:defRPr/>
            </a:pPr>
            <a:r>
              <a:rPr lang="ru-RU" sz="3000" b="1" kern="0" dirty="0" smtClean="0">
                <a:solidFill>
                  <a:sysClr val="windowText" lastClr="000000"/>
                </a:solidFill>
                <a:latin typeface="Calibri" pitchFamily="34" charset="0"/>
              </a:rPr>
              <a:t>- обеспечивает согласованную работу и взаимодействие органов государственной власти   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2" y="190668"/>
            <a:ext cx="1404156" cy="2145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598036" y="767864"/>
            <a:ext cx="1303077" cy="5416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cs typeface="Times New Roman" pitchFamily="18" charset="0"/>
              </a:rPr>
              <a:t>Ст. 80</a:t>
            </a:r>
            <a:endParaRPr lang="ru-RU" sz="2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44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Объект 1"/>
          <p:cNvSpPr txBox="1">
            <a:spLocks/>
          </p:cNvSpPr>
          <p:nvPr/>
        </p:nvSpPr>
        <p:spPr bwMode="auto">
          <a:xfrm>
            <a:off x="467544" y="101600"/>
            <a:ext cx="8433569" cy="95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3600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СОЦ</a:t>
            </a:r>
            <a:endParaRPr lang="ru-RU" altLang="ru-RU" sz="36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145120"/>
            <a:ext cx="7992690" cy="8210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endParaRPr lang="ru-RU" sz="2800" b="1" dirty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5120"/>
            <a:ext cx="8179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 smtClean="0">
                <a:solidFill>
                  <a:schemeClr val="tx2"/>
                </a:solidFill>
                <a:latin typeface="+mj-lt"/>
              </a:rPr>
              <a:t>ПРАВОВОЙ СТАТУС ПРЕЗИДЕНТА РФ</a:t>
            </a:r>
            <a:endParaRPr lang="ru-RU" sz="41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75" y="1700806"/>
            <a:ext cx="2600634" cy="3973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6503" y="5880215"/>
            <a:ext cx="2600634" cy="714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cs typeface="Times New Roman" pitchFamily="18" charset="0"/>
              </a:rPr>
              <a:t>Статья  </a:t>
            </a:r>
            <a:r>
              <a:rPr lang="ru-RU" sz="3200" b="1" dirty="0" smtClean="0">
                <a:solidFill>
                  <a:schemeClr val="tx1"/>
                </a:solidFill>
                <a:cs typeface="Times New Roman" pitchFamily="18" charset="0"/>
              </a:rPr>
              <a:t>80</a:t>
            </a: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2199905"/>
            <a:ext cx="5318670" cy="1296289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lvl="0" algn="ctr">
              <a:defRPr/>
            </a:pPr>
            <a:r>
              <a:rPr lang="ru-RU" sz="38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rebuchet MS"/>
                <a:ea typeface="+mj-ea"/>
                <a:cs typeface="+mj-cs"/>
              </a:rPr>
              <a:t>ПРЕЗИДЕНТ РФ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4080908"/>
            <a:ext cx="5318670" cy="1986712"/>
          </a:xfrm>
          <a:prstGeom prst="roundRect">
            <a:avLst/>
          </a:prstGeom>
          <a:solidFill>
            <a:srgbClr val="918485">
              <a:lumMod val="20000"/>
              <a:lumOff val="80000"/>
            </a:srgbClr>
          </a:solidFill>
          <a:ln w="12700" cap="flat" cmpd="sng" algn="ctr">
            <a:solidFill>
              <a:srgbClr val="855D5D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3200" b="1" kern="0" dirty="0">
                <a:solidFill>
                  <a:sysClr val="windowText" lastClr="000000"/>
                </a:solidFill>
                <a:latin typeface="Calibri" pitchFamily="34" charset="0"/>
              </a:rPr>
              <a:t>определяет основные направления внутренней и внешней политики РФ </a:t>
            </a:r>
          </a:p>
        </p:txBody>
      </p:sp>
    </p:spTree>
    <p:extLst>
      <p:ext uri="{BB962C8B-B14F-4D97-AF65-F5344CB8AC3E}">
        <p14:creationId xmlns:p14="http://schemas.microsoft.com/office/powerpoint/2010/main" xmlns="" val="224935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758</TotalTime>
  <Words>348</Words>
  <Application>Microsoft Office PowerPoint</Application>
  <PresentationFormat>Экран (4:3)</PresentationFormat>
  <Paragraphs>85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ПРЕЗИДЕНТ  РОССИЙСКОЙ ФЕДЕРАЦИИ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ПОРЯДОК ИЗБРАНИЯ ПРЕЗИДЕНТА РФ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ПРЕЗИДЕНТ  РОССИЙСКОЙ ФЕДЕРАЦИИ</dc:title>
  <dc:creator>Пользователь</dc:creator>
  <cp:lastModifiedBy>Елена</cp:lastModifiedBy>
  <cp:revision>98</cp:revision>
  <dcterms:created xsi:type="dcterms:W3CDTF">2017-08-07T09:15:21Z</dcterms:created>
  <dcterms:modified xsi:type="dcterms:W3CDTF">2020-04-05T20:42:05Z</dcterms:modified>
</cp:coreProperties>
</file>