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9" r:id="rId4"/>
    <p:sldId id="260" r:id="rId5"/>
    <p:sldId id="266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8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1331640" y="548680"/>
            <a:ext cx="6336704" cy="2592288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0"/>
              </a:avLst>
            </a:prstTxWarp>
          </a:bodyPr>
          <a:lstStyle/>
          <a:p>
            <a:pPr algn="ctr"/>
            <a:r>
              <a:rPr lang="ru-RU" sz="3600" kern="10" dirty="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/>
                  </a:outerShdw>
                </a:effectLst>
                <a:latin typeface="Arial Black"/>
              </a:rPr>
              <a:t>Внутренняя политика</a:t>
            </a:r>
          </a:p>
          <a:p>
            <a:pPr algn="ctr"/>
            <a:r>
              <a:rPr lang="ru-RU" sz="3600" kern="10" dirty="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/>
                  </a:outerShdw>
                </a:effectLst>
                <a:latin typeface="Arial Black"/>
              </a:rPr>
              <a:t>Александра I в 1814-25 </a:t>
            </a:r>
            <a:r>
              <a:rPr lang="ru-RU" sz="3600" kern="10" dirty="0" err="1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/>
                  </a:outerShdw>
                </a:effectLst>
                <a:latin typeface="Arial Black"/>
              </a:rPr>
              <a:t>гг</a:t>
            </a:r>
            <a:endParaRPr lang="ru-RU" sz="3600" kern="10" dirty="0">
              <a:ln w="28575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/>
                </a:outerShdw>
              </a:effectLst>
              <a:latin typeface="Arial Black"/>
            </a:endParaRPr>
          </a:p>
        </p:txBody>
      </p:sp>
      <p:sp>
        <p:nvSpPr>
          <p:cNvPr id="5" name="WordArt 7"/>
          <p:cNvSpPr>
            <a:spLocks noChangeArrowheads="1" noChangeShapeType="1" noTextEdit="1"/>
          </p:cNvSpPr>
          <p:nvPr/>
        </p:nvSpPr>
        <p:spPr bwMode="auto">
          <a:xfrm>
            <a:off x="1115616" y="3789040"/>
            <a:ext cx="2520280" cy="10801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en-US" sz="36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XIX </a:t>
            </a:r>
            <a:r>
              <a:rPr lang="ru-RU" sz="36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век</a:t>
            </a:r>
          </a:p>
        </p:txBody>
      </p:sp>
      <p:sp>
        <p:nvSpPr>
          <p:cNvPr id="7" name="WordArt 6"/>
          <p:cNvSpPr>
            <a:spLocks noChangeArrowheads="1" noChangeShapeType="1" noTextEdit="1"/>
          </p:cNvSpPr>
          <p:nvPr/>
        </p:nvSpPr>
        <p:spPr bwMode="auto">
          <a:xfrm>
            <a:off x="4860032" y="3645024"/>
            <a:ext cx="3672408" cy="1123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История </a:t>
            </a:r>
          </a:p>
          <a:p>
            <a:pPr algn="ctr"/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России, 8 класс</a:t>
            </a:r>
            <a:endParaRPr lang="ru-RU" sz="3600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5400000" scaled="1"/>
              </a:gradFill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371600" y="152400"/>
            <a:ext cx="7620000" cy="609600"/>
          </a:xfrm>
          <a:prstGeom prst="rect">
            <a:avLst/>
          </a:prstGeom>
          <a:gradFill rotWithShape="0">
            <a:gsLst>
              <a:gs pos="0">
                <a:srgbClr val="6699FF"/>
              </a:gs>
              <a:gs pos="50000">
                <a:srgbClr val="6699FF">
                  <a:gamma/>
                  <a:shade val="0"/>
                  <a:invGamma/>
                </a:srgbClr>
              </a:gs>
              <a:gs pos="100000">
                <a:srgbClr val="6699FF"/>
              </a:gs>
            </a:gsLst>
            <a:lin ang="5400000" scaled="1"/>
          </a:gradFill>
          <a:ln w="76200">
            <a:solidFill>
              <a:schemeClr val="hlink"/>
            </a:solidFill>
          </a:ln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Задание на урок.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3" descr="Фиолетовый узор"/>
          <p:cNvSpPr txBox="1">
            <a:spLocks noChangeArrowheads="1"/>
          </p:cNvSpPr>
          <p:nvPr/>
        </p:nvSpPr>
        <p:spPr>
          <a:xfrm>
            <a:off x="1371600" y="914400"/>
            <a:ext cx="7620000" cy="5715000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76200">
            <a:solidFill>
              <a:schemeClr val="hlink"/>
            </a:solidFill>
          </a:ln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Какие изменения произошли во внутренней политике Александра </a:t>
            </a: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после 1812 г.?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Picture 4" descr="ag00317_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420888"/>
            <a:ext cx="949325" cy="121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115616" y="260648"/>
            <a:ext cx="7620000" cy="609600"/>
          </a:xfrm>
          <a:prstGeom prst="rect">
            <a:avLst/>
          </a:prstGeom>
          <a:gradFill rotWithShape="0">
            <a:gsLst>
              <a:gs pos="0">
                <a:srgbClr val="6699FF"/>
              </a:gs>
              <a:gs pos="50000">
                <a:srgbClr val="6699FF">
                  <a:gamma/>
                  <a:shade val="0"/>
                  <a:invGamma/>
                </a:srgbClr>
              </a:gs>
              <a:gs pos="100000">
                <a:srgbClr val="6699FF"/>
              </a:gs>
            </a:gsLst>
            <a:lin ang="5400000" scaled="1"/>
          </a:gradFill>
          <a:ln w="76200">
            <a:solidFill>
              <a:schemeClr val="hlink"/>
            </a:solidFill>
          </a:ln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1.Перемены во внутренней политике.</a:t>
            </a:r>
            <a:endParaRPr kumimoji="0" lang="ru-RU" sz="32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Rectangle 2" descr="Фиолетовый узор"/>
          <p:cNvSpPr txBox="1">
            <a:spLocks noChangeArrowheads="1"/>
          </p:cNvSpPr>
          <p:nvPr/>
        </p:nvSpPr>
        <p:spPr bwMode="auto">
          <a:xfrm>
            <a:off x="395536" y="1052736"/>
            <a:ext cx="8420472" cy="2808312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762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Победа в войне дала Александру возможность продолжить  реформы - ввести Конституцию, решить крестьянский и национальный вопросы, но сопротивление  со стороны дворян и международная обстановка  останавливали императора.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200" b="1" kern="0" dirty="0" smtClean="0">
                <a:solidFill>
                  <a:srgbClr val="FFFF00"/>
                </a:solidFill>
              </a:rPr>
              <a:t>    </a:t>
            </a: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Александр </a:t>
            </a:r>
            <a:r>
              <a:rPr kumimoji="0" 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  </a:t>
            </a: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не отказался от проведения реформ, он продолжил работу над ними в секрете.</a:t>
            </a:r>
          </a:p>
        </p:txBody>
      </p:sp>
      <p:pic>
        <p:nvPicPr>
          <p:cNvPr id="5" name="Picture 6" descr="Рисунок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4046538"/>
            <a:ext cx="4151188" cy="2672393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39552" y="4221088"/>
            <a:ext cx="3672408" cy="2062103"/>
          </a:xfrm>
          <a:prstGeom prst="rect">
            <a:avLst/>
          </a:prstGeom>
          <a:solidFill>
            <a:srgbClr val="FFCCFF"/>
          </a:solidFill>
          <a:ln w="762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Вахт-парад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</a:t>
            </a:r>
          </a:p>
          <a:p>
            <a:pPr algn="ctr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Дворцовой</a:t>
            </a:r>
          </a:p>
          <a:p>
            <a:pPr algn="ctr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Площади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1815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971600" y="188640"/>
            <a:ext cx="7620000" cy="609600"/>
          </a:xfrm>
          <a:prstGeom prst="rect">
            <a:avLst/>
          </a:prstGeom>
          <a:gradFill rotWithShape="0">
            <a:gsLst>
              <a:gs pos="0">
                <a:srgbClr val="6699FF"/>
              </a:gs>
              <a:gs pos="50000">
                <a:srgbClr val="6699FF">
                  <a:gamma/>
                  <a:shade val="0"/>
                  <a:invGamma/>
                </a:srgbClr>
              </a:gs>
              <a:gs pos="100000">
                <a:srgbClr val="6699FF"/>
              </a:gs>
            </a:gsLst>
            <a:lin ang="5400000" scaled="1"/>
          </a:gradFill>
          <a:ln w="76200">
            <a:solidFill>
              <a:schemeClr val="hlink"/>
            </a:solidFill>
          </a:ln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2.Польская Конституция.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3" descr="Фиолетовый узор"/>
          <p:cNvSpPr txBox="1">
            <a:spLocks noChangeArrowheads="1"/>
          </p:cNvSpPr>
          <p:nvPr/>
        </p:nvSpPr>
        <p:spPr>
          <a:xfrm>
            <a:off x="251520" y="1052736"/>
            <a:ext cx="8568952" cy="2808312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76200">
            <a:solidFill>
              <a:schemeClr val="hlink"/>
            </a:solidFill>
          </a:ln>
        </p:spPr>
        <p:txBody>
          <a:bodyPr/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1-й реформой этого периода стала разработка Польской Конституции в 1815 г. Она стала самой прогрессивной для того времени. Российский император присягал верности Конституции. Он делил законодательную власть с Сеймом, нижняя палата которого избиралась на основе имущественного ценза. В верхнюю палату входи польская и российская знать и иерархия церкви.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Picture 7" descr="Рисунок2"/>
          <p:cNvPicPr>
            <a:picLocks noChangeAspect="1" noChangeArrowheads="1"/>
          </p:cNvPicPr>
          <p:nvPr/>
        </p:nvPicPr>
        <p:blipFill>
          <a:blip r:embed="rId3" cstate="print">
            <a:lum contrast="36000"/>
          </a:blip>
          <a:srcRect/>
          <a:stretch>
            <a:fillRect/>
          </a:stretch>
        </p:blipFill>
        <p:spPr bwMode="auto">
          <a:xfrm>
            <a:off x="0" y="3933056"/>
            <a:ext cx="4679950" cy="273843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932040" y="4293096"/>
            <a:ext cx="3456384" cy="1569660"/>
          </a:xfrm>
          <a:prstGeom prst="rect">
            <a:avLst/>
          </a:prstGeom>
          <a:solidFill>
            <a:srgbClr val="FFCCFF"/>
          </a:solidFill>
          <a:ln w="762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Прибытие </a:t>
            </a:r>
          </a:p>
          <a:p>
            <a:pPr algn="ctr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Александра 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</a:p>
          <a:p>
            <a:pPr algn="ctr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Варшаву.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899592" y="260648"/>
            <a:ext cx="7620000" cy="609600"/>
          </a:xfrm>
          <a:prstGeom prst="rect">
            <a:avLst/>
          </a:prstGeom>
          <a:gradFill rotWithShape="0">
            <a:gsLst>
              <a:gs pos="0">
                <a:srgbClr val="6699FF"/>
              </a:gs>
              <a:gs pos="50000">
                <a:srgbClr val="6699FF">
                  <a:gamma/>
                  <a:shade val="0"/>
                  <a:invGamma/>
                </a:srgbClr>
              </a:gs>
              <a:gs pos="100000">
                <a:srgbClr val="6699FF"/>
              </a:gs>
            </a:gsLst>
            <a:lin ang="5400000" scaled="1"/>
          </a:gradFill>
          <a:ln w="76200">
            <a:solidFill>
              <a:schemeClr val="hlink"/>
            </a:solidFill>
          </a:ln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2.Польская конституция.</a:t>
            </a:r>
            <a:endParaRPr kumimoji="0" lang="ru-RU" sz="40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2" descr="Фиолетовый узор"/>
          <p:cNvSpPr txBox="1">
            <a:spLocks noChangeArrowheads="1"/>
          </p:cNvSpPr>
          <p:nvPr/>
        </p:nvSpPr>
        <p:spPr>
          <a:xfrm>
            <a:off x="827584" y="1052736"/>
            <a:ext cx="7772400" cy="2895600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76200">
            <a:solidFill>
              <a:schemeClr val="hlink"/>
            </a:solidFill>
          </a:ln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Сейм был законосовещательным органом.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Конституция вводила ряд свобод,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польский язык объявлялся государственным, на должности назначались польские подданные.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Поляки рассматривали Конституцию как 1-й шаг на пути к самостоятельности, но продолжать реформы в Польше Александр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 хотел.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043608" y="4437112"/>
            <a:ext cx="1900734" cy="1938992"/>
          </a:xfrm>
          <a:prstGeom prst="rect">
            <a:avLst/>
          </a:prstGeom>
          <a:solidFill>
            <a:srgbClr val="FFCCFF"/>
          </a:solidFill>
          <a:ln w="762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Александр 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</a:p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подписывает </a:t>
            </a:r>
          </a:p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грамоту об</a:t>
            </a:r>
          </a:p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открытии</a:t>
            </a:r>
          </a:p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Варшавского</a:t>
            </a:r>
          </a:p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университета.</a:t>
            </a:r>
          </a:p>
        </p:txBody>
      </p:sp>
      <p:pic>
        <p:nvPicPr>
          <p:cNvPr id="5" name="Picture 6" descr="Рисунок3"/>
          <p:cNvPicPr>
            <a:picLocks noChangeAspect="1" noChangeArrowheads="1"/>
          </p:cNvPicPr>
          <p:nvPr/>
        </p:nvPicPr>
        <p:blipFill>
          <a:blip r:embed="rId3" cstate="print">
            <a:lum bright="-6000" contrast="6000"/>
          </a:blip>
          <a:srcRect/>
          <a:stretch>
            <a:fillRect/>
          </a:stretch>
        </p:blipFill>
        <p:spPr bwMode="auto">
          <a:xfrm>
            <a:off x="3635896" y="4103978"/>
            <a:ext cx="3888432" cy="2581679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395536" y="260648"/>
            <a:ext cx="8380040" cy="609600"/>
          </a:xfrm>
          <a:prstGeom prst="rect">
            <a:avLst/>
          </a:prstGeom>
          <a:gradFill rotWithShape="0">
            <a:gsLst>
              <a:gs pos="0">
                <a:srgbClr val="6699FF"/>
              </a:gs>
              <a:gs pos="50000">
                <a:srgbClr val="6699FF">
                  <a:gamma/>
                  <a:shade val="0"/>
                  <a:invGamma/>
                </a:srgbClr>
              </a:gs>
              <a:gs pos="100000">
                <a:srgbClr val="6699FF"/>
              </a:gs>
            </a:gsLst>
            <a:lin ang="5400000" scaled="1"/>
          </a:gradFill>
          <a:ln w="76200">
            <a:solidFill>
              <a:schemeClr val="hlink"/>
            </a:solidFill>
          </a:ln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3.Проект Н.Н.Новосильцева.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Picture 6" descr="Рисунок4"/>
          <p:cNvPicPr>
            <a:picLocks noChangeAspect="1" noChangeArrowheads="1"/>
          </p:cNvPicPr>
          <p:nvPr/>
        </p:nvPicPr>
        <p:blipFill>
          <a:blip r:embed="rId2" cstate="print">
            <a:lum bright="-12000" contrast="24000"/>
          </a:blip>
          <a:srcRect/>
          <a:stretch>
            <a:fillRect/>
          </a:stretch>
        </p:blipFill>
        <p:spPr bwMode="auto">
          <a:xfrm>
            <a:off x="323528" y="1268760"/>
            <a:ext cx="3706812" cy="4379912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4" name="Rectangle 2" descr="Фиолетовый узор"/>
          <p:cNvSpPr txBox="1">
            <a:spLocks noChangeArrowheads="1"/>
          </p:cNvSpPr>
          <p:nvPr/>
        </p:nvSpPr>
        <p:spPr>
          <a:xfrm>
            <a:off x="4499992" y="1484784"/>
            <a:ext cx="4320480" cy="4968552"/>
          </a:xfrm>
          <a:prstGeom prst="rect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76200">
            <a:solidFill>
              <a:schemeClr val="hlink"/>
            </a:solidFill>
          </a:ln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1816 г. царь поручил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</a:rPr>
              <a:t>П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роект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Н.Новосильцеву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</a:t>
            </a:r>
            <a:r>
              <a:rPr lang="ru-RU" sz="2400" b="1" dirty="0" smtClean="0">
                <a:solidFill>
                  <a:srgbClr val="FFFF00"/>
                </a:solidFill>
              </a:rPr>
              <a:t> документ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готовился в обстановке строгой  секретности.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«Уставная грамота Российской империи»  провозглашала суверенитет  императорской  власти, но вводила  парламент из 2 палат.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971600" y="6021288"/>
            <a:ext cx="2511265" cy="461665"/>
          </a:xfrm>
          <a:prstGeom prst="rect">
            <a:avLst/>
          </a:prstGeom>
          <a:solidFill>
            <a:srgbClr val="FFCCFF"/>
          </a:solidFill>
          <a:ln w="762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Н.И.Новосильцев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899592" y="188640"/>
            <a:ext cx="7620000" cy="609600"/>
          </a:xfrm>
          <a:prstGeom prst="rect">
            <a:avLst/>
          </a:prstGeom>
          <a:gradFill rotWithShape="0">
            <a:gsLst>
              <a:gs pos="0">
                <a:srgbClr val="6699FF"/>
              </a:gs>
              <a:gs pos="50000">
                <a:srgbClr val="6699FF">
                  <a:gamma/>
                  <a:shade val="0"/>
                  <a:invGamma/>
                </a:srgbClr>
              </a:gs>
              <a:gs pos="100000">
                <a:srgbClr val="6699FF"/>
              </a:gs>
            </a:gsLst>
            <a:lin ang="5400000" scaled="1"/>
          </a:gradFill>
          <a:ln w="76200">
            <a:solidFill>
              <a:schemeClr val="hlink"/>
            </a:solidFill>
          </a:ln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3.Проект Н.Н.Новосильцева.</a:t>
            </a:r>
            <a:endParaRPr kumimoji="0" lang="ru-RU" sz="40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2" descr="Фиолетовый узор"/>
          <p:cNvSpPr txBox="1">
            <a:spLocks noChangeArrowheads="1"/>
          </p:cNvSpPr>
          <p:nvPr/>
        </p:nvSpPr>
        <p:spPr>
          <a:xfrm>
            <a:off x="827584" y="1124744"/>
            <a:ext cx="7696200" cy="4536504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76200">
            <a:solidFill>
              <a:schemeClr val="hlink"/>
            </a:solidFill>
          </a:ln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Без  одобрения  парламента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император не мог подписывать законы.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Проект предоставлял гражданам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(«свободные сословия») ряд свобод.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«Грамота» предполагала федеративное устройство страны из отдельных наместничеств.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Несмотря на умеренный характер, этот документ так и не был подписан. 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755576" y="260648"/>
            <a:ext cx="7620000" cy="609600"/>
          </a:xfrm>
          <a:prstGeom prst="rect">
            <a:avLst/>
          </a:prstGeom>
          <a:gradFill rotWithShape="0">
            <a:gsLst>
              <a:gs pos="0">
                <a:srgbClr val="6699FF"/>
              </a:gs>
              <a:gs pos="50000">
                <a:srgbClr val="6699FF">
                  <a:gamma/>
                  <a:shade val="0"/>
                  <a:invGamma/>
                </a:srgbClr>
              </a:gs>
              <a:gs pos="100000">
                <a:srgbClr val="6699FF"/>
              </a:gs>
            </a:gsLst>
            <a:lin ang="5400000" scaled="1"/>
          </a:gradFill>
          <a:ln w="76200">
            <a:solidFill>
              <a:schemeClr val="hlink"/>
            </a:solidFill>
          </a:ln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4.Усиление реакции в н.20-х годов.</a:t>
            </a:r>
            <a:endParaRPr kumimoji="0" lang="ru-RU" sz="36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2" descr="Фиолетовый узор"/>
          <p:cNvSpPr txBox="1">
            <a:spLocks noChangeArrowheads="1"/>
          </p:cNvSpPr>
          <p:nvPr/>
        </p:nvSpPr>
        <p:spPr>
          <a:xfrm>
            <a:off x="755576" y="980728"/>
            <a:ext cx="7696200" cy="3200400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76200">
            <a:solidFill>
              <a:schemeClr val="hlink"/>
            </a:solidFill>
          </a:ln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конце правления Александр встретил активное сопротивление дворян преобразованиям и начал сворачивать  реформы. Были восстановлены ряд жестоких указов, запрещена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деятельность тайных обществ.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Эти неудачи Александр считал карой за убийство отца,  это привело к усилению как его религиозности,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так  и роли церкви в государстве.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187624" y="4869160"/>
            <a:ext cx="1723549" cy="1323439"/>
          </a:xfrm>
          <a:prstGeom prst="rect">
            <a:avLst/>
          </a:prstGeom>
          <a:solidFill>
            <a:srgbClr val="FFCCFF"/>
          </a:solidFill>
          <a:ln w="762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Поездка</a:t>
            </a:r>
          </a:p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Александра 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Финляндию</a:t>
            </a:r>
          </a:p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1819 г.</a:t>
            </a:r>
          </a:p>
        </p:txBody>
      </p:sp>
      <p:pic>
        <p:nvPicPr>
          <p:cNvPr id="5" name="Picture 7" descr="Рисунок6"/>
          <p:cNvPicPr>
            <a:picLocks noChangeAspect="1" noChangeArrowheads="1"/>
          </p:cNvPicPr>
          <p:nvPr/>
        </p:nvPicPr>
        <p:blipFill>
          <a:blip r:embed="rId3" cstate="print">
            <a:lum bright="-6000" contrast="18000"/>
          </a:blip>
          <a:srcRect/>
          <a:stretch>
            <a:fillRect/>
          </a:stretch>
        </p:blipFill>
        <p:spPr bwMode="auto">
          <a:xfrm>
            <a:off x="3491880" y="4365104"/>
            <a:ext cx="4176464" cy="2263455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971600" y="0"/>
            <a:ext cx="7620000" cy="609600"/>
          </a:xfrm>
          <a:prstGeom prst="rect">
            <a:avLst/>
          </a:prstGeom>
          <a:gradFill rotWithShape="0">
            <a:gsLst>
              <a:gs pos="0">
                <a:srgbClr val="6699FF"/>
              </a:gs>
              <a:gs pos="50000">
                <a:srgbClr val="6699FF">
                  <a:gamma/>
                  <a:shade val="0"/>
                  <a:invGamma/>
                </a:srgbClr>
              </a:gs>
              <a:gs pos="100000">
                <a:srgbClr val="6699FF"/>
              </a:gs>
            </a:gsLst>
            <a:lin ang="5400000" scaled="1"/>
          </a:gradFill>
          <a:ln w="76200">
            <a:solidFill>
              <a:schemeClr val="hlink"/>
            </a:solidFill>
          </a:ln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5.Итоги внутренней политики.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2" descr="Фиолетовый узор"/>
          <p:cNvSpPr txBox="1">
            <a:spLocks noChangeArrowheads="1"/>
          </p:cNvSpPr>
          <p:nvPr/>
        </p:nvSpPr>
        <p:spPr>
          <a:xfrm>
            <a:off x="251520" y="764704"/>
            <a:ext cx="4248472" cy="5943600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76200">
            <a:solidFill>
              <a:schemeClr val="hlink"/>
            </a:solidFill>
          </a:ln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Причины неудачи реформ лежали в следующем: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-боязнь разделить участь Павла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-нехватка умных способных людей,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-противоречивость стремления к реформам и желания сохранить монархию.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Проекты реформ тем не менее подготавливали почву для будущих преобразований.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Picture 6" descr="Рисунок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764704"/>
            <a:ext cx="3692525" cy="4614863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5382999" y="5517232"/>
            <a:ext cx="2845523" cy="1015663"/>
          </a:xfrm>
          <a:prstGeom prst="rect">
            <a:avLst/>
          </a:prstGeom>
          <a:solidFill>
            <a:srgbClr val="FFCCFF"/>
          </a:solidFill>
          <a:ln w="762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Александр 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молитве</a:t>
            </a:r>
          </a:p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Александро-Невской </a:t>
            </a:r>
          </a:p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Лавре.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1322</TotalTime>
  <Words>409</Words>
  <Application>Microsoft Office PowerPoint</Application>
  <PresentationFormat>Экран (4:3)</PresentationFormat>
  <Paragraphs>59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Изящная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Олеся Александровна</dc:creator>
  <cp:lastModifiedBy>Елена</cp:lastModifiedBy>
  <cp:revision>36</cp:revision>
  <dcterms:created xsi:type="dcterms:W3CDTF">2020-03-10T04:41:29Z</dcterms:created>
  <dcterms:modified xsi:type="dcterms:W3CDTF">2020-04-07T15:44:09Z</dcterms:modified>
</cp:coreProperties>
</file>