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sldIdLst>
    <p:sldId id="256" r:id="rId2"/>
    <p:sldId id="257" r:id="rId3"/>
    <p:sldId id="258" r:id="rId4"/>
    <p:sldId id="259" r:id="rId5"/>
    <p:sldId id="265" r:id="rId6"/>
    <p:sldId id="260" r:id="rId7"/>
    <p:sldId id="262" r:id="rId8"/>
    <p:sldId id="280" r:id="rId9"/>
    <p:sldId id="264" r:id="rId10"/>
    <p:sldId id="266" r:id="rId11"/>
    <p:sldId id="268" r:id="rId12"/>
    <p:sldId id="269" r:id="rId13"/>
    <p:sldId id="275" r:id="rId14"/>
    <p:sldId id="271" r:id="rId15"/>
    <p:sldId id="272" r:id="rId16"/>
    <p:sldId id="273" r:id="rId17"/>
    <p:sldId id="274" r:id="rId18"/>
    <p:sldId id="276" r:id="rId19"/>
    <p:sldId id="277" r:id="rId20"/>
    <p:sldId id="279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30D9088-0EAF-4C67-94EF-E91BB9FA0392}" v="14" dt="2020-04-05T20:18:03.30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3" d="100"/>
          <a:sy n="73" d="100"/>
        </p:scale>
        <p:origin x="-228" y="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C07B0-E852-4328-A3DA-B5CFF97E9C17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71136-9028-4BE9-90B2-0959D7D8F8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C07B0-E852-4328-A3DA-B5CFF97E9C17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71136-9028-4BE9-90B2-0959D7D8F8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C07B0-E852-4328-A3DA-B5CFF97E9C17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71136-9028-4BE9-90B2-0959D7D8F8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C07B0-E852-4328-A3DA-B5CFF97E9C17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71136-9028-4BE9-90B2-0959D7D8F8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C07B0-E852-4328-A3DA-B5CFF97E9C17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71136-9028-4BE9-90B2-0959D7D8F8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C07B0-E852-4328-A3DA-B5CFF97E9C17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71136-9028-4BE9-90B2-0959D7D8F8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C07B0-E852-4328-A3DA-B5CFF97E9C17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71136-9028-4BE9-90B2-0959D7D8F8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C07B0-E852-4328-A3DA-B5CFF97E9C17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71136-9028-4BE9-90B2-0959D7D8F8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C07B0-E852-4328-A3DA-B5CFF97E9C17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71136-9028-4BE9-90B2-0959D7D8F8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C07B0-E852-4328-A3DA-B5CFF97E9C17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71136-9028-4BE9-90B2-0959D7D8F8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C07B0-E852-4328-A3DA-B5CFF97E9C17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71136-9028-4BE9-90B2-0959D7D8F8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BC07B0-E852-4328-A3DA-B5CFF97E9C17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B71136-9028-4BE9-90B2-0959D7D8F87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9552" y="2780928"/>
            <a:ext cx="8229600" cy="1143000"/>
          </a:xfrm>
        </p:spPr>
        <p:txBody>
          <a:bodyPr>
            <a:noAutofit/>
          </a:bodyPr>
          <a:lstStyle/>
          <a:p>
            <a:r>
              <a:rPr lang="ru-RU" sz="4800" b="1" dirty="0">
                <a:solidFill>
                  <a:schemeClr val="accent6">
                    <a:lumMod val="50000"/>
                  </a:schemeClr>
                </a:solidFill>
              </a:rPr>
              <a:t>Главные и второстепенные члены предложения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331640" y="4166320"/>
            <a:ext cx="7488832" cy="2691680"/>
          </a:xfrm>
        </p:spPr>
        <p:txBody>
          <a:bodyPr>
            <a:normAutofit/>
          </a:bodyPr>
          <a:lstStyle/>
          <a:p>
            <a:pPr algn="l"/>
            <a:r>
              <a:rPr lang="ru-RU" sz="3200" dirty="0"/>
              <a:t>Нал..тел  сильный  </a:t>
            </a:r>
            <a:r>
              <a:rPr lang="ru-RU" sz="3200" dirty="0" err="1"/>
              <a:t>вет</a:t>
            </a:r>
            <a:r>
              <a:rPr lang="ru-RU" sz="3200" dirty="0"/>
              <a:t>..р.</a:t>
            </a:r>
            <a:br>
              <a:rPr lang="ru-RU" sz="3200" dirty="0"/>
            </a:br>
            <a:r>
              <a:rPr lang="ru-RU" sz="3200" dirty="0"/>
              <a:t>(С)  д…рев..ев  пол..</a:t>
            </a:r>
            <a:r>
              <a:rPr lang="ru-RU" sz="3200" dirty="0" err="1"/>
              <a:t>тели</a:t>
            </a:r>
            <a:r>
              <a:rPr lang="ru-RU" sz="3200" dirty="0"/>
              <a:t>  ж..</a:t>
            </a:r>
            <a:r>
              <a:rPr lang="ru-RU" sz="3200" dirty="0" err="1"/>
              <a:t>лтые</a:t>
            </a:r>
            <a:r>
              <a:rPr lang="ru-RU" sz="3200" dirty="0"/>
              <a:t>  лист..я.</a:t>
            </a:r>
            <a:br>
              <a:rPr lang="ru-RU" sz="3200" dirty="0"/>
            </a:br>
            <a:r>
              <a:rPr lang="ru-RU" sz="3200" dirty="0"/>
              <a:t>Лист..я   </a:t>
            </a:r>
            <a:r>
              <a:rPr lang="ru-RU" sz="3200" dirty="0" err="1"/>
              <a:t>закруж</a:t>
            </a:r>
            <a:r>
              <a:rPr lang="ru-RU" sz="3200" dirty="0"/>
              <a:t>..</a:t>
            </a:r>
            <a:r>
              <a:rPr lang="ru-RU" sz="3200" dirty="0" err="1"/>
              <a:t>лись</a:t>
            </a:r>
            <a:r>
              <a:rPr lang="ru-RU" sz="3200" dirty="0"/>
              <a:t>  (в)  воздухе.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27650" name="Picture 2" descr="http://www.artlib.ru/objects/gallery_171/artlib_gallery-85690-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332656"/>
            <a:ext cx="4824536" cy="364942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755576" y="116632"/>
            <a:ext cx="7772400" cy="792089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chemeClr val="accent2"/>
                </a:solidFill>
              </a:rPr>
              <a:t>Проверь себя</a:t>
            </a: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403648" y="4725144"/>
            <a:ext cx="7120880" cy="1752600"/>
          </a:xfrm>
        </p:spPr>
        <p:txBody>
          <a:bodyPr>
            <a:noAutofit/>
          </a:bodyPr>
          <a:lstStyle/>
          <a:p>
            <a:pPr algn="l"/>
            <a:r>
              <a:rPr lang="ru-RU" dirty="0">
                <a:solidFill>
                  <a:schemeClr val="tx1"/>
                </a:solidFill>
              </a:rPr>
              <a:t>Налетел сильный ветер.</a:t>
            </a:r>
            <a:br>
              <a:rPr lang="ru-RU" dirty="0">
                <a:solidFill>
                  <a:schemeClr val="tx1"/>
                </a:solidFill>
              </a:rPr>
            </a:br>
            <a:r>
              <a:rPr lang="ru-RU" dirty="0">
                <a:solidFill>
                  <a:schemeClr val="tx1"/>
                </a:solidFill>
              </a:rPr>
              <a:t>С деревьев полетели жёлтые листья.</a:t>
            </a:r>
            <a:br>
              <a:rPr lang="ru-RU" dirty="0">
                <a:solidFill>
                  <a:schemeClr val="tx1"/>
                </a:solidFill>
              </a:rPr>
            </a:br>
            <a:r>
              <a:rPr lang="ru-RU" dirty="0">
                <a:solidFill>
                  <a:schemeClr val="tx1"/>
                </a:solidFill>
              </a:rPr>
              <a:t>Листья закружились в воздухе.</a:t>
            </a:r>
          </a:p>
        </p:txBody>
      </p:sp>
      <p:pic>
        <p:nvPicPr>
          <p:cNvPr id="6" name="Picture 2" descr="http://www.artlib.ru/objects/gallery_171/artlib_gallery-85690-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1124744"/>
            <a:ext cx="4392488" cy="3322609"/>
          </a:xfrm>
          <a:prstGeom prst="rect">
            <a:avLst/>
          </a:prstGeom>
          <a:noFill/>
        </p:spPr>
      </p:pic>
      <p:cxnSp>
        <p:nvCxnSpPr>
          <p:cNvPr id="8" name="Прямая соединительная линия 7"/>
          <p:cNvCxnSpPr/>
          <p:nvPr/>
        </p:nvCxnSpPr>
        <p:spPr>
          <a:xfrm>
            <a:off x="4644008" y="5229200"/>
            <a:ext cx="86409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1547664" y="5229200"/>
            <a:ext cx="144016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1547664" y="5301208"/>
            <a:ext cx="144016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6588224" y="5733256"/>
            <a:ext cx="115212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3563888" y="5733256"/>
            <a:ext cx="15121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3563888" y="5805264"/>
            <a:ext cx="15121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1475656" y="6237312"/>
            <a:ext cx="115212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2771800" y="6165304"/>
            <a:ext cx="223224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2771800" y="6237312"/>
            <a:ext cx="223224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Оформление детского сада * Просмотр темы - обложки для каталогов игр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3178" y="0"/>
            <a:ext cx="9177178" cy="68580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/>
          <a:lstStyle/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Физкультминутка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539552" y="188640"/>
            <a:ext cx="8352928" cy="2808312"/>
          </a:xfrm>
        </p:spPr>
        <p:txBody>
          <a:bodyPr>
            <a:normAutofit/>
          </a:bodyPr>
          <a:lstStyle/>
          <a:p>
            <a:pPr algn="l"/>
            <a:r>
              <a:rPr lang="ru-RU" sz="3600" b="1" dirty="0">
                <a:solidFill>
                  <a:schemeClr val="accent6">
                    <a:lumMod val="50000"/>
                  </a:schemeClr>
                </a:solidFill>
              </a:rPr>
              <a:t>                  Виды предложений</a:t>
            </a:r>
            <a:br>
              <a:rPr lang="ru-RU" sz="3600" b="1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3600" b="1" dirty="0">
                <a:solidFill>
                  <a:schemeClr val="accent6">
                    <a:lumMod val="50000"/>
                  </a:schemeClr>
                </a:solidFill>
              </a:rPr>
              <a:t>                            </a:t>
            </a:r>
            <a:r>
              <a:rPr lang="ru-RU" sz="3100" b="1" dirty="0">
                <a:solidFill>
                  <a:schemeClr val="accent1"/>
                </a:solidFill>
              </a:rPr>
              <a:t>по составу</a:t>
            </a:r>
            <a:br>
              <a:rPr lang="ru-RU" sz="3100" b="1" dirty="0">
                <a:solidFill>
                  <a:schemeClr val="accent1"/>
                </a:solidFill>
              </a:rPr>
            </a:br>
            <a:r>
              <a:rPr lang="ru-RU" sz="3100" b="1" dirty="0">
                <a:solidFill>
                  <a:schemeClr val="accent1"/>
                </a:solidFill>
              </a:rPr>
              <a:t/>
            </a:r>
            <a:br>
              <a:rPr lang="ru-RU" sz="3100" b="1" dirty="0">
                <a:solidFill>
                  <a:schemeClr val="accent1"/>
                </a:solidFill>
              </a:rPr>
            </a:br>
            <a:r>
              <a:rPr lang="ru-RU" sz="2800" dirty="0"/>
              <a:t>     </a:t>
            </a:r>
            <a:r>
              <a:rPr lang="ru-RU" sz="2400" dirty="0"/>
              <a:t>нераспространённые                    распространённые</a:t>
            </a:r>
            <a:r>
              <a:rPr lang="ru-RU" sz="3600" b="1" dirty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3600" b="1" dirty="0">
                <a:solidFill>
                  <a:schemeClr val="accent6">
                    <a:lumMod val="50000"/>
                  </a:schemeClr>
                </a:solidFill>
              </a:rPr>
            </a:br>
            <a:endParaRPr lang="ru-RU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395536" y="4725144"/>
            <a:ext cx="8568952" cy="1752600"/>
          </a:xfrm>
          <a:ln>
            <a:solidFill>
              <a:schemeClr val="tx1"/>
            </a:solidFill>
          </a:ln>
        </p:spPr>
        <p:txBody>
          <a:bodyPr/>
          <a:lstStyle/>
          <a:p>
            <a:pPr algn="l"/>
            <a:r>
              <a:rPr lang="ru-RU" b="1" i="1" dirty="0">
                <a:solidFill>
                  <a:schemeClr val="tx1"/>
                </a:solidFill>
              </a:rPr>
              <a:t>Корабль   мчится .         Космический корабль </a:t>
            </a:r>
          </a:p>
          <a:p>
            <a:pPr algn="l"/>
            <a:r>
              <a:rPr lang="ru-RU" b="1" i="1" dirty="0">
                <a:solidFill>
                  <a:schemeClr val="tx1"/>
                </a:solidFill>
              </a:rPr>
              <a:t>                                             мчится к Венере.             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23558" name="Picture 6" descr="День космонавтики и авиации, Космос, Вселенная, Клипарт, 12 …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6" b="9653"/>
          <a:stretch>
            <a:fillRect/>
          </a:stretch>
        </p:blipFill>
        <p:spPr bwMode="auto">
          <a:xfrm rot="6640657">
            <a:off x="911561" y="2013692"/>
            <a:ext cx="3015907" cy="2726604"/>
          </a:xfrm>
          <a:prstGeom prst="rect">
            <a:avLst/>
          </a:prstGeom>
          <a:noFill/>
        </p:spPr>
      </p:pic>
      <p:pic>
        <p:nvPicPr>
          <p:cNvPr id="23560" name="Picture 8" descr="Редактор астрономического журнала объяснил работы о &quot;жизни&quot; на Венере / Новости науки и техники / Блоги о промышленности на Comp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40404"/>
              </a:clrFrom>
              <a:clrTo>
                <a:srgbClr val="040404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08892" y="2420888"/>
            <a:ext cx="2535108" cy="1429520"/>
          </a:xfrm>
          <a:prstGeom prst="rect">
            <a:avLst/>
          </a:prstGeom>
          <a:noFill/>
        </p:spPr>
      </p:pic>
      <p:pic>
        <p:nvPicPr>
          <p:cNvPr id="9" name="Picture 6" descr="День космонавтики и авиации, Космос, Вселенная, Клипарт, 12 …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2481" b="8921"/>
          <a:stretch>
            <a:fillRect/>
          </a:stretch>
        </p:blipFill>
        <p:spPr bwMode="auto">
          <a:xfrm rot="6661528">
            <a:off x="4330849" y="2054863"/>
            <a:ext cx="3083470" cy="2879862"/>
          </a:xfrm>
          <a:prstGeom prst="rect">
            <a:avLst/>
          </a:prstGeom>
          <a:noFill/>
        </p:spPr>
      </p:pic>
      <p:cxnSp>
        <p:nvCxnSpPr>
          <p:cNvPr id="8" name="Прямая соединительная линия 7"/>
          <p:cNvCxnSpPr/>
          <p:nvPr/>
        </p:nvCxnSpPr>
        <p:spPr>
          <a:xfrm>
            <a:off x="7092280" y="5157192"/>
            <a:ext cx="144016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572000" y="5805264"/>
            <a:ext cx="144016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4572000" y="5877272"/>
            <a:ext cx="144016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Заголовок 20"/>
          <p:cNvSpPr>
            <a:spLocks noGrp="1"/>
          </p:cNvSpPr>
          <p:nvPr>
            <p:ph type="ctrTitle"/>
          </p:nvPr>
        </p:nvSpPr>
        <p:spPr>
          <a:xfrm>
            <a:off x="611560" y="0"/>
            <a:ext cx="7772400" cy="1470025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chemeClr val="accent6">
                    <a:lumMod val="50000"/>
                  </a:schemeClr>
                </a:solidFill>
              </a:rPr>
              <a:t>Определение второстепенных членов предложения</a:t>
            </a:r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755576" y="1556792"/>
            <a:ext cx="7632848" cy="5112568"/>
          </a:xfrm>
        </p:spPr>
        <p:txBody>
          <a:bodyPr>
            <a:normAutofit fontScale="92500" lnSpcReduction="10000"/>
          </a:bodyPr>
          <a:lstStyle/>
          <a:p>
            <a:pPr lvl="0" algn="l">
              <a:buFont typeface="Arial" pitchFamily="34" charset="0"/>
              <a:buChar char="•"/>
            </a:pPr>
            <a:r>
              <a:rPr lang="ru-RU" sz="2800" i="1" dirty="0">
                <a:solidFill>
                  <a:schemeClr val="tx1"/>
                </a:solidFill>
              </a:rPr>
              <a:t>    Определить </a:t>
            </a:r>
            <a:r>
              <a:rPr lang="ru-RU" sz="2800" b="1" i="1" dirty="0">
                <a:solidFill>
                  <a:schemeClr val="tx1"/>
                </a:solidFill>
              </a:rPr>
              <a:t>грамматическую основу </a:t>
            </a:r>
            <a:r>
              <a:rPr lang="ru-RU" sz="2800" i="1" dirty="0">
                <a:solidFill>
                  <a:schemeClr val="tx1"/>
                </a:solidFill>
              </a:rPr>
              <a:t>предложения</a:t>
            </a:r>
          </a:p>
          <a:p>
            <a:pPr lvl="0" algn="l">
              <a:buFont typeface="Arial" pitchFamily="34" charset="0"/>
              <a:buChar char="•"/>
            </a:pPr>
            <a:endParaRPr lang="ru-RU" sz="2800" dirty="0">
              <a:solidFill>
                <a:schemeClr val="tx1"/>
              </a:solidFill>
            </a:endParaRPr>
          </a:p>
          <a:p>
            <a:pPr lvl="0" algn="l">
              <a:buFont typeface="Arial" pitchFamily="34" charset="0"/>
              <a:buChar char="•"/>
            </a:pPr>
            <a:r>
              <a:rPr lang="ru-RU" sz="2800" i="1" dirty="0">
                <a:solidFill>
                  <a:schemeClr val="tx1"/>
                </a:solidFill>
              </a:rPr>
              <a:t>     Определить слово, к  которому  можно задать вопрос</a:t>
            </a:r>
            <a:r>
              <a:rPr lang="ru-RU" sz="2800" b="1" i="1" dirty="0">
                <a:solidFill>
                  <a:schemeClr val="tx1"/>
                </a:solidFill>
              </a:rPr>
              <a:t> от подлежащего</a:t>
            </a:r>
          </a:p>
          <a:p>
            <a:pPr lvl="0" algn="l">
              <a:buFont typeface="Arial" pitchFamily="34" charset="0"/>
              <a:buChar char="•"/>
            </a:pPr>
            <a:endParaRPr lang="ru-RU" sz="2800" b="1" dirty="0">
              <a:solidFill>
                <a:schemeClr val="tx1"/>
              </a:solidFill>
            </a:endParaRPr>
          </a:p>
          <a:p>
            <a:pPr lvl="0" algn="l">
              <a:buFont typeface="Arial" pitchFamily="34" charset="0"/>
              <a:buChar char="•"/>
            </a:pPr>
            <a:r>
              <a:rPr lang="ru-RU" sz="2800" i="1" dirty="0">
                <a:solidFill>
                  <a:schemeClr val="tx1"/>
                </a:solidFill>
              </a:rPr>
              <a:t>      Определить слово, к которому можно задать вопрос </a:t>
            </a:r>
            <a:r>
              <a:rPr lang="ru-RU" sz="2800" b="1" i="1" dirty="0">
                <a:solidFill>
                  <a:schemeClr val="tx1"/>
                </a:solidFill>
              </a:rPr>
              <a:t>от сказуемого</a:t>
            </a:r>
          </a:p>
          <a:p>
            <a:pPr lvl="0" algn="l">
              <a:buFont typeface="Arial" pitchFamily="34" charset="0"/>
              <a:buChar char="•"/>
            </a:pPr>
            <a:endParaRPr lang="ru-RU" sz="2800" b="1" dirty="0">
              <a:solidFill>
                <a:schemeClr val="tx1"/>
              </a:solidFill>
            </a:endParaRPr>
          </a:p>
          <a:p>
            <a:pPr lvl="0" algn="l">
              <a:buFont typeface="Arial" pitchFamily="34" charset="0"/>
              <a:buChar char="•"/>
            </a:pPr>
            <a:r>
              <a:rPr lang="ru-RU" sz="2800" i="1" dirty="0">
                <a:solidFill>
                  <a:schemeClr val="tx1"/>
                </a:solidFill>
              </a:rPr>
              <a:t>      Определить слово, к которому можно задать вопрос </a:t>
            </a:r>
            <a:r>
              <a:rPr lang="ru-RU" sz="2800" b="1" i="1" dirty="0">
                <a:solidFill>
                  <a:schemeClr val="tx1"/>
                </a:solidFill>
              </a:rPr>
              <a:t>от других  второстепенных членов </a:t>
            </a:r>
            <a:r>
              <a:rPr lang="ru-RU" sz="2800" i="1" dirty="0">
                <a:solidFill>
                  <a:schemeClr val="tx1"/>
                </a:solidFill>
              </a:rPr>
              <a:t>предложения</a:t>
            </a:r>
            <a:endParaRPr lang="ru-RU" sz="2800" dirty="0">
              <a:solidFill>
                <a:schemeClr val="tx1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>
                <a:solidFill>
                  <a:schemeClr val="accent6">
                    <a:lumMod val="50000"/>
                  </a:schemeClr>
                </a:solidFill>
              </a:rPr>
              <a:t>Составьте предложение</a:t>
            </a:r>
          </a:p>
        </p:txBody>
      </p:sp>
      <p:sp>
        <p:nvSpPr>
          <p:cNvPr id="5" name="Блок-схема: альтернативный процесс 4"/>
          <p:cNvSpPr/>
          <p:nvPr/>
        </p:nvSpPr>
        <p:spPr>
          <a:xfrm rot="20603857">
            <a:off x="815811" y="1564854"/>
            <a:ext cx="2180477" cy="739763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>
                <a:solidFill>
                  <a:schemeClr val="tx1"/>
                </a:solidFill>
              </a:rPr>
              <a:t>Винни-Пух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 rot="1037823">
            <a:off x="6001551" y="1603887"/>
            <a:ext cx="2469489" cy="78862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>
                <a:solidFill>
                  <a:schemeClr val="tx1"/>
                </a:solidFill>
              </a:rPr>
              <a:t> в гостях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 rot="20875514">
            <a:off x="55278" y="3803225"/>
            <a:ext cx="2282410" cy="769897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>
                <a:solidFill>
                  <a:schemeClr val="tx1"/>
                </a:solidFill>
              </a:rPr>
              <a:t> у Кролика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 rot="655225">
            <a:off x="4332836" y="2472681"/>
            <a:ext cx="2422544" cy="747467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>
                <a:solidFill>
                  <a:schemeClr val="tx1"/>
                </a:solidFill>
              </a:rPr>
              <a:t>побывал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 rot="1111820">
            <a:off x="6874984" y="3562907"/>
            <a:ext cx="2198279" cy="8037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>
                <a:solidFill>
                  <a:schemeClr val="tx1"/>
                </a:solidFill>
              </a:rPr>
              <a:t>  однажды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2" name="Блок-схема: альтернативный процесс 11"/>
          <p:cNvSpPr/>
          <p:nvPr/>
        </p:nvSpPr>
        <p:spPr>
          <a:xfrm rot="20749569">
            <a:off x="2124360" y="2363712"/>
            <a:ext cx="1990113" cy="840721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>
                <a:solidFill>
                  <a:schemeClr val="tx1"/>
                </a:solidFill>
              </a:rPr>
              <a:t> утром</a:t>
            </a:r>
            <a:endParaRPr lang="ru-RU" sz="2400" dirty="0"/>
          </a:p>
        </p:txBody>
      </p:sp>
      <p:pic>
        <p:nvPicPr>
          <p:cNvPr id="30723" name="Picture 3" descr="Винни-Пух и все-все-все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3501008"/>
            <a:ext cx="4392488" cy="295551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539552" y="188640"/>
            <a:ext cx="7772400" cy="1268760"/>
          </a:xfrm>
        </p:spPr>
        <p:txBody>
          <a:bodyPr/>
          <a:lstStyle/>
          <a:p>
            <a:r>
              <a:rPr lang="ru-RU" b="1" dirty="0">
                <a:solidFill>
                  <a:schemeClr val="accent2"/>
                </a:solidFill>
              </a:rPr>
              <a:t>Проверь себя</a:t>
            </a:r>
            <a:endParaRPr lang="ru-RU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683568" y="1772816"/>
            <a:ext cx="8064896" cy="4752528"/>
          </a:xfrm>
        </p:spPr>
        <p:txBody>
          <a:bodyPr>
            <a:normAutofit/>
          </a:bodyPr>
          <a:lstStyle/>
          <a:p>
            <a:pPr algn="l"/>
            <a:r>
              <a:rPr lang="ru-RU" b="1" i="1" dirty="0">
                <a:solidFill>
                  <a:schemeClr val="tx1"/>
                </a:solidFill>
              </a:rPr>
              <a:t>Однажды утром </a:t>
            </a:r>
            <a:r>
              <a:rPr lang="ru-RU" b="1" i="1" dirty="0" err="1">
                <a:solidFill>
                  <a:schemeClr val="tx1"/>
                </a:solidFill>
              </a:rPr>
              <a:t>Винни</a:t>
            </a:r>
            <a:r>
              <a:rPr lang="ru-RU" b="1" i="1" dirty="0">
                <a:solidFill>
                  <a:schemeClr val="tx1"/>
                </a:solidFill>
              </a:rPr>
              <a:t> – Пух    побывал в гостях у Кролика. </a:t>
            </a:r>
          </a:p>
          <a:p>
            <a:pPr algn="l"/>
            <a:endParaRPr lang="ru-RU" b="1" i="1" dirty="0">
              <a:solidFill>
                <a:schemeClr val="tx1"/>
              </a:solidFill>
            </a:endParaRPr>
          </a:p>
          <a:p>
            <a:pPr algn="l">
              <a:buFontTx/>
              <a:buChar char="-"/>
            </a:pPr>
            <a:r>
              <a:rPr lang="ru-RU" sz="2800" dirty="0">
                <a:solidFill>
                  <a:schemeClr val="tx1"/>
                </a:solidFill>
              </a:rPr>
              <a:t>побывал (когда?) однажды</a:t>
            </a:r>
          </a:p>
          <a:p>
            <a:pPr algn="l">
              <a:buFontTx/>
              <a:buChar char="-"/>
            </a:pPr>
            <a:r>
              <a:rPr lang="ru-RU" sz="2800" dirty="0">
                <a:solidFill>
                  <a:schemeClr val="tx1"/>
                </a:solidFill>
              </a:rPr>
              <a:t> побывал ( когда?) утром</a:t>
            </a:r>
          </a:p>
          <a:p>
            <a:pPr algn="l">
              <a:buFontTx/>
              <a:buChar char="-"/>
            </a:pPr>
            <a:r>
              <a:rPr lang="ru-RU" sz="2800" dirty="0">
                <a:solidFill>
                  <a:schemeClr val="tx1"/>
                </a:solidFill>
              </a:rPr>
              <a:t>побывал ( где?) в гостях</a:t>
            </a:r>
          </a:p>
          <a:p>
            <a:pPr algn="l"/>
            <a:r>
              <a:rPr lang="ru-RU" sz="2800" dirty="0">
                <a:solidFill>
                  <a:schemeClr val="tx1"/>
                </a:solidFill>
              </a:rPr>
              <a:t>-в гостях ( у кого?) у Кролика</a:t>
            </a:r>
          </a:p>
          <a:p>
            <a:pPr algn="l"/>
            <a:endParaRPr lang="ru-RU" b="1" i="1" dirty="0">
              <a:solidFill>
                <a:schemeClr val="tx1"/>
              </a:solidFill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3923928" y="2276872"/>
            <a:ext cx="208823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6372200" y="2276872"/>
            <a:ext cx="15121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6372200" y="2348880"/>
            <a:ext cx="15121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Picture 3" descr="Винни-Пух и все-все-все.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292080" y="3933056"/>
            <a:ext cx="3638619" cy="2448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755576" y="0"/>
            <a:ext cx="7772400" cy="1196753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chemeClr val="accent6">
                    <a:lumMod val="50000"/>
                  </a:schemeClr>
                </a:solidFill>
              </a:rPr>
              <a:t>Составьте предложения </a:t>
            </a: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323528" y="1268760"/>
            <a:ext cx="8712968" cy="5040560"/>
          </a:xfrm>
        </p:spPr>
        <p:txBody>
          <a:bodyPr>
            <a:normAutofit/>
          </a:bodyPr>
          <a:lstStyle/>
          <a:p>
            <a:endParaRPr lang="ru-RU" dirty="0">
              <a:solidFill>
                <a:schemeClr val="tx1"/>
              </a:solidFill>
            </a:endParaRPr>
          </a:p>
          <a:p>
            <a:endParaRPr lang="ru-RU" dirty="0">
              <a:solidFill>
                <a:schemeClr val="tx1"/>
              </a:solidFill>
            </a:endParaRPr>
          </a:p>
          <a:p>
            <a:r>
              <a:rPr lang="ru-RU" dirty="0">
                <a:solidFill>
                  <a:schemeClr val="tx1"/>
                </a:solidFill>
              </a:rPr>
              <a:t>пчелы,        мёд,     собирают,      летом</a:t>
            </a:r>
          </a:p>
          <a:p>
            <a:endParaRPr lang="ru-RU" dirty="0">
              <a:solidFill>
                <a:schemeClr val="tx1"/>
              </a:solidFill>
            </a:endParaRPr>
          </a:p>
          <a:p>
            <a:endParaRPr lang="ru-RU" dirty="0">
              <a:solidFill>
                <a:schemeClr val="tx1"/>
              </a:solidFill>
            </a:endParaRPr>
          </a:p>
          <a:p>
            <a:r>
              <a:rPr lang="ru-RU" dirty="0">
                <a:solidFill>
                  <a:schemeClr val="tx1"/>
                </a:solidFill>
              </a:rPr>
              <a:t> </a:t>
            </a:r>
          </a:p>
          <a:p>
            <a:r>
              <a:rPr lang="ru-RU" dirty="0">
                <a:solidFill>
                  <a:schemeClr val="tx1"/>
                </a:solidFill>
              </a:rPr>
              <a:t>работают,     труженицы,  маленькие,  без устали</a:t>
            </a:r>
          </a:p>
          <a:p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899592" y="1484784"/>
            <a:ext cx="1656184" cy="72008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когда? </a:t>
            </a:r>
            <a:endParaRPr lang="ru-RU" sz="2400" b="1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860032" y="4005064"/>
            <a:ext cx="1944216" cy="64807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что делают</a:t>
            </a:r>
            <a:r>
              <a:rPr lang="ru-RU" dirty="0">
                <a:solidFill>
                  <a:schemeClr val="tx1"/>
                </a:solidFill>
              </a:rPr>
              <a:t>? </a:t>
            </a:r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915816" y="4005064"/>
            <a:ext cx="1728192" cy="62636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кто? </a:t>
            </a:r>
            <a:endParaRPr lang="ru-RU" sz="2400" b="1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899592" y="4005064"/>
            <a:ext cx="1728192" cy="64807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какие? </a:t>
            </a:r>
            <a:endParaRPr lang="ru-RU" sz="2400" b="1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788024" y="1484784"/>
            <a:ext cx="1944216" cy="69837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что делают? </a:t>
            </a:r>
            <a:endParaRPr lang="ru-RU" sz="2400" b="1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771800" y="1484784"/>
            <a:ext cx="1728192" cy="69837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кто? </a:t>
            </a:r>
            <a:endParaRPr lang="ru-RU" sz="2400" b="1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7020272" y="1484784"/>
            <a:ext cx="1368152" cy="64807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что?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7092280" y="4005064"/>
            <a:ext cx="1584176" cy="62636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как?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6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ru-RU" dirty="0"/>
              <a:t>     </a:t>
            </a:r>
            <a:r>
              <a:rPr lang="ru-RU" b="1" i="1" u="sng" dirty="0">
                <a:solidFill>
                  <a:schemeClr val="accent6">
                    <a:lumMod val="50000"/>
                  </a:schemeClr>
                </a:solidFill>
              </a:rPr>
              <a:t>Части речи</a:t>
            </a:r>
          </a:p>
          <a:p>
            <a:pPr>
              <a:buNone/>
            </a:pPr>
            <a:endParaRPr lang="ru-RU" b="1" i="1" u="sng" dirty="0">
              <a:solidFill>
                <a:schemeClr val="accent6">
                  <a:lumMod val="50000"/>
                </a:schemeClr>
              </a:solidFill>
            </a:endParaRPr>
          </a:p>
          <a:p>
            <a:pPr>
              <a:buNone/>
            </a:pPr>
            <a:r>
              <a:rPr lang="ru-RU" dirty="0"/>
              <a:t>    </a:t>
            </a:r>
            <a:r>
              <a:rPr lang="ru-RU" i="1" dirty="0"/>
              <a:t>Существительное</a:t>
            </a:r>
          </a:p>
          <a:p>
            <a:pPr>
              <a:buNone/>
            </a:pPr>
            <a:r>
              <a:rPr lang="ru-RU" i="1" dirty="0"/>
              <a:t>    Глагол</a:t>
            </a:r>
            <a:br>
              <a:rPr lang="ru-RU" i="1" dirty="0"/>
            </a:br>
            <a:r>
              <a:rPr lang="ru-RU" i="1" dirty="0"/>
              <a:t>Прилагательное</a:t>
            </a:r>
          </a:p>
          <a:p>
            <a:pPr>
              <a:buNone/>
            </a:pPr>
            <a:r>
              <a:rPr lang="ru-RU" i="1" dirty="0"/>
              <a:t>    Местоимение</a:t>
            </a:r>
          </a:p>
        </p:txBody>
      </p:sp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r>
              <a:rPr lang="ru-RU" dirty="0"/>
              <a:t>  </a:t>
            </a:r>
            <a:r>
              <a:rPr lang="ru-RU" b="1" u="sng" dirty="0">
                <a:solidFill>
                  <a:schemeClr val="accent6">
                    <a:lumMod val="50000"/>
                  </a:schemeClr>
                </a:solidFill>
              </a:rPr>
              <a:t>Члены предложения</a:t>
            </a:r>
          </a:p>
          <a:p>
            <a:endParaRPr lang="ru-RU" dirty="0"/>
          </a:p>
          <a:p>
            <a:pPr>
              <a:buNone/>
            </a:pPr>
            <a:r>
              <a:rPr lang="ru-RU" dirty="0"/>
              <a:t> </a:t>
            </a:r>
            <a:r>
              <a:rPr lang="ru-RU" i="1" dirty="0"/>
              <a:t>Подлежащее</a:t>
            </a:r>
          </a:p>
          <a:p>
            <a:pPr>
              <a:buNone/>
            </a:pPr>
            <a:r>
              <a:rPr lang="ru-RU" i="1" dirty="0"/>
              <a:t> Сказуемое</a:t>
            </a:r>
          </a:p>
          <a:p>
            <a:pPr>
              <a:buNone/>
            </a:pPr>
            <a:r>
              <a:rPr lang="ru-RU" i="1" dirty="0"/>
              <a:t> Второстепенные </a:t>
            </a:r>
          </a:p>
          <a:p>
            <a:pPr>
              <a:buNone/>
            </a:pPr>
            <a:r>
              <a:rPr lang="ru-RU" i="1" dirty="0"/>
              <a:t>члены предложения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971600" y="274638"/>
            <a:ext cx="7715200" cy="3802434"/>
          </a:xfrm>
        </p:spPr>
        <p:txBody>
          <a:bodyPr>
            <a:normAutofit/>
          </a:bodyPr>
          <a:lstStyle/>
          <a:p>
            <a:pPr algn="l"/>
            <a:r>
              <a:rPr lang="ru-RU" dirty="0"/>
              <a:t>                 Шашки</a:t>
            </a:r>
            <a:br>
              <a:rPr lang="ru-RU" dirty="0"/>
            </a:br>
            <a:r>
              <a:rPr lang="ru-RU" sz="3600" dirty="0"/>
              <a:t>Шашки появились в Египте.</a:t>
            </a:r>
            <a:br>
              <a:rPr lang="ru-RU" sz="3600" dirty="0"/>
            </a:br>
            <a:r>
              <a:rPr lang="ru-RU" sz="3600" dirty="0"/>
              <a:t>Они имеют очень древнюю историю. </a:t>
            </a:r>
            <a:br>
              <a:rPr lang="ru-RU" sz="3600" dirty="0"/>
            </a:br>
            <a:r>
              <a:rPr lang="ru-RU" sz="3600" dirty="0"/>
              <a:t>Игра проникла в разные страны.</a:t>
            </a:r>
            <a:br>
              <a:rPr lang="ru-RU" sz="3600" dirty="0"/>
            </a:br>
            <a:r>
              <a:rPr lang="ru-RU" sz="3600" dirty="0"/>
              <a:t> Её правила изменились.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35842" name="Picture 2" descr="Игровой набор - шахматы Неваляшки и шашки"/>
          <p:cNvPicPr>
            <a:picLocks noChangeAspect="1" noChangeArrowheads="1"/>
          </p:cNvPicPr>
          <p:nvPr/>
        </p:nvPicPr>
        <p:blipFill>
          <a:blip r:embed="rId2" cstate="screen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27984" y="3573016"/>
            <a:ext cx="4221155" cy="3165866"/>
          </a:xfrm>
          <a:prstGeom prst="rect">
            <a:avLst/>
          </a:prstGeom>
          <a:noFill/>
        </p:spPr>
      </p:pic>
      <p:pic>
        <p:nvPicPr>
          <p:cNvPr id="35844" name="Picture 4" descr="В какую игру играют на этой картине (см. фото)?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3429000"/>
            <a:ext cx="3096344" cy="300283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827584" y="332656"/>
            <a:ext cx="7772400" cy="1470025"/>
          </a:xfrm>
        </p:spPr>
        <p:txBody>
          <a:bodyPr/>
          <a:lstStyle/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Найдите лишнее слово</a:t>
            </a: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3347864" y="1844824"/>
            <a:ext cx="4424536" cy="3793976"/>
          </a:xfrm>
        </p:spPr>
        <p:txBody>
          <a:bodyPr/>
          <a:lstStyle/>
          <a:p>
            <a:pPr algn="l"/>
            <a:r>
              <a:rPr lang="ru-RU" b="1" dirty="0">
                <a:solidFill>
                  <a:schemeClr val="tx1"/>
                </a:solidFill>
              </a:rPr>
              <a:t>Прилагательное </a:t>
            </a:r>
          </a:p>
          <a:p>
            <a:pPr algn="l"/>
            <a:r>
              <a:rPr lang="ru-RU" b="1" dirty="0">
                <a:solidFill>
                  <a:schemeClr val="tx1"/>
                </a:solidFill>
              </a:rPr>
              <a:t>Существительное</a:t>
            </a:r>
          </a:p>
          <a:p>
            <a:pPr algn="l"/>
            <a:r>
              <a:rPr lang="ru-RU" b="1" dirty="0">
                <a:solidFill>
                  <a:schemeClr val="tx1"/>
                </a:solidFill>
              </a:rPr>
              <a:t>Глагол</a:t>
            </a:r>
          </a:p>
          <a:p>
            <a:pPr algn="l"/>
            <a:r>
              <a:rPr lang="ru-RU" b="1" dirty="0">
                <a:solidFill>
                  <a:schemeClr val="tx1"/>
                </a:solidFill>
              </a:rPr>
              <a:t>Подлежащее</a:t>
            </a:r>
          </a:p>
          <a:p>
            <a:pPr algn="l"/>
            <a:r>
              <a:rPr lang="ru-RU" b="1" dirty="0">
                <a:solidFill>
                  <a:schemeClr val="tx1"/>
                </a:solidFill>
              </a:rPr>
              <a:t>Местоимение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autoRev="1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autoRev="1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autoRev="1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492896"/>
            <a:ext cx="8229600" cy="1143000"/>
          </a:xfrm>
        </p:spPr>
        <p:txBody>
          <a:bodyPr/>
          <a:lstStyle/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Спасибо за внимание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11560" y="836712"/>
            <a:ext cx="7772400" cy="1512167"/>
          </a:xfrm>
        </p:spPr>
        <p:txBody>
          <a:bodyPr>
            <a:normAutofit fontScale="90000"/>
          </a:bodyPr>
          <a:lstStyle/>
          <a:p>
            <a:r>
              <a:rPr lang="ru-RU" sz="3200" b="1" dirty="0">
                <a:solidFill>
                  <a:schemeClr val="accent6">
                    <a:lumMod val="50000"/>
                  </a:schemeClr>
                </a:solidFill>
              </a:rPr>
              <a:t>Вспомним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/>
              <a:t>какие члены предложения называются </a:t>
            </a:r>
            <a:r>
              <a:rPr lang="ru-RU" sz="3200" u="sng" dirty="0"/>
              <a:t>главными</a:t>
            </a:r>
            <a:r>
              <a:rPr lang="ru-RU" sz="3200" dirty="0"/>
              <a:t>, а какие </a:t>
            </a:r>
            <a:r>
              <a:rPr lang="ru-RU" sz="3200" u="sng" dirty="0"/>
              <a:t>второстепенными</a:t>
            </a:r>
            <a:br>
              <a:rPr lang="ru-RU" sz="3200" u="sng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1025" name="Rectangle 1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683568" y="1897087"/>
            <a:ext cx="7488832" cy="4585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                       Будем учиться:</a:t>
            </a:r>
            <a:endParaRPr kumimoji="0" lang="ru-RU" sz="2800" b="1" i="0" u="none" strike="noStrike" cap="none" normalizeH="0" baseline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находить в предложении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0" i="0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грамматическую основу;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разбирать предложение по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0" i="0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членам предложения</a:t>
            </a: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различать </a:t>
            </a:r>
            <a:r>
              <a:rPr kumimoji="0" lang="ru-RU" sz="2400" b="0" i="0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распространенные и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0" i="0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нераспространенные</a:t>
            </a: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 предложения;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определять какой </a:t>
            </a:r>
            <a:r>
              <a:rPr kumimoji="0" lang="ru-RU" sz="2400" b="0" i="0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частью речи выражены</a:t>
            </a: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главные  </a:t>
            </a:r>
            <a:r>
              <a:rPr kumimoji="0" lang="ru-RU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члены предложения.</a:t>
            </a: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476672"/>
            <a:ext cx="7772400" cy="1470025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Чистописание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12" name="Picture 1" descr="O:\DCIM\Camera\2014-10-01 23.29.3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329349">
            <a:off x="2399981" y="2741780"/>
            <a:ext cx="6403069" cy="1878495"/>
          </a:xfrm>
          <a:prstGeom prst="rect">
            <a:avLst/>
          </a:prstGeom>
          <a:noFill/>
        </p:spPr>
      </p:pic>
      <p:pic>
        <p:nvPicPr>
          <p:cNvPr id="1031" name="Picture 7" descr="детские картинки животных Фотоколлекция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5611" y="1295003"/>
            <a:ext cx="3501008" cy="35010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899592" y="332656"/>
            <a:ext cx="7772400" cy="1470025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Подлежащее</a:t>
            </a: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755576" y="1484784"/>
            <a:ext cx="6400800" cy="4752528"/>
          </a:xfrm>
        </p:spPr>
        <p:txBody>
          <a:bodyPr>
            <a:normAutofit/>
          </a:bodyPr>
          <a:lstStyle/>
          <a:p>
            <a:pPr algn="l"/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Обозначает :</a:t>
            </a:r>
          </a:p>
          <a:p>
            <a:r>
              <a:rPr lang="ru-RU" dirty="0">
                <a:solidFill>
                  <a:schemeClr val="tx1"/>
                </a:solidFill>
              </a:rPr>
              <a:t>          о ком или о чём говорится      в предложении.</a:t>
            </a:r>
          </a:p>
          <a:p>
            <a:pPr algn="l"/>
            <a:r>
              <a:rPr lang="ru-RU" dirty="0"/>
              <a:t> </a:t>
            </a: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Отвечает на вопросы:</a:t>
            </a:r>
          </a:p>
          <a:p>
            <a:r>
              <a:rPr lang="ru-RU" dirty="0"/>
              <a:t> </a:t>
            </a:r>
            <a:r>
              <a:rPr lang="ru-RU" dirty="0">
                <a:solidFill>
                  <a:schemeClr val="tx1"/>
                </a:solidFill>
              </a:rPr>
              <a:t>кто? что? </a:t>
            </a:r>
          </a:p>
          <a:p>
            <a:pPr algn="l"/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Подчеркивается :    </a:t>
            </a:r>
            <a:r>
              <a:rPr lang="ru-RU" dirty="0">
                <a:solidFill>
                  <a:schemeClr val="tx1"/>
                </a:solidFill>
              </a:rPr>
              <a:t>_________ .</a:t>
            </a:r>
          </a:p>
          <a:p>
            <a:endParaRPr lang="ru-RU" dirty="0"/>
          </a:p>
        </p:txBody>
      </p:sp>
      <p:pic>
        <p:nvPicPr>
          <p:cNvPr id="9" name="Picture 4" descr="Ученик - Наталья Терентьевна Морозов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216" y="2492896"/>
            <a:ext cx="2503021" cy="36450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611560" y="404664"/>
            <a:ext cx="7772400" cy="1470025"/>
          </a:xfrm>
        </p:spPr>
        <p:txBody>
          <a:bodyPr/>
          <a:lstStyle/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Сказуемое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827584" y="1412776"/>
            <a:ext cx="6400800" cy="4536504"/>
          </a:xfrm>
        </p:spPr>
        <p:txBody>
          <a:bodyPr>
            <a:normAutofit lnSpcReduction="10000"/>
          </a:bodyPr>
          <a:lstStyle/>
          <a:p>
            <a:pPr algn="l"/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Обозначает:</a:t>
            </a:r>
          </a:p>
          <a:p>
            <a:r>
              <a:rPr lang="ru-RU" dirty="0"/>
              <a:t> </a:t>
            </a:r>
            <a:r>
              <a:rPr lang="ru-RU" dirty="0">
                <a:solidFill>
                  <a:schemeClr val="tx1"/>
                </a:solidFill>
              </a:rPr>
              <a:t>что говорится о подлежащем. </a:t>
            </a:r>
          </a:p>
          <a:p>
            <a:pPr algn="l"/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  <a:p>
            <a:pPr algn="l"/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Отвечает на вопросы:</a:t>
            </a:r>
          </a:p>
          <a:p>
            <a:r>
              <a:rPr lang="ru-RU" dirty="0"/>
              <a:t> </a:t>
            </a:r>
            <a:r>
              <a:rPr lang="ru-RU" dirty="0">
                <a:solidFill>
                  <a:schemeClr val="tx1"/>
                </a:solidFill>
              </a:rPr>
              <a:t>что делает? что делал?  что сделает? что будет делать? </a:t>
            </a:r>
          </a:p>
          <a:p>
            <a:pPr algn="l"/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  <a:p>
            <a:pPr algn="l"/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Подчеркивается:                      </a:t>
            </a:r>
            <a:r>
              <a:rPr lang="ru-RU" b="1" dirty="0">
                <a:solidFill>
                  <a:schemeClr val="tx1"/>
                </a:solidFill>
              </a:rPr>
              <a:t>.</a:t>
            </a:r>
            <a:endParaRPr lang="ru-RU" dirty="0">
              <a:solidFill>
                <a:schemeClr val="tx1"/>
              </a:solidFill>
            </a:endParaRPr>
          </a:p>
          <a:p>
            <a:endParaRPr lang="ru-RU" dirty="0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4211960" y="5517232"/>
            <a:ext cx="1368152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4211960" y="5301208"/>
            <a:ext cx="1368152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2" name="Picture 4" descr="Ученик - Наталья Терентьевна Морозов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72200" y="2492896"/>
            <a:ext cx="2503021" cy="36450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119675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i="1" dirty="0"/>
              <a:t>В лесу веселые ежи шуршали сухими листьями.</a:t>
            </a:r>
            <a:endParaRPr lang="ru-RU" dirty="0"/>
          </a:p>
        </p:txBody>
      </p:sp>
      <p:pic>
        <p:nvPicPr>
          <p:cNvPr id="6146" name="Picture 2" descr="Осень - Клипарты - Каталог статей - Фотошоп + от Милледи Мал…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995936" y="3501008"/>
            <a:ext cx="3535631" cy="2880320"/>
          </a:xfrm>
          <a:prstGeom prst="rect">
            <a:avLst/>
          </a:prstGeom>
          <a:noFill/>
        </p:spPr>
      </p:pic>
      <p:pic>
        <p:nvPicPr>
          <p:cNvPr id="6148" name="Picture 4" descr="Оригинал - Схема вышивки &quot;Осенний ёжик&quot; - Схемы вышивки - 2G…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115616" y="3429000"/>
            <a:ext cx="3330370" cy="2664296"/>
          </a:xfrm>
          <a:prstGeom prst="rect">
            <a:avLst/>
          </a:prstGeom>
          <a:noFill/>
        </p:spPr>
      </p:pic>
      <p:pic>
        <p:nvPicPr>
          <p:cNvPr id="8" name="Picture 4" descr="Оригинал - Схема вышивки &quot;Осенний ёжик&quot; - Схемы вышивки - 2G…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03648" y="3573016"/>
            <a:ext cx="3330370" cy="2664296"/>
          </a:xfrm>
          <a:prstGeom prst="rect">
            <a:avLst/>
          </a:prstGeom>
          <a:noFill/>
        </p:spPr>
      </p:pic>
      <p:cxnSp>
        <p:nvCxnSpPr>
          <p:cNvPr id="10" name="Прямая соединительная линия 9"/>
          <p:cNvCxnSpPr/>
          <p:nvPr/>
        </p:nvCxnSpPr>
        <p:spPr>
          <a:xfrm>
            <a:off x="4716016" y="1700808"/>
            <a:ext cx="86409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5796136" y="1700808"/>
            <a:ext cx="208823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5796136" y="1844824"/>
            <a:ext cx="208823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/>
              <a:t>ежи шуршали</a:t>
            </a:r>
            <a:endParaRPr lang="ru-RU" dirty="0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2771800" y="1124744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3995936" y="1124744"/>
            <a:ext cx="223224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3995936" y="1268760"/>
            <a:ext cx="223224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395536" y="1988840"/>
            <a:ext cx="2664296" cy="158417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>
                <a:solidFill>
                  <a:schemeClr val="tx1"/>
                </a:solidFill>
              </a:rPr>
              <a:t>Грамматическая основа  предложения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707904" y="1988840"/>
            <a:ext cx="2304256" cy="158417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Главные члены предложения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6660232" y="1988840"/>
            <a:ext cx="2304256" cy="158417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None/>
            </a:pPr>
            <a:r>
              <a:rPr lang="ru-RU" sz="2400" b="1" dirty="0">
                <a:solidFill>
                  <a:schemeClr val="tx1"/>
                </a:solidFill>
              </a:rPr>
              <a:t>Подлежащее и             сказуемое </a:t>
            </a:r>
          </a:p>
        </p:txBody>
      </p:sp>
      <p:sp>
        <p:nvSpPr>
          <p:cNvPr id="15" name="Стрелка вправо 14"/>
          <p:cNvSpPr/>
          <p:nvPr/>
        </p:nvSpPr>
        <p:spPr>
          <a:xfrm>
            <a:off x="2987824" y="2564904"/>
            <a:ext cx="690376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право 15"/>
          <p:cNvSpPr/>
          <p:nvPr/>
        </p:nvSpPr>
        <p:spPr>
          <a:xfrm>
            <a:off x="6012160" y="2564904"/>
            <a:ext cx="690376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Picture 4" descr="Оригинал - Схема вышивки &quot;Осенний ёжик&quot; - Схемы вышивки - 2G…"/>
          <p:cNvPicPr>
            <a:picLocks noChangeAspect="1" noChangeArrowheads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47664" y="3861048"/>
            <a:ext cx="3330370" cy="2664296"/>
          </a:xfrm>
          <a:prstGeom prst="rect">
            <a:avLst/>
          </a:prstGeom>
          <a:noFill/>
        </p:spPr>
      </p:pic>
      <p:pic>
        <p:nvPicPr>
          <p:cNvPr id="18" name="Picture 2" descr="Осень - Клипарты - Каталог статей - Фотошоп + от Милледи Мал…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3968" y="3789040"/>
            <a:ext cx="3535631" cy="28803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11560" y="332657"/>
            <a:ext cx="7772400" cy="1296144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Второстепенные члены предложения</a:t>
            </a: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395536" y="1628800"/>
            <a:ext cx="8136904" cy="4752528"/>
          </a:xfrm>
        </p:spPr>
        <p:txBody>
          <a:bodyPr>
            <a:normAutofit lnSpcReduction="10000"/>
          </a:bodyPr>
          <a:lstStyle/>
          <a:p>
            <a:r>
              <a:rPr lang="ru-RU" sz="2800" b="1" dirty="0">
                <a:solidFill>
                  <a:schemeClr val="accent1">
                    <a:lumMod val="75000"/>
                  </a:schemeClr>
                </a:solidFill>
              </a:rPr>
              <a:t>Дополняют и поясняют</a:t>
            </a:r>
          </a:p>
          <a:p>
            <a:r>
              <a:rPr lang="ru-RU" sz="2800" dirty="0">
                <a:solidFill>
                  <a:schemeClr val="tx1"/>
                </a:solidFill>
              </a:rPr>
              <a:t> подлежащее, сказуемое или другой второстепенный член</a:t>
            </a:r>
          </a:p>
          <a:p>
            <a:endParaRPr lang="ru-RU" sz="2800" dirty="0">
              <a:solidFill>
                <a:schemeClr val="tx1"/>
              </a:solidFill>
            </a:endParaRPr>
          </a:p>
          <a:p>
            <a:r>
              <a:rPr lang="ru-RU" sz="2800" i="1" dirty="0">
                <a:solidFill>
                  <a:schemeClr val="tx1"/>
                </a:solidFill>
              </a:rPr>
              <a:t>В лесу веселые ежи шуршали сухими листьями.</a:t>
            </a:r>
          </a:p>
          <a:p>
            <a:endParaRPr lang="ru-RU" sz="2800" dirty="0">
              <a:solidFill>
                <a:schemeClr val="tx1"/>
              </a:solidFill>
            </a:endParaRPr>
          </a:p>
          <a:p>
            <a:r>
              <a:rPr lang="ru-RU" sz="2800" b="1" i="1" dirty="0">
                <a:solidFill>
                  <a:schemeClr val="tx1"/>
                </a:solidFill>
              </a:rPr>
              <a:t>ежи  </a:t>
            </a:r>
            <a:r>
              <a:rPr lang="ru-RU" sz="2800" b="1" i="1" dirty="0">
                <a:solidFill>
                  <a:schemeClr val="accent2"/>
                </a:solidFill>
              </a:rPr>
              <a:t>(какие?) </a:t>
            </a:r>
            <a:r>
              <a:rPr lang="ru-RU" sz="2800" b="1" i="1" dirty="0">
                <a:solidFill>
                  <a:schemeClr val="tx1"/>
                </a:solidFill>
              </a:rPr>
              <a:t>веселые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шуршали  </a:t>
            </a:r>
            <a:r>
              <a:rPr lang="ru-RU" sz="2800" b="1" i="1" dirty="0">
                <a:solidFill>
                  <a:schemeClr val="accent2"/>
                </a:solidFill>
              </a:rPr>
              <a:t>( где?) </a:t>
            </a:r>
            <a:r>
              <a:rPr lang="ru-RU" sz="2800" b="1" i="1" dirty="0">
                <a:solidFill>
                  <a:schemeClr val="tx1"/>
                </a:solidFill>
              </a:rPr>
              <a:t>в лесу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шуршали  </a:t>
            </a:r>
            <a:r>
              <a:rPr lang="ru-RU" sz="2800" b="1" i="1" dirty="0">
                <a:solidFill>
                  <a:schemeClr val="accent2"/>
                </a:solidFill>
              </a:rPr>
              <a:t>(чем?) </a:t>
            </a:r>
            <a:r>
              <a:rPr lang="ru-RU" sz="2800" b="1" i="1" dirty="0">
                <a:solidFill>
                  <a:schemeClr val="tx1"/>
                </a:solidFill>
              </a:rPr>
              <a:t>листьями</a:t>
            </a:r>
          </a:p>
          <a:p>
            <a:r>
              <a:rPr lang="ru-RU" sz="2800" b="1" i="1" dirty="0">
                <a:solidFill>
                  <a:schemeClr val="tx1"/>
                </a:solidFill>
              </a:rPr>
              <a:t>листьями  </a:t>
            </a:r>
            <a:r>
              <a:rPr lang="ru-RU" sz="2800" b="1" i="1" dirty="0">
                <a:solidFill>
                  <a:schemeClr val="accent2"/>
                </a:solidFill>
              </a:rPr>
              <a:t>( какими?) </a:t>
            </a:r>
            <a:r>
              <a:rPr lang="ru-RU" sz="2800" b="1" i="1" dirty="0">
                <a:solidFill>
                  <a:schemeClr val="tx1"/>
                </a:solidFill>
              </a:rPr>
              <a:t>сухими</a:t>
            </a:r>
          </a:p>
          <a:p>
            <a:endParaRPr lang="ru-RU" sz="2800" dirty="0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3203848" y="3789040"/>
            <a:ext cx="50405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3851920" y="3789040"/>
            <a:ext cx="144016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3851920" y="3861048"/>
            <a:ext cx="144016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605</TotalTime>
  <Words>343</Words>
  <Application>Microsoft Office PowerPoint</Application>
  <PresentationFormat>Экран (4:3)</PresentationFormat>
  <Paragraphs>108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Главные и второстепенные члены предложения</vt:lpstr>
      <vt:lpstr>Найдите лишнее слово</vt:lpstr>
      <vt:lpstr>Вспомним какие члены предложения называются главными, а какие второстепенными  </vt:lpstr>
      <vt:lpstr>Чистописание </vt:lpstr>
      <vt:lpstr>Подлежащее  </vt:lpstr>
      <vt:lpstr>Сказуемое </vt:lpstr>
      <vt:lpstr>В лесу веселые ежи шуршали сухими листьями.</vt:lpstr>
      <vt:lpstr>ежи шуршали</vt:lpstr>
      <vt:lpstr>Второстепенные члены предложения</vt:lpstr>
      <vt:lpstr>Нал..тел  сильный  вет..р. (С)  д…рев..ев  пол..тели  ж..лтые  лист..я. Лист..я   закруж..лись  (в)  воздухе. </vt:lpstr>
      <vt:lpstr>Проверь себя</vt:lpstr>
      <vt:lpstr>Физкультминутка</vt:lpstr>
      <vt:lpstr>                  Виды предложений                             по составу       нераспространённые                    распространённые </vt:lpstr>
      <vt:lpstr>Определение второстепенных членов предложения</vt:lpstr>
      <vt:lpstr>Составьте предложение</vt:lpstr>
      <vt:lpstr>Проверь себя</vt:lpstr>
      <vt:lpstr>Составьте предложения </vt:lpstr>
      <vt:lpstr>Презентация PowerPoint</vt:lpstr>
      <vt:lpstr>                 Шашки Шашки появились в Египте. Они имеют очень древнюю историю.  Игра проникла в разные страны.  Её правила изменились. </vt:lpstr>
      <vt:lpstr>Спасибо за внимание</vt:lpstr>
    </vt:vector>
  </TitlesOfParts>
  <Company>RePack by SPecialiST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Главные и второстепенные члены предложения</dc:title>
  <dc:creator>Вадим</dc:creator>
  <cp:lastModifiedBy>Пользователь Windows</cp:lastModifiedBy>
  <cp:revision>91</cp:revision>
  <dcterms:created xsi:type="dcterms:W3CDTF">2014-10-05T10:16:34Z</dcterms:created>
  <dcterms:modified xsi:type="dcterms:W3CDTF">2020-03-29T13:00:36Z</dcterms:modified>
</cp:coreProperties>
</file>