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2" r:id="rId8"/>
    <p:sldId id="280" r:id="rId9"/>
    <p:sldId id="264" r:id="rId10"/>
    <p:sldId id="266" r:id="rId11"/>
    <p:sldId id="268" r:id="rId12"/>
    <p:sldId id="269" r:id="rId13"/>
    <p:sldId id="275" r:id="rId14"/>
    <p:sldId id="271" r:id="rId15"/>
    <p:sldId id="272" r:id="rId16"/>
    <p:sldId id="273" r:id="rId17"/>
    <p:sldId id="274" r:id="rId18"/>
    <p:sldId id="276" r:id="rId19"/>
    <p:sldId id="277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0D9088-0EAF-4C67-94EF-E91BB9FA0392}" v="14" dt="2020-04-05T20:18:03.3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Главные и второстепенные члены предложения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4166320"/>
            <a:ext cx="7488832" cy="2691680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Нал..тел  сильный  </a:t>
            </a:r>
            <a:r>
              <a:rPr lang="ru-RU" sz="3200" dirty="0" err="1"/>
              <a:t>вет</a:t>
            </a:r>
            <a:r>
              <a:rPr lang="ru-RU" sz="3200" dirty="0"/>
              <a:t>..р.</a:t>
            </a:r>
            <a:br>
              <a:rPr lang="ru-RU" sz="3200" dirty="0"/>
            </a:br>
            <a:r>
              <a:rPr lang="ru-RU" sz="3200" dirty="0"/>
              <a:t>(С)  д…рев..ев  пол..</a:t>
            </a:r>
            <a:r>
              <a:rPr lang="ru-RU" sz="3200" dirty="0" err="1"/>
              <a:t>тели</a:t>
            </a:r>
            <a:r>
              <a:rPr lang="ru-RU" sz="3200" dirty="0"/>
              <a:t>  ж..</a:t>
            </a:r>
            <a:r>
              <a:rPr lang="ru-RU" sz="3200" dirty="0" err="1"/>
              <a:t>лтые</a:t>
            </a:r>
            <a:r>
              <a:rPr lang="ru-RU" sz="3200" dirty="0"/>
              <a:t>  лист..я.</a:t>
            </a:r>
            <a:br>
              <a:rPr lang="ru-RU" sz="3200" dirty="0"/>
            </a:br>
            <a:r>
              <a:rPr lang="ru-RU" sz="3200" dirty="0"/>
              <a:t>Лист..я   </a:t>
            </a:r>
            <a:r>
              <a:rPr lang="ru-RU" sz="3200" dirty="0" err="1"/>
              <a:t>закруж</a:t>
            </a:r>
            <a:r>
              <a:rPr lang="ru-RU" sz="3200" dirty="0"/>
              <a:t>..</a:t>
            </a:r>
            <a:r>
              <a:rPr lang="ru-RU" sz="3200" dirty="0" err="1"/>
              <a:t>лись</a:t>
            </a:r>
            <a:r>
              <a:rPr lang="ru-RU" sz="3200" dirty="0"/>
              <a:t>  (в)  воздухе.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7650" name="Picture 2" descr="http://www.artlib.ru/objects/gallery_171/artlib_gallery-8569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2656"/>
            <a:ext cx="4824536" cy="3649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79208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Проверь себя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7120880" cy="1752600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Налетел сильный ветер.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 деревьев полетели жёлтые листья.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Листья закружились в воздухе.</a:t>
            </a:r>
          </a:p>
        </p:txBody>
      </p:sp>
      <p:pic>
        <p:nvPicPr>
          <p:cNvPr id="6" name="Picture 2" descr="http://www.artlib.ru/objects/gallery_171/artlib_gallery-8569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24744"/>
            <a:ext cx="4392488" cy="3322609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44008" y="522920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522920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547664" y="530120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88224" y="5733256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63888" y="5733256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3888" y="58052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475656" y="623731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771800" y="6165304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771800" y="6237312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Оформление детского сада * Просмотр темы - обложки для каталогов иг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178" y="0"/>
            <a:ext cx="917717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Физкультминутка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352928" cy="2808312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                  Виды предложений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                            </a:t>
            </a:r>
            <a:r>
              <a:rPr lang="ru-RU" sz="3100" b="1" dirty="0">
                <a:solidFill>
                  <a:schemeClr val="accent1"/>
                </a:solidFill>
              </a:rPr>
              <a:t>по составу</a:t>
            </a:r>
            <a:br>
              <a:rPr lang="ru-RU" sz="3100" b="1" dirty="0">
                <a:solidFill>
                  <a:schemeClr val="accent1"/>
                </a:solidFill>
              </a:rPr>
            </a:br>
            <a:r>
              <a:rPr lang="ru-RU" sz="3100" b="1" dirty="0">
                <a:solidFill>
                  <a:schemeClr val="accent1"/>
                </a:solidFill>
              </a:rPr>
              <a:t/>
            </a:r>
            <a:br>
              <a:rPr lang="ru-RU" sz="3100" b="1" dirty="0">
                <a:solidFill>
                  <a:schemeClr val="accent1"/>
                </a:solidFill>
              </a:rPr>
            </a:br>
            <a:r>
              <a:rPr lang="ru-RU" sz="2800" dirty="0"/>
              <a:t>     </a:t>
            </a:r>
            <a:r>
              <a:rPr lang="ru-RU" sz="2400" dirty="0"/>
              <a:t>нераспространённые                    распространённые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4725144"/>
            <a:ext cx="8568952" cy="1752600"/>
          </a:xfrm>
          <a:ln>
            <a:solidFill>
              <a:schemeClr val="tx1"/>
            </a:solidFill>
          </a:ln>
        </p:spPr>
        <p:txBody>
          <a:bodyPr/>
          <a:lstStyle/>
          <a:p>
            <a:pPr algn="l"/>
            <a:r>
              <a:rPr lang="ru-RU" b="1" i="1" dirty="0">
                <a:solidFill>
                  <a:schemeClr val="tx1"/>
                </a:solidFill>
              </a:rPr>
              <a:t>Корабль   мчится .         Космический корабль </a:t>
            </a:r>
          </a:p>
          <a:p>
            <a:pPr algn="l"/>
            <a:r>
              <a:rPr lang="ru-RU" b="1" i="1" dirty="0">
                <a:solidFill>
                  <a:schemeClr val="tx1"/>
                </a:solidFill>
              </a:rPr>
              <a:t>                                             мчится к Венере.          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3558" name="Picture 6" descr="День космонавтики и авиации, Космос, Вселенная, Клипарт, 12 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" b="9653"/>
          <a:stretch>
            <a:fillRect/>
          </a:stretch>
        </p:blipFill>
        <p:spPr bwMode="auto">
          <a:xfrm rot="6640657">
            <a:off x="911561" y="2013692"/>
            <a:ext cx="3015907" cy="2726604"/>
          </a:xfrm>
          <a:prstGeom prst="rect">
            <a:avLst/>
          </a:prstGeom>
          <a:noFill/>
        </p:spPr>
      </p:pic>
      <p:pic>
        <p:nvPicPr>
          <p:cNvPr id="23560" name="Picture 8" descr="Редактор астрономического журнала объяснил работы о &quot;жизни&quot; на Венере / Новости науки и техники / Блоги о промышленности на Co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40404"/>
              </a:clrFrom>
              <a:clrTo>
                <a:srgbClr val="0404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8892" y="2420888"/>
            <a:ext cx="2535108" cy="1429520"/>
          </a:xfrm>
          <a:prstGeom prst="rect">
            <a:avLst/>
          </a:prstGeom>
          <a:noFill/>
        </p:spPr>
      </p:pic>
      <p:pic>
        <p:nvPicPr>
          <p:cNvPr id="9" name="Picture 6" descr="День космонавтики и авиации, Космос, Вселенная, Клипарт, 12 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481" b="8921"/>
          <a:stretch>
            <a:fillRect/>
          </a:stretch>
        </p:blipFill>
        <p:spPr bwMode="auto">
          <a:xfrm rot="6661528">
            <a:off x="4330849" y="2054863"/>
            <a:ext cx="3083470" cy="2879862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092280" y="5157192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572000" y="5805264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572000" y="5877272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Определение второстепенных членов предложения</a:t>
            </a:r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632848" cy="5112568"/>
          </a:xfrm>
        </p:spPr>
        <p:txBody>
          <a:bodyPr>
            <a:normAutofit fontScale="92500" lnSpcReduction="10000"/>
          </a:bodyPr>
          <a:lstStyle/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Определить </a:t>
            </a:r>
            <a:r>
              <a:rPr lang="ru-RU" sz="2800" b="1" i="1" dirty="0">
                <a:solidFill>
                  <a:schemeClr val="tx1"/>
                </a:solidFill>
              </a:rPr>
              <a:t>грамматическую основу </a:t>
            </a:r>
            <a:r>
              <a:rPr lang="ru-RU" sz="2800" i="1" dirty="0">
                <a:solidFill>
                  <a:schemeClr val="tx1"/>
                </a:solidFill>
              </a:rPr>
              <a:t>предложения</a:t>
            </a:r>
          </a:p>
          <a:p>
            <a:pPr lvl="0" algn="l">
              <a:buFont typeface="Arial" pitchFamily="34" charset="0"/>
              <a:buChar char="•"/>
            </a:pPr>
            <a:endParaRPr lang="ru-RU" sz="2800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 Определить слово, к  которому  можно задать вопрос</a:t>
            </a:r>
            <a:r>
              <a:rPr lang="ru-RU" sz="2800" b="1" i="1" dirty="0">
                <a:solidFill>
                  <a:schemeClr val="tx1"/>
                </a:solidFill>
              </a:rPr>
              <a:t> от подлежащего</a:t>
            </a:r>
          </a:p>
          <a:p>
            <a:pPr lvl="0" algn="l">
              <a:buFont typeface="Arial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  Определить слово, к которому можно задать вопрос </a:t>
            </a:r>
            <a:r>
              <a:rPr lang="ru-RU" sz="2800" b="1" i="1" dirty="0">
                <a:solidFill>
                  <a:schemeClr val="tx1"/>
                </a:solidFill>
              </a:rPr>
              <a:t>от сказуемого</a:t>
            </a:r>
          </a:p>
          <a:p>
            <a:pPr lvl="0" algn="l">
              <a:buFont typeface="Arial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  Определить слово, к которому можно задать вопрос </a:t>
            </a:r>
            <a:r>
              <a:rPr lang="ru-RU" sz="2800" b="1" i="1" dirty="0">
                <a:solidFill>
                  <a:schemeClr val="tx1"/>
                </a:solidFill>
              </a:rPr>
              <a:t>от других  второстепенных членов </a:t>
            </a:r>
            <a:r>
              <a:rPr lang="ru-RU" sz="2800" i="1" dirty="0">
                <a:solidFill>
                  <a:schemeClr val="tx1"/>
                </a:solidFill>
              </a:rPr>
              <a:t>предложения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Составьте предложение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 rot="20603857">
            <a:off x="815811" y="1564854"/>
            <a:ext cx="2180477" cy="739763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chemeClr val="tx1"/>
                </a:solidFill>
              </a:rPr>
              <a:t>Винни-Пух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1037823">
            <a:off x="6001551" y="1603887"/>
            <a:ext cx="2469489" cy="78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в гостях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 rot="20875514">
            <a:off x="55278" y="3803225"/>
            <a:ext cx="2282410" cy="76989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у Кролика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rot="655225">
            <a:off x="4332836" y="2472681"/>
            <a:ext cx="2422544" cy="74746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побывал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rot="1111820">
            <a:off x="6874984" y="3562907"/>
            <a:ext cx="2198279" cy="8037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 однажды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 rot="20749569">
            <a:off x="2124360" y="2363712"/>
            <a:ext cx="1990113" cy="840721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утром</a:t>
            </a:r>
            <a:endParaRPr lang="ru-RU" sz="2400" dirty="0"/>
          </a:p>
        </p:txBody>
      </p:sp>
      <p:pic>
        <p:nvPicPr>
          <p:cNvPr id="30723" name="Picture 3" descr="Винни-Пух и все-все-вс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501008"/>
            <a:ext cx="4392488" cy="29555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268760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Проверь себя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8064896" cy="4752528"/>
          </a:xfrm>
        </p:spPr>
        <p:txBody>
          <a:bodyPr>
            <a:normAutofit/>
          </a:bodyPr>
          <a:lstStyle/>
          <a:p>
            <a:pPr algn="l"/>
            <a:r>
              <a:rPr lang="ru-RU" b="1" i="1" dirty="0">
                <a:solidFill>
                  <a:schemeClr val="tx1"/>
                </a:solidFill>
              </a:rPr>
              <a:t>Однажды утром </a:t>
            </a:r>
            <a:r>
              <a:rPr lang="ru-RU" b="1" i="1" dirty="0" err="1">
                <a:solidFill>
                  <a:schemeClr val="tx1"/>
                </a:solidFill>
              </a:rPr>
              <a:t>Винни</a:t>
            </a:r>
            <a:r>
              <a:rPr lang="ru-RU" b="1" i="1" dirty="0">
                <a:solidFill>
                  <a:schemeClr val="tx1"/>
                </a:solidFill>
              </a:rPr>
              <a:t> – Пух    побывал в гостях у Кролика. </a:t>
            </a:r>
          </a:p>
          <a:p>
            <a:pPr algn="l"/>
            <a:endParaRPr lang="ru-RU" b="1" i="1" dirty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800" dirty="0">
                <a:solidFill>
                  <a:schemeClr val="tx1"/>
                </a:solidFill>
              </a:rPr>
              <a:t>побывал (когда?) однажды</a:t>
            </a:r>
          </a:p>
          <a:p>
            <a:pPr algn="l">
              <a:buFontTx/>
              <a:buChar char="-"/>
            </a:pPr>
            <a:r>
              <a:rPr lang="ru-RU" sz="2800" dirty="0">
                <a:solidFill>
                  <a:schemeClr val="tx1"/>
                </a:solidFill>
              </a:rPr>
              <a:t> побывал ( когда?) утром</a:t>
            </a:r>
          </a:p>
          <a:p>
            <a:pPr algn="l">
              <a:buFontTx/>
              <a:buChar char="-"/>
            </a:pPr>
            <a:r>
              <a:rPr lang="ru-RU" sz="2800" dirty="0">
                <a:solidFill>
                  <a:schemeClr val="tx1"/>
                </a:solidFill>
              </a:rPr>
              <a:t>побывал ( где?) в гостях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</a:rPr>
              <a:t>-в гостях ( у кого?) у Кролика</a:t>
            </a:r>
          </a:p>
          <a:p>
            <a:pPr algn="l"/>
            <a:endParaRPr lang="ru-RU" b="1" i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923928" y="2276872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72200" y="227687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372200" y="2348880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 descr="Винни-Пух и все-все-все.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2080" y="3933056"/>
            <a:ext cx="3638619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19675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Составьте предложения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712968" cy="504056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пчелы,        мёд,     собирают,      летом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r>
              <a:rPr lang="ru-RU" dirty="0">
                <a:solidFill>
                  <a:schemeClr val="tx1"/>
                </a:solidFill>
              </a:rPr>
              <a:t>работают,     труженицы,  маленькие,  без устали</a:t>
            </a:r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1484784"/>
            <a:ext cx="1656184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когда? 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4005064"/>
            <a:ext cx="1944216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 делают</a:t>
            </a:r>
            <a:r>
              <a:rPr lang="ru-RU" dirty="0">
                <a:solidFill>
                  <a:schemeClr val="tx1"/>
                </a:solidFill>
              </a:rPr>
              <a:t>?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15816" y="4005064"/>
            <a:ext cx="1728192" cy="6263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кто? 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4005064"/>
            <a:ext cx="1728192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какие? 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8024" y="1484784"/>
            <a:ext cx="1944216" cy="6983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 делают? </a:t>
            </a:r>
            <a:endParaRPr lang="ru-RU" sz="2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71800" y="1484784"/>
            <a:ext cx="1728192" cy="6983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кто? </a:t>
            </a:r>
            <a:endParaRPr lang="ru-RU" sz="24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20272" y="1484784"/>
            <a:ext cx="1368152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что?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92280" y="4005064"/>
            <a:ext cx="1584176" cy="6263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как?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</a:t>
            </a: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Части речи</a:t>
            </a:r>
          </a:p>
          <a:p>
            <a:pPr>
              <a:buNone/>
            </a:pPr>
            <a:endParaRPr lang="ru-RU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/>
              <a:t>    </a:t>
            </a:r>
            <a:r>
              <a:rPr lang="ru-RU" i="1" dirty="0"/>
              <a:t>Существительное</a:t>
            </a:r>
          </a:p>
          <a:p>
            <a:pPr>
              <a:buNone/>
            </a:pPr>
            <a:r>
              <a:rPr lang="ru-RU" i="1" dirty="0"/>
              <a:t>    Глагол</a:t>
            </a:r>
            <a:br>
              <a:rPr lang="ru-RU" i="1" dirty="0"/>
            </a:br>
            <a:r>
              <a:rPr lang="ru-RU" i="1" dirty="0"/>
              <a:t>Прилагательное</a:t>
            </a:r>
          </a:p>
          <a:p>
            <a:pPr>
              <a:buNone/>
            </a:pPr>
            <a:r>
              <a:rPr lang="ru-RU" i="1" dirty="0"/>
              <a:t>    Местоимение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Члены предложения</a:t>
            </a:r>
          </a:p>
          <a:p>
            <a:endParaRPr lang="ru-RU" dirty="0"/>
          </a:p>
          <a:p>
            <a:pPr>
              <a:buNone/>
            </a:pPr>
            <a:r>
              <a:rPr lang="ru-RU" dirty="0"/>
              <a:t> </a:t>
            </a:r>
            <a:r>
              <a:rPr lang="ru-RU" i="1" dirty="0"/>
              <a:t>Подлежащее</a:t>
            </a:r>
          </a:p>
          <a:p>
            <a:pPr>
              <a:buNone/>
            </a:pPr>
            <a:r>
              <a:rPr lang="ru-RU" i="1" dirty="0"/>
              <a:t> Сказуемое</a:t>
            </a:r>
          </a:p>
          <a:p>
            <a:pPr>
              <a:buNone/>
            </a:pPr>
            <a:r>
              <a:rPr lang="ru-RU" i="1" dirty="0"/>
              <a:t> Второстепенные </a:t>
            </a:r>
          </a:p>
          <a:p>
            <a:pPr>
              <a:buNone/>
            </a:pPr>
            <a:r>
              <a:rPr lang="ru-RU" i="1" dirty="0"/>
              <a:t>члены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3802434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                 Шашки</a:t>
            </a:r>
            <a:br>
              <a:rPr lang="ru-RU" dirty="0"/>
            </a:br>
            <a:r>
              <a:rPr lang="ru-RU" sz="3600" dirty="0"/>
              <a:t>Шашки появились в Египте.</a:t>
            </a:r>
            <a:br>
              <a:rPr lang="ru-RU" sz="3600" dirty="0"/>
            </a:br>
            <a:r>
              <a:rPr lang="ru-RU" sz="3600" dirty="0"/>
              <a:t>Они имеют очень древнюю историю. </a:t>
            </a:r>
            <a:br>
              <a:rPr lang="ru-RU" sz="3600" dirty="0"/>
            </a:br>
            <a:r>
              <a:rPr lang="ru-RU" sz="3600" dirty="0"/>
              <a:t>Игра проникла в разные страны.</a:t>
            </a:r>
            <a:br>
              <a:rPr lang="ru-RU" sz="3600" dirty="0"/>
            </a:br>
            <a:r>
              <a:rPr lang="ru-RU" sz="3600" dirty="0"/>
              <a:t> Её правила изменились.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5842" name="Picture 2" descr="Игровой набор - шахматы Неваляшки и шашки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573016"/>
            <a:ext cx="4221155" cy="3165866"/>
          </a:xfrm>
          <a:prstGeom prst="rect">
            <a:avLst/>
          </a:prstGeom>
          <a:noFill/>
        </p:spPr>
      </p:pic>
      <p:pic>
        <p:nvPicPr>
          <p:cNvPr id="35844" name="Picture 4" descr="В какую игру играют на этой картине (см. фото)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29000"/>
            <a:ext cx="3096344" cy="30028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Найдите лишнее слово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347864" y="1844824"/>
            <a:ext cx="4424536" cy="3793976"/>
          </a:xfrm>
        </p:spPr>
        <p:txBody>
          <a:bodyPr/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Прилагательное 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Существительное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Глагол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Подлежащее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Местоимение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512167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Вспомним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какие члены предложения называются </a:t>
            </a:r>
            <a:r>
              <a:rPr lang="ru-RU" sz="3200" u="sng" dirty="0"/>
              <a:t>главными</a:t>
            </a:r>
            <a:r>
              <a:rPr lang="ru-RU" sz="3200" dirty="0"/>
              <a:t>, а какие </a:t>
            </a:r>
            <a:r>
              <a:rPr lang="ru-RU" sz="3200" u="sng" dirty="0"/>
              <a:t>второстепенными</a:t>
            </a:r>
            <a:br>
              <a:rPr lang="ru-RU" sz="3200" u="sng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83568" y="1897087"/>
            <a:ext cx="748883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Будем учиться: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находить в предложении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грамматическую основу;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разбирать предложение по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членам предложения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различать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распространенные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нераспространенные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предложения;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определять какой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частью речи выражены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главные  </a:t>
            </a:r>
            <a:r>
              <a: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члены предложения.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Чистописание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Picture 1" descr="O:\DCIM\Camera\2014-10-01 23.29.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29349">
            <a:off x="2399981" y="2741780"/>
            <a:ext cx="6403069" cy="1878495"/>
          </a:xfrm>
          <a:prstGeom prst="rect">
            <a:avLst/>
          </a:prstGeom>
          <a:noFill/>
        </p:spPr>
      </p:pic>
      <p:pic>
        <p:nvPicPr>
          <p:cNvPr id="1031" name="Picture 7" descr="детские картинки животных Фотоколлекция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611" y="1295003"/>
            <a:ext cx="3501008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Подлежащее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5576" y="1484784"/>
            <a:ext cx="6400800" cy="4752528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Обозначает :</a:t>
            </a:r>
          </a:p>
          <a:p>
            <a:r>
              <a:rPr lang="ru-RU" dirty="0">
                <a:solidFill>
                  <a:schemeClr val="tx1"/>
                </a:solidFill>
              </a:rPr>
              <a:t>          о ком или о чём говорится      в предложении.</a:t>
            </a:r>
          </a:p>
          <a:p>
            <a:pPr algn="l"/>
            <a:r>
              <a:rPr lang="ru-RU" dirty="0"/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Отвечает на вопросы: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кто? что? </a:t>
            </a:r>
          </a:p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Подчеркивается :    </a:t>
            </a:r>
            <a:r>
              <a:rPr lang="ru-RU" dirty="0">
                <a:solidFill>
                  <a:schemeClr val="tx1"/>
                </a:solidFill>
              </a:rPr>
              <a:t>_________ .</a:t>
            </a:r>
          </a:p>
          <a:p>
            <a:endParaRPr lang="ru-RU" dirty="0"/>
          </a:p>
        </p:txBody>
      </p:sp>
      <p:pic>
        <p:nvPicPr>
          <p:cNvPr id="9" name="Picture 4" descr="Ученик - Наталья Терентьевна Мороз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492896"/>
            <a:ext cx="2503021" cy="364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Сказуемое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27584" y="1412776"/>
            <a:ext cx="6400800" cy="4536504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Обозначает: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что говорится о подлежащем. </a:t>
            </a:r>
          </a:p>
          <a:p>
            <a:pPr algn="l"/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Отвечает на вопросы: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что делает? что делал?  что сделает? что будет делать? </a:t>
            </a:r>
          </a:p>
          <a:p>
            <a:pPr algn="l"/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Подчеркивается:                      </a:t>
            </a:r>
            <a:r>
              <a:rPr lang="ru-RU" b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211960" y="5517232"/>
            <a:ext cx="13681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11960" y="5301208"/>
            <a:ext cx="13681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Ученик - Наталья Терентьевна Мороз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492896"/>
            <a:ext cx="2503021" cy="364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В лесу веселые ежи шуршали сухими листьями.</a:t>
            </a:r>
            <a:endParaRPr lang="ru-RU" dirty="0"/>
          </a:p>
        </p:txBody>
      </p:sp>
      <p:pic>
        <p:nvPicPr>
          <p:cNvPr id="6146" name="Picture 2" descr="Осень - Клипарты - Каталог статей - Фотошоп + от Милледи Мал…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95936" y="3501008"/>
            <a:ext cx="3535631" cy="2880320"/>
          </a:xfrm>
          <a:prstGeom prst="rect">
            <a:avLst/>
          </a:prstGeom>
          <a:noFill/>
        </p:spPr>
      </p:pic>
      <p:pic>
        <p:nvPicPr>
          <p:cNvPr id="6148" name="Picture 4" descr="Оригинал - Схема вышивки &quot;Осенний ёжик&quot; - Схемы вышивки - 2G…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15616" y="3429000"/>
            <a:ext cx="3330370" cy="2664296"/>
          </a:xfrm>
          <a:prstGeom prst="rect">
            <a:avLst/>
          </a:prstGeom>
          <a:noFill/>
        </p:spPr>
      </p:pic>
      <p:pic>
        <p:nvPicPr>
          <p:cNvPr id="8" name="Picture 4" descr="Оригинал - Схема вышивки &quot;Осенний ёжик&quot; - Схемы вышивки - 2G…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573016"/>
            <a:ext cx="3330370" cy="2664296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716016" y="1700808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96136" y="1700808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96136" y="1844824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ежи шуршали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771800" y="112474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995936" y="1124744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995936" y="1268760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95536" y="1988840"/>
            <a:ext cx="2664296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Грамматическая основа  предложения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1988840"/>
            <a:ext cx="2304256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Главные члены предложения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1988840"/>
            <a:ext cx="2304256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dirty="0">
                <a:solidFill>
                  <a:schemeClr val="tx1"/>
                </a:solidFill>
              </a:rPr>
              <a:t>Подлежащее и             сказуемое 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987824" y="2564904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012160" y="2564904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Оригинал - Схема вышивки &quot;Осенний ёжик&quot; - Схемы вышивки - 2G…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861048"/>
            <a:ext cx="3330370" cy="2664296"/>
          </a:xfrm>
          <a:prstGeom prst="rect">
            <a:avLst/>
          </a:prstGeom>
          <a:noFill/>
        </p:spPr>
      </p:pic>
      <p:pic>
        <p:nvPicPr>
          <p:cNvPr id="18" name="Picture 2" descr="Осень - Клипарты - Каталог статей - Фотошоп + от Милледи Мал…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789040"/>
            <a:ext cx="353563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Второстепенные члены предложения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136904" cy="4752528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Дополняют и поясняют</a:t>
            </a:r>
          </a:p>
          <a:p>
            <a:r>
              <a:rPr lang="ru-RU" sz="2800" dirty="0">
                <a:solidFill>
                  <a:schemeClr val="tx1"/>
                </a:solidFill>
              </a:rPr>
              <a:t> подлежащее, сказуемое или другой второстепенный член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>
                <a:solidFill>
                  <a:schemeClr val="tx1"/>
                </a:solidFill>
              </a:rPr>
              <a:t>В лесу веселые ежи шуршали сухими листьями.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ежи  </a:t>
            </a:r>
            <a:r>
              <a:rPr lang="ru-RU" sz="2800" b="1" i="1" dirty="0">
                <a:solidFill>
                  <a:schemeClr val="accent2"/>
                </a:solidFill>
              </a:rPr>
              <a:t>(какие?) </a:t>
            </a:r>
            <a:r>
              <a:rPr lang="ru-RU" sz="2800" b="1" i="1" dirty="0">
                <a:solidFill>
                  <a:schemeClr val="tx1"/>
                </a:solidFill>
              </a:rPr>
              <a:t>веселые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шуршали  </a:t>
            </a:r>
            <a:r>
              <a:rPr lang="ru-RU" sz="2800" b="1" i="1" dirty="0">
                <a:solidFill>
                  <a:schemeClr val="accent2"/>
                </a:solidFill>
              </a:rPr>
              <a:t>( где?) </a:t>
            </a:r>
            <a:r>
              <a:rPr lang="ru-RU" sz="2800" b="1" i="1" dirty="0">
                <a:solidFill>
                  <a:schemeClr val="tx1"/>
                </a:solidFill>
              </a:rPr>
              <a:t>в лесу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шуршали  </a:t>
            </a:r>
            <a:r>
              <a:rPr lang="ru-RU" sz="2800" b="1" i="1" dirty="0">
                <a:solidFill>
                  <a:schemeClr val="accent2"/>
                </a:solidFill>
              </a:rPr>
              <a:t>(чем?) </a:t>
            </a:r>
            <a:r>
              <a:rPr lang="ru-RU" sz="2800" b="1" i="1" dirty="0">
                <a:solidFill>
                  <a:schemeClr val="tx1"/>
                </a:solidFill>
              </a:rPr>
              <a:t>листьями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листьями  </a:t>
            </a:r>
            <a:r>
              <a:rPr lang="ru-RU" sz="2800" b="1" i="1" dirty="0">
                <a:solidFill>
                  <a:schemeClr val="accent2"/>
                </a:solidFill>
              </a:rPr>
              <a:t>( какими?) </a:t>
            </a:r>
            <a:r>
              <a:rPr lang="ru-RU" sz="2800" b="1" i="1" dirty="0">
                <a:solidFill>
                  <a:schemeClr val="tx1"/>
                </a:solidFill>
              </a:rPr>
              <a:t>сухими</a:t>
            </a:r>
          </a:p>
          <a:p>
            <a:endParaRPr lang="ru-RU" sz="28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03848" y="3789040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851920" y="378904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851920" y="386104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</TotalTime>
  <Words>343</Words>
  <Application>Microsoft Office PowerPoint</Application>
  <PresentationFormat>Экран (4:3)</PresentationFormat>
  <Paragraphs>108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Главные и второстепенные члены предложения</vt:lpstr>
      <vt:lpstr>Найдите лишнее слово</vt:lpstr>
      <vt:lpstr>Вспомним какие члены предложения называются главными, а какие второстепенными  </vt:lpstr>
      <vt:lpstr>Чистописание </vt:lpstr>
      <vt:lpstr>Подлежащее  </vt:lpstr>
      <vt:lpstr>Сказуемое </vt:lpstr>
      <vt:lpstr>В лесу веселые ежи шуршали сухими листьями.</vt:lpstr>
      <vt:lpstr>ежи шуршали</vt:lpstr>
      <vt:lpstr>Второстепенные члены предложения</vt:lpstr>
      <vt:lpstr>Нал..тел  сильный  вет..р. (С)  д…рев..ев  пол..тели  ж..лтые  лист..я. Лист..я   закруж..лись  (в)  воздухе. </vt:lpstr>
      <vt:lpstr>Проверь себя</vt:lpstr>
      <vt:lpstr>Физкультминутка</vt:lpstr>
      <vt:lpstr>                  Виды предложений                             по составу       нераспространённые                    распространённые </vt:lpstr>
      <vt:lpstr>Определение второстепенных членов предложения</vt:lpstr>
      <vt:lpstr>Составьте предложение</vt:lpstr>
      <vt:lpstr>Проверь себя</vt:lpstr>
      <vt:lpstr>Составьте предложения </vt:lpstr>
      <vt:lpstr>Презентация PowerPoint</vt:lpstr>
      <vt:lpstr>                 Шашки Шашки появились в Египте. Они имеют очень древнюю историю.  Игра проникла в разные страны.  Её правила изменились. </vt:lpstr>
      <vt:lpstr>Спасибо за внимание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и второстепенные члены предложения</dc:title>
  <dc:creator>Вадим</dc:creator>
  <cp:lastModifiedBy>Пользователь Windows</cp:lastModifiedBy>
  <cp:revision>91</cp:revision>
  <dcterms:created xsi:type="dcterms:W3CDTF">2014-10-05T10:16:34Z</dcterms:created>
  <dcterms:modified xsi:type="dcterms:W3CDTF">2020-03-29T11:50:04Z</dcterms:modified>
</cp:coreProperties>
</file>