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1" r:id="rId5"/>
    <p:sldId id="263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2130425"/>
            <a:ext cx="5328592" cy="1470025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Новгородское вече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Пользователь\Desktop\Новгородское вече\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2952328" cy="2096153"/>
          </a:xfrm>
          <a:prstGeom prst="rect">
            <a:avLst/>
          </a:prstGeom>
          <a:noFill/>
          <a:ln w="38100">
            <a:solidFill>
              <a:schemeClr val="tx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5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575300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7700" marR="12700" indent="-342900" algn="just">
              <a:spcBef>
                <a:spcPts val="3300"/>
              </a:spcBef>
              <a:spcAft>
                <a:spcPts val="1200"/>
              </a:spcAft>
            </a:pPr>
            <a:r>
              <a:rPr lang="ru-RU" sz="2400" dirty="0" smtClean="0"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    Богат </a:t>
            </a:r>
            <a:r>
              <a:rPr lang="ru-RU" sz="2400" dirty="0"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был</a:t>
            </a:r>
            <a:r>
              <a:rPr lang="ru-RU" sz="24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Господин Великий Новгород. Славилась новгородская </a:t>
            </a:r>
            <a:r>
              <a:rPr lang="ru-RU" sz="2400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земля </a:t>
            </a:r>
            <a:r>
              <a:rPr lang="ru-RU" sz="24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своей торговлей и ремеслами. Но и управлялась новгородская земля по особенному. Как вы помните, Киевская Русь распалась на отдельные княжества, во главе которых стояли князья. В</a:t>
            </a:r>
            <a:r>
              <a:rPr lang="ru-RU" sz="2400" dirty="0"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 Нов­</a:t>
            </a:r>
            <a:r>
              <a:rPr lang="ru-RU" sz="24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городе же все было по-другому.</a:t>
            </a:r>
            <a:endParaRPr lang="ru-RU" sz="2400" dirty="0">
              <a:effectLst/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pic>
        <p:nvPicPr>
          <p:cNvPr id="6146" name="Picture 2" descr="http://www.rusif.ru/vremya-istorii/gm-russia/rus-vremya-ot-2/Images/Novgorod/kn02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8047" y="1124744"/>
            <a:ext cx="7344816" cy="20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524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Управляло Новгородом</a:t>
            </a: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новгородское вече</a:t>
            </a: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Все жители Новгорода уча­ствовали в вече — бояре, богатые горожане, купцы и</a:t>
            </a:r>
            <a:r>
              <a:rPr lang="ru-RU" sz="2400" i="1" dirty="0">
                <a:solidFill>
                  <a:srgbClr val="000000"/>
                </a:solidFill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«черные люди Черными людьми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в Новгороде называли ремесленников, которые жили и работали в боярских усадьбах. Участвовали в вече только мужчины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59822"/>
            <a:ext cx="5400600" cy="393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72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s1.ppt4web.ru/images/3258/53417/640/img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135"/>
            <a:ext cx="8472941" cy="635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97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вече избирались правители Новгорода: посадник, тысяцкий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архиепископ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Правителей избирали из бояр и знатных горожан. Люди выбирали своих правителей из тех бояр и знатных горожан, кого они больше всего уважали. </a:t>
            </a:r>
          </a:p>
        </p:txBody>
      </p:sp>
      <p:pic>
        <p:nvPicPr>
          <p:cNvPr id="8197" name="Picture 5" descr="http://heliograph.ru/images/295842_tysyackii-novgoro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7824" y="2780928"/>
            <a:ext cx="1905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http://sv-scena.ru/Buki/Putyeshyestviye-v-istoriyu-russkogo-byta-149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721" y="2420888"/>
            <a:ext cx="1584176" cy="370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http://mitropolia.spb.ru/upload/medialibrary/d4e/d4ea7e206ff8a33c59f397af5f65057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92350"/>
            <a:ext cx="208823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000" y="6309320"/>
            <a:ext cx="1558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Посадник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79539" y="5445224"/>
            <a:ext cx="1554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Тысяцкий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94721" y="5445223"/>
            <a:ext cx="2023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Архиепископ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661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2700" indent="215900" algn="just">
              <a:spcBef>
                <a:spcPts val="1200"/>
              </a:spcBef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На городской площади стояла башня, на которой находился боль­шой колокол. Его в городе называли вечевым. Звон этого колокола знали все горожане. Звонили в вечевой колокол только тогда, когда хотели созвать вече. Поэтому его и называли</a:t>
            </a:r>
            <a:r>
              <a:rPr lang="ru-RU" sz="2400" i="1" dirty="0">
                <a:latin typeface="Arial" panose="020B0604020202020204" pitchFamily="34" charset="0"/>
                <a:ea typeface="Georgia"/>
                <a:cs typeface="Arial" panose="020B0604020202020204" pitchFamily="34" charset="0"/>
              </a:rPr>
              <a:t> вечевым.</a:t>
            </a:r>
            <a:endParaRPr lang="ru-RU" sz="2400" dirty="0">
              <a:effectLst/>
              <a:latin typeface="Arial" panose="020B0604020202020204" pitchFamily="34" charset="0"/>
              <a:ea typeface="Georgia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80628"/>
            <a:ext cx="5688632" cy="4190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97962"/>
            <a:ext cx="5832648" cy="422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013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Новгородское вече приглашало также князя. Князь в Новгороде государственными делами не занимался. У князя даже не было своего дома и двора в Новгороде. Жить он в Новгороде не имел права.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2996952"/>
            <a:ext cx="5166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князем новгородцы заключали договор об обороне города в случае нападения врага. То есть для новгородцев князь не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являлся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правителем, а был всего лишь военачальником. Руководил князь только своей дружиной, а во главе ополчения стоял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тысяцкий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http://www.studfiles.ru/html/2706/1233/html_X9SAUwB5ga.9D0V/htmlconvd-tPCYPJ_html_7482268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5346" y="2348880"/>
            <a:ext cx="3003479" cy="402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593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Сообща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вместе, новгородцы решали все важные вопросы своей жизни на общем собрании — вече. Такое управление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называлось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республикой. Республика означает власть народа.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Новгород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являлся республикой, так как все важные вопросы решались сообща всем народом на вече.</a:t>
            </a:r>
          </a:p>
        </p:txBody>
      </p:sp>
      <p:pic>
        <p:nvPicPr>
          <p:cNvPr id="13314" name="Picture 2" descr="http://fb.ru/misc/i/gallery/24864/655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2625" y="2505590"/>
            <a:ext cx="5909655" cy="406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51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338637" y="3505994"/>
          <a:ext cx="466725" cy="714375"/>
        </p:xfrm>
        <a:graphic>
          <a:graphicData uri="http://schemas.openxmlformats.org/drawingml/2006/table">
            <a:tbl>
              <a:tblPr/>
              <a:tblGrid>
                <a:gridCol w="466725"/>
              </a:tblGrid>
              <a:tr h="714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0" marR="0" marT="113030" marB="11303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91025" y="3672681"/>
          <a:ext cx="361950" cy="381000"/>
        </p:xfrm>
        <a:graphic>
          <a:graphicData uri="http://schemas.openxmlformats.org/drawingml/2006/table">
            <a:tbl>
              <a:tblPr/>
              <a:tblGrid>
                <a:gridCol w="361950"/>
              </a:tblGrid>
              <a:tr h="381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620688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Поскольку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новгородские правители выбирались из числа бояр и богатых горожан, то новгородскую республику еще называют боярской.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Новгородская боярская республика была единственным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государством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 такой формой управления в период раздробленности Руси.</a:t>
            </a:r>
          </a:p>
        </p:txBody>
      </p:sp>
    </p:spTree>
    <p:extLst>
      <p:ext uri="{BB962C8B-B14F-4D97-AF65-F5344CB8AC3E}">
        <p14:creationId xmlns:p14="http://schemas.microsoft.com/office/powerpoint/2010/main" xmlns="" val="11933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325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Новгородское вече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Новгородское вече</dc:title>
  <dc:creator>Пользователь</dc:creator>
  <cp:lastModifiedBy>Елена</cp:lastModifiedBy>
  <cp:revision>10</cp:revision>
  <dcterms:created xsi:type="dcterms:W3CDTF">2017-01-21T17:12:20Z</dcterms:created>
  <dcterms:modified xsi:type="dcterms:W3CDTF">2020-04-06T05:59:37Z</dcterms:modified>
</cp:coreProperties>
</file>