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304" r:id="rId2"/>
    <p:sldId id="257" r:id="rId3"/>
    <p:sldId id="265" r:id="rId4"/>
    <p:sldId id="259" r:id="rId5"/>
    <p:sldId id="260" r:id="rId6"/>
    <p:sldId id="266" r:id="rId7"/>
    <p:sldId id="261" r:id="rId8"/>
    <p:sldId id="262" r:id="rId9"/>
    <p:sldId id="263" r:id="rId10"/>
    <p:sldId id="264" r:id="rId11"/>
    <p:sldId id="267" r:id="rId12"/>
    <p:sldId id="268" r:id="rId13"/>
    <p:sldId id="279" r:id="rId14"/>
    <p:sldId id="270" r:id="rId15"/>
    <p:sldId id="273" r:id="rId16"/>
    <p:sldId id="276" r:id="rId17"/>
    <p:sldId id="274" r:id="rId18"/>
    <p:sldId id="283" r:id="rId19"/>
    <p:sldId id="284" r:id="rId20"/>
    <p:sldId id="285" r:id="rId21"/>
    <p:sldId id="286" r:id="rId22"/>
    <p:sldId id="271" r:id="rId23"/>
    <p:sldId id="272" r:id="rId24"/>
    <p:sldId id="288" r:id="rId25"/>
    <p:sldId id="289" r:id="rId26"/>
    <p:sldId id="290" r:id="rId27"/>
    <p:sldId id="292" r:id="rId28"/>
    <p:sldId id="294" r:id="rId29"/>
    <p:sldId id="295" r:id="rId30"/>
    <p:sldId id="296" r:id="rId31"/>
    <p:sldId id="301" r:id="rId32"/>
    <p:sldId id="293" r:id="rId33"/>
    <p:sldId id="299" r:id="rId34"/>
    <p:sldId id="300" r:id="rId35"/>
    <p:sldId id="306" r:id="rId36"/>
    <p:sldId id="308" r:id="rId37"/>
    <p:sldId id="307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AF395B-59F0-4020-80A6-5DCFFA38E9AF}" v="67" dt="2020-04-05T20:51:04.2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22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F3D492-1582-4D4E-AD04-29E6C7A0A0A5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51125-9E86-4F97-A96B-1C1636E750E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065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tyana2q8-medvedeva/view/395122/?page=23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adoved.narod.ru/skazki/73.skazka_ribake_i_ribke/skazka_ribake_i_ribke/skazka_ribake_i_ribke-12.jpg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1.bp.blogspot.com/-2lKYdjwUIkU/Vipm4uu3MtI/AAAAAAAAAXA/KFl09LXGB44/s1600/izba3.jpg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muzamoya.ucoz.ru/Photos/family/pakhar.jpg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g1.liveinternet.ru/images/attach/c/8/102/599/102599349_1.jpg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mtdata.ru/u24/photoB85D/20978788390-0/original.jpg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img2.postila.ru/storage/12128000/12109736/d8013ca88c9281d521a9a011a9a3079b.jpg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llpaper4k.com/uk/wallpapers/village/wpyjf4we.html?p=3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sueverija.narod.ru/Kollekcii/Koromislo/tmp1999-1.jpg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urzhum-uezd.ortox.ru/users/0/1100800/editor_files/image/5vx-3i21sGY.jpg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&#1076;&#1077;&#1090;&#1089;&#1082;&#1080;&#1081;-&#1089;&#1072;&#1076;-40.&#1088;&#1092;/wp-content/uploads/2016/03/031816_1736_1111.png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s627423.vk.me/v627423858/a6a/Ctn5TrLlTF8.jpg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i.piccy.info/i9/544cceaa7aee3292306144c20ff804b9/1389631676/33834/676764/svetets.jpg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school01.smoladmin.ru/meleckva/project/images/clip_image020.jpg" TargetMode="Externa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cs618530.vk.me/v618530317/1aab0/a1IKc2EPKic.jpg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tene.ru/wp-content/uploads/2015/05/derevnya-na-beregu-reki.-1883.jpg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uslide.ru/images/20/26598/960/img24.jpg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D0%BB%D1%83%D0%B6%D0%B1%D0%BE%D0%B9%C2%BB%20(%D0%A1.%D0%A4.%20%D0%9A%D0%BE%D0%BB%D0%B5%D1%81%D0%BD%D0%B8%D0%BA%D0%BE%D0%B2).jpg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art-con.ru/files/u11/woodenconference.files/image022.jpg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afisha.mosreg.ru/sites/default/files/events_photo/drevnerusskiy_byt.jpg" TargetMode="External"/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artru.info/il/img.php?img=2811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rightwallpapers.ru/Uploads/24-5-2013/4311/thumb2-risynok-domik-derevnja.jpg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s00.infourok.ru/images/doc/262/266969/img1.jpg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sbiblio.com/pictures/lingvostranovedcheskiy/120-233_(128-241)_img_457.jpg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ive2.ru/b/3001354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s00.infourok.ru/images/doc/189/215977/hello_html_d54ea71.jpg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http://fotki.yandex.ru/users/tatyana2q8-medvedeva/view/395122/?page=23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http://ladoved.narod.ru/skazki/73.skazka_ribake_i_ribke/skazka_ribake_i_ribke/skazka_ribake_i_ribke-12.jpg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http://1.bp.blogspot.com/-2lKYdjwUIkU/Vipm4uu3MtI/AAAAAAAAAXA/KFl09LXGB44/s1600/izba3.jpg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http://muzamoya.ucoz.ru/Photos/family/pakhar.jpg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http://img1.liveinternet.ru/images/attach/c/8/102/599/102599349_1.jpg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http://mtdata.ru/u24/photoB85D/20978788390-0/original.jpg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https://img2.postila.ru/storage/12128000/12109736/d8013ca88c9281d521a9a011a9a3079b.jpg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http://www.wallpaper4k.com/uk/wallpapers/village/wpyjf4we.html?p=3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http://sueverija.narod.ru/Kollekcii/Koromislo/tmp1999-1.jpg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3"/>
              </a:rPr>
              <a:t>uezd.ortox.ru/users/0/1100800/</a:t>
            </a:r>
            <a:r>
              <a:rPr lang="en-US" dirty="0" err="1">
                <a:hlinkClick r:id="rId3"/>
              </a:rPr>
              <a:t>editor_files</a:t>
            </a:r>
            <a:r>
              <a:rPr lang="en-US" dirty="0">
                <a:hlinkClick r:id="rId3"/>
              </a:rPr>
              <a:t>/image/5vx-3i21sGY.jpg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</a:t>
            </a:r>
            <a:r>
              <a:rPr lang="ru-RU" dirty="0">
                <a:hlinkClick r:id="rId3"/>
              </a:rPr>
              <a:t>детский-сад-40.рф/</a:t>
            </a:r>
            <a:r>
              <a:rPr lang="en-US" dirty="0" err="1">
                <a:hlinkClick r:id="rId3"/>
              </a:rPr>
              <a:t>wp</a:t>
            </a:r>
            <a:r>
              <a:rPr lang="en-US" dirty="0">
                <a:hlinkClick r:id="rId3"/>
              </a:rPr>
              <a:t>-content/uploads/2016/03/031816_1736_1111.png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http://cs627423.vk.me/v627423858/a6a/Ctn5TrLlTF8.jpg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http://i.piccy.info/i9/544cceaa7aee3292306144c20ff804b9/1389631676/33834/676764/svetets.jpg</a:t>
            </a:r>
            <a:endParaRPr lang="ru-RU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4"/>
              </a:rPr>
              <a:t>http://school01.smoladmin.ru/meleckva/project/images/clip_image020.jpg</a:t>
            </a:r>
            <a:endParaRPr lang="ru-RU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http://cs618530.vk.me/v618530317/1aab0/a1IKc2EPKic.jpg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http://stene.ru/wp-content/uploads/2015/05/derevnya-na-beregu-reki.-1883.jpg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http://uslide.ru/images/20/26598/960/img24.jpg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http://www.hrbcb.ru/uploads/images/Gallery/Content/ChristHolidays/Unsorted/%D0%9F%D0%B0%D1%81%D1%85%D0%B0%20%D0%A5%D1%80%D0%B8%D1%81%D1%82%D0%BE%D0%B2%D0%B0%20-%20%C2%AB%D0%9F%D0%B5%D1%80%D0%B5%D0%B4%20%D0%9F%D0%B0%D1%81%D1%85%D0%B0%D0%BB%D1%8C%D0%BD%D0%BE%D0%B9%20%D1%81%</a:t>
            </a:r>
            <a:r>
              <a:rPr lang="en-US" dirty="0">
                <a:hlinkClick r:id="rId3" action="ppaction://hlinkfile"/>
              </a:rPr>
              <a:t>D0%BB%D1%83%D0%B6%D0%B1%D0%BE%D0%B9%C2%BB%20%28%D0%A1.%D0%A4.%20%D0%9A%D0%BE%D0%BB%D0%B5%D1%81%D0%BD%D0%B8%D0%BA%D0%BE%D0%B2%29.jpg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http://art-con.ru/files/u11/woodenconference.files/image022.jpg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http://afisha.mosreg.ru/sites/default/files/events_photo/drevnerusskiy_byt.jpg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http://artru.info/il/img.php?img=2811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http://brightwallpapers.ru/Uploads/24-5-2013/4311/thumb2-risynok-domik-derevnja.jpg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https://fs00.infourok.ru/images/doc/262/266969/img1.jpg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http://sbiblio.com/pictures/lingvostranovedcheskiy/120-233_(128-241)_img_457.jpg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https://www.drive2.ru/b/3001354/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https://fs00.infourok.ru/images/doc/189/215977/hello_html_d54ea71.jpg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51125-9E86-4F97-A96B-1C1636E750E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4A4F0-CF86-4FB5-8DF8-7170A1390640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06776-11E9-4511-87A3-0848F2406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hyperlink" Target="https://h-a.d-cd.net/42ae3e6s-960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perstni.com/magazine/history/jizn-i-bit-drevnih-slavyan.html" TargetMode="External"/><Relationship Id="rId3" Type="http://schemas.openxmlformats.org/officeDocument/2006/relationships/image" Target="../media/image41.jpeg"/><Relationship Id="rId7" Type="http://schemas.openxmlformats.org/officeDocument/2006/relationships/hyperlink" Target="http://festival.1september.ru/articles/642785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valex.vistcom.ru/zanatia156.htm" TargetMode="External"/><Relationship Id="rId5" Type="http://schemas.openxmlformats.org/officeDocument/2006/relationships/hyperlink" Target="http://www.maam.ru/detskijsad/konspekt-itogovogo-zanjatie-po-teme-znakomstvo-s-ukladom-i-bytom-lyudei-na-rusi-s-ispolzovaniem-yeor.html" TargetMode="External"/><Relationship Id="rId4" Type="http://schemas.openxmlformats.org/officeDocument/2006/relationships/image" Target="../media/image42.jpeg"/><Relationship Id="rId9" Type="http://schemas.openxmlformats.org/officeDocument/2006/relationships/hyperlink" Target="https://www.drive2.ru/b/3001354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Desktop\ЦЛД\РИСУНКИ\рамки фон\1239023551_border-010-preobrazovannyj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158732" y="-1127268"/>
            <a:ext cx="6858000" cy="9112536"/>
          </a:xfrm>
          <a:prstGeom prst="rect">
            <a:avLst/>
          </a:prstGeom>
          <a:noFill/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1619672" y="1628800"/>
            <a:ext cx="5930900" cy="52292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 rtl="0"/>
            <a:r>
              <a:rPr lang="ru-RU" sz="3600" b="1" kern="10" spc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66FF"/>
                </a:solidFill>
                <a:effectLst/>
                <a:latin typeface="Monotype Corsiva"/>
              </a:rPr>
              <a:t> Быт  и  основные  занятия  людей. </a:t>
            </a:r>
          </a:p>
        </p:txBody>
      </p:sp>
      <p:pic>
        <p:nvPicPr>
          <p:cNvPr id="11" name="Рисунок 10" descr="https://e-a.d-cd.net/42ae3e6s-480.jpg">
            <a:hlinkClick r:id="rId4" tgtFrame="&quot;_blank&quot;"/>
          </p:cNvPr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800" t="64695" r="27950"/>
          <a:stretch>
            <a:fillRect/>
          </a:stretch>
        </p:blipFill>
        <p:spPr bwMode="auto">
          <a:xfrm>
            <a:off x="2555776" y="1916832"/>
            <a:ext cx="410445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979613" y="620688"/>
            <a:ext cx="71643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>
            <a:sp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1835696" y="4437112"/>
            <a:ext cx="56886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/>
            <a:endParaRPr lang="ru-RU" b="1" dirty="0">
              <a:solidFill>
                <a:srgbClr val="3333FF"/>
              </a:solidFill>
              <a:cs typeface="Calibri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4751097" y="5805488"/>
            <a:ext cx="1847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t">
            <a:spAutoFit/>
          </a:bodyPr>
          <a:lstStyle/>
          <a:p>
            <a:pPr algn="ctr"/>
            <a:endParaRPr lang="ru-RU" sz="2400" b="1" dirty="0">
              <a:solidFill>
                <a:srgbClr val="0000CC"/>
              </a:solidFill>
              <a:latin typeface="Monotype Corsiva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Сам дом называли рубленым, а стены – срубом. Стволы деревьев зачищали топорами, вырубали по краям углубления и собирали из них стены.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Пользователь\Desktop\быт занятия людей\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332656"/>
            <a:ext cx="6298003" cy="5489126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На дом брали ель, сосну, кедр, лиственницу. К каким породам относятся такие деревья?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0" y="6165304"/>
            <a:ext cx="9144000" cy="4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– Почему на сруб дома брали именно деревья хвойных пород? 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5705872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Во-первых, они содержат смолу, что способствует прочности дома; во-вторых они выделяют эфирные масла, которые дезинфицируют воздух, делают построенное из них жильё экологически чистым.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быт занятия людей\hello_html_d54ea71.jpg"/>
          <p:cNvPicPr>
            <a:picLocks noChangeAspect="1" noChangeArrowheads="1"/>
          </p:cNvPicPr>
          <p:nvPr/>
        </p:nvPicPr>
        <p:blipFill>
          <a:blip r:embed="rId3" cstate="print"/>
          <a:srcRect l="70980" r="3468"/>
          <a:stretch>
            <a:fillRect/>
          </a:stretch>
        </p:blipFill>
        <p:spPr bwMode="auto">
          <a:xfrm>
            <a:off x="3347864" y="1196752"/>
            <a:ext cx="2592288" cy="4032448"/>
          </a:xfrm>
          <a:prstGeom prst="ellipse">
            <a:avLst/>
          </a:prstGeom>
          <a:noFill/>
        </p:spPr>
      </p:pic>
      <p:pic>
        <p:nvPicPr>
          <p:cNvPr id="10" name="Picture 2" descr="C:\Users\Пользователь\Desktop\быт занятия людей\hello_html_d54ea71.jpg"/>
          <p:cNvPicPr>
            <a:picLocks noChangeAspect="1" noChangeArrowheads="1"/>
          </p:cNvPicPr>
          <p:nvPr/>
        </p:nvPicPr>
        <p:blipFill>
          <a:blip r:embed="rId3" cstate="print"/>
          <a:srcRect l="36255" r="29121"/>
          <a:stretch>
            <a:fillRect/>
          </a:stretch>
        </p:blipFill>
        <p:spPr bwMode="auto">
          <a:xfrm>
            <a:off x="6228184" y="260648"/>
            <a:ext cx="2664296" cy="3996444"/>
          </a:xfrm>
          <a:prstGeom prst="ellipse">
            <a:avLst/>
          </a:prstGeom>
          <a:noFill/>
        </p:spPr>
      </p:pic>
      <p:pic>
        <p:nvPicPr>
          <p:cNvPr id="11" name="Picture 2" descr="C:\Users\Пользователь\Desktop\быт занятия людей\hello_html_d54ea71.jpg"/>
          <p:cNvPicPr>
            <a:picLocks noChangeAspect="1" noChangeArrowheads="1"/>
          </p:cNvPicPr>
          <p:nvPr/>
        </p:nvPicPr>
        <p:blipFill>
          <a:blip r:embed="rId3" cstate="print"/>
          <a:srcRect r="64711"/>
          <a:stretch>
            <a:fillRect/>
          </a:stretch>
        </p:blipFill>
        <p:spPr bwMode="auto">
          <a:xfrm>
            <a:off x="323528" y="188640"/>
            <a:ext cx="2808312" cy="4320480"/>
          </a:xfrm>
          <a:prstGeom prst="ellipse">
            <a:avLst/>
          </a:prstGeom>
          <a:noFill/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611560" y="4149080"/>
            <a:ext cx="2088232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Сосна</a:t>
            </a: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2411760" y="5013176"/>
            <a:ext cx="3888432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Лиственница</a:t>
            </a: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6444208" y="4149080"/>
            <a:ext cx="2088232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Ель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6" grpId="1" build="p"/>
      <p:bldP spid="7" grpId="0" build="p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Пользователь\Desktop\быт занятия людей\skazka_ribake_i_ribke-12.jpg"/>
          <p:cNvPicPr>
            <a:picLocks noChangeAspect="1" noChangeArrowheads="1"/>
          </p:cNvPicPr>
          <p:nvPr/>
        </p:nvPicPr>
        <p:blipFill>
          <a:blip r:embed="rId3" cstate="print"/>
          <a:srcRect l="1099" r="1099"/>
          <a:stretch>
            <a:fillRect/>
          </a:stretch>
        </p:blipFill>
        <p:spPr bwMode="auto">
          <a:xfrm>
            <a:off x="899592" y="764704"/>
            <a:ext cx="7560840" cy="54006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</a:rPr>
              <a:t>«Улица»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 </a:t>
            </a:r>
            <a:r>
              <a:rPr kumimoji="0" lang="ru-RU" sz="5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-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</a:rPr>
              <a:t>дорога 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</a:rPr>
              <a:t>у  лица 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</a:rPr>
              <a:t>дома.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buNone/>
            </a:pPr>
            <a:r>
              <a:rPr lang="ru-RU" sz="2000" dirty="0"/>
              <a:t>Каждый дом имел своё лицо – фасад. Так произошло слово «улица» от выражения дорога у лица дома.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0" y="6021288"/>
            <a:ext cx="9144000" cy="836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На лице дома находились окна. Окна делали небольшие, высоко от земли. Украшали их расписными наличниками.  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0" y="613792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Окна закрыты – дом спит. Весело поблескивают чистыми стеклами – в доме всё в порядке. Окна должны были выходить только на одну сторону.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build="p"/>
      <p:bldP spid="8" grpId="1" build="p"/>
      <p:bldP spid="9" grpId="0" build="p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 txBox="1">
            <a:spLocks/>
          </p:cNvSpPr>
          <p:nvPr/>
        </p:nvSpPr>
        <p:spPr>
          <a:xfrm>
            <a:off x="0" y="0"/>
            <a:ext cx="9144000" cy="69269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</a:rPr>
              <a:t>«Улица»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 </a:t>
            </a:r>
            <a:r>
              <a:rPr kumimoji="0" lang="ru-RU" sz="54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</a:rPr>
              <a:t>-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</a:rPr>
              <a:t>дорога 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Monotype Corsiva" pitchFamily="66" charset="0"/>
              </a:rPr>
              <a:t>у  лица  </a:t>
            </a:r>
            <a:r>
              <a:rPr kumimoji="0" lang="ru-RU" sz="5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Monotype Corsiva" pitchFamily="66" charset="0"/>
              </a:rPr>
              <a:t>дома.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buNone/>
            </a:pPr>
            <a:r>
              <a:rPr lang="ru-RU" sz="2000" dirty="0"/>
              <a:t>Каждый дом имел своё лицо – фасад. Так произошло слово «улица» от выражения дорога у лица дома.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0" y="6021288"/>
            <a:ext cx="9144000" cy="8367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На лице дома находились окна. Окна делали небольшие, высоко от земли. Украшали их расписными наличниками.  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0" y="613792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Окна закрыты – дом спит. Весело поблескивают чистыми стеклами – в доме всё в порядке. Окна должны были выходить только на одну сторону.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Рисунок 9" descr="https://d-a.d-cd.net/b0ae3e6s-960.jpg"/>
          <p:cNvPicPr/>
          <p:nvPr/>
        </p:nvPicPr>
        <p:blipFill>
          <a:blip r:embed="rId3" cstate="print"/>
          <a:srcRect t="5556" r="50000"/>
          <a:stretch>
            <a:fillRect/>
          </a:stretch>
        </p:blipFill>
        <p:spPr bwMode="auto">
          <a:xfrm>
            <a:off x="2123728" y="836712"/>
            <a:ext cx="4440659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трелка вправо 10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 build="p"/>
      <p:bldP spid="8" grpId="1" build="p"/>
      <p:bldP spid="9" grpId="0" build="p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49280"/>
            <a:ext cx="9144000" cy="908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 </a:t>
            </a:r>
          </a:p>
          <a:p>
            <a:pPr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c-a.d-cd.net/a8ae3e6s-960.jpg"/>
          <p:cNvPicPr/>
          <p:nvPr/>
        </p:nvPicPr>
        <p:blipFill>
          <a:blip r:embed="rId3" cstate="print"/>
          <a:srcRect r="50000"/>
          <a:stretch>
            <a:fillRect/>
          </a:stretch>
        </p:blipFill>
        <p:spPr bwMode="auto">
          <a:xfrm>
            <a:off x="2195736" y="260648"/>
            <a:ext cx="4968552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buNone/>
            </a:pPr>
            <a:r>
              <a:rPr lang="ru-RU" sz="2000" dirty="0"/>
              <a:t>В избу вели деревянные ступеньки. Входя в избу, гости должны были поклониться хозяевам. Так люди здоровались.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6065912"/>
            <a:ext cx="914400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 - за длительных холодных погод, все подсобные помещения располагались под одной крышей: хлев, где животные жили, курятник, телеги, да сани.  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613792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В подполе овощи, соленья – капуста, яблоки мочёные. А на втором этаже в сенях: ступки, сундуки, горшки, чугунки, всё, что в доме пригодиться.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Рисунок 7" descr="https://a-a.d-cd.net/38ae3e6s-96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52" t="5879" r="56522" b="64724"/>
          <a:stretch>
            <a:fillRect/>
          </a:stretch>
        </p:blipFill>
        <p:spPr bwMode="auto">
          <a:xfrm>
            <a:off x="0" y="0"/>
            <a:ext cx="24482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трелка вправо 8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6" grpId="1" build="p"/>
      <p:bldP spid="7" grpId="0" build="p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Пользователь\Desktop\быт занятия людей\izba3.jpg"/>
          <p:cNvPicPr>
            <a:picLocks noChangeAspect="1" noChangeArrowheads="1"/>
          </p:cNvPicPr>
          <p:nvPr/>
        </p:nvPicPr>
        <p:blipFill>
          <a:blip r:embed="rId3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395536" y="404664"/>
            <a:ext cx="8503541" cy="540060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buNone/>
            </a:pPr>
            <a:r>
              <a:rPr lang="ru-RU" sz="2000" dirty="0"/>
              <a:t>А какая же была комната в избе. Давайте её рассмотрим. 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0" y="5805264"/>
            <a:ext cx="9144000" cy="79208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000" dirty="0"/>
              <a:t>Полы в комнате деревянные. Стоит стол тоже из дерева. На полу лежат дорожки. Наверху находятся деревянные полки, на которых стоят глиняные кувшины, коробки с различными припасами.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быт занятия людей\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260647"/>
            <a:ext cx="8128484" cy="5328593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0" y="5733256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algn="ctr">
              <a:buNone/>
            </a:pPr>
            <a:r>
              <a:rPr lang="ru-RU" sz="2000" dirty="0"/>
              <a:t>В каждой избе была печь. С печью связан весь быт, вся жизнь людей.  Хорошая печь - гордость и печника и хозяина. Посмотрите на картинку. Здесь нарисована русская печь. Давайте её рассмотрим.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0" y="5733256"/>
            <a:ext cx="9144000" cy="7920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Печь не только обогревала избу, в ней пекли хлеб, готовили еду себе и домашним животным.  И даже мылись как в бане.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быт занятия людей\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188640"/>
            <a:ext cx="5904656" cy="5976664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0" y="613792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На печи сушили одежду,  обувь, грибы, ягоды, мелкую рыбёшку.  Здесь можно было спать. Для этого делалась специальная лежанка.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5921896"/>
            <a:ext cx="9144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А сколько сказок и разных историй рассказано ребятам на русской печке! Дети очень любили поваляться на тёплой печке долгими зимними вечерами, сверху наблюдая за домашней работой своих бабушек и дедушек, матерей и отцов.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-a.d-cd.net/8ae3e6s-960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05" t="45842"/>
          <a:stretch>
            <a:fillRect/>
          </a:stretch>
        </p:blipFill>
        <p:spPr bwMode="auto">
          <a:xfrm>
            <a:off x="467544" y="260648"/>
            <a:ext cx="8208912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algn="ctr"/>
            <a:r>
              <a:rPr lang="ru-RU" sz="2000" dirty="0"/>
              <a:t>Хозяйка с вечера муки в ступе натолчёт и поставит тесто для хлеба. Утром с первыми петухами встанет, печку затопит  дровами, и хлеб в печь на лопате печься отправит. 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e-a.d-cd.net/34ae3e6s-960.jpg"/>
          <p:cNvPicPr/>
          <p:nvPr/>
        </p:nvPicPr>
        <p:blipFill>
          <a:blip r:embed="rId3" cstate="print"/>
          <a:srcRect l="49947" b="42466"/>
          <a:stretch>
            <a:fillRect/>
          </a:stretch>
        </p:blipFill>
        <p:spPr bwMode="auto">
          <a:xfrm>
            <a:off x="755576" y="404664"/>
            <a:ext cx="7632848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0" y="6065912"/>
            <a:ext cx="91440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Хлеб испечётся, тут и вся семья встанет, из умывальника умоется, поест да за дела примется.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49279"/>
            <a:ext cx="9144000" cy="908721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000" dirty="0"/>
              <a:t>Давно - </a:t>
            </a:r>
            <a:r>
              <a:rPr lang="ru-RU" sz="2000" dirty="0" err="1"/>
              <a:t>давно</a:t>
            </a:r>
            <a:r>
              <a:rPr lang="ru-RU" sz="2000" dirty="0"/>
              <a:t> в стране, где мы живём, не было ни огромных городов с красивыми домами, ни больших сёл. А были одни только поля да густые леса, в которых обитали дикие звери. По берегам рек стояли деревни.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8" descr="http://img1.liveinternet.ru/images/attach/c/8/102/599/102599349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8319180" cy="5544616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Пользователь\Desktop\быт занятия людей\257466_html_m3a73aec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32656"/>
            <a:ext cx="7710414" cy="5400600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000" dirty="0"/>
              <a:t>Мужчины, - рубили дрова, скотинку пасли, охотились на различных животных и птиц, в поле работали, сеяли пшеницу, рожь, просо, овёс. 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6065912"/>
            <a:ext cx="9144000" cy="792088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 был очень тяжкий труд, так как землю обрабатывали вручную с помощью сохи, мотыги, а земли приходилось отвоевывать у леса с помощью огня (пепел служил своего рода удобрением).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613792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Детишки им обед носили, да помогали.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  <p:bldP spid="5" grpId="1" build="p"/>
      <p:bldP spid="6" grpId="0" build="p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-a.d-cd.net/38ae3e6s-960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00" b="38241"/>
          <a:stretch>
            <a:fillRect/>
          </a:stretch>
        </p:blipFill>
        <p:spPr bwMode="auto">
          <a:xfrm>
            <a:off x="2123728" y="260648"/>
            <a:ext cx="504056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000" dirty="0"/>
              <a:t>А, женщины – скотинку кормили, собирали лекарственные травы, растения и ягоды.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6065912"/>
            <a:ext cx="91440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Каких домашних животных вы знаете?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594928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В каждом крестьянском дворе обязательно была скотина. Держали корову, лошадь, коз, овец, птицу. Ведь скотина давала много полезных продуктов для семьи.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5921896"/>
            <a:ext cx="9144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За скотиной ухаживали мужчины: кормили, убирали навоз, чистили животных. Женщины доили коров, выгоняли скотину на пастбище.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4" grpId="1" build="p"/>
      <p:bldP spid="5" grpId="0" build="p"/>
      <p:bldP spid="5" grpId="1" build="p"/>
      <p:bldP spid="6" grpId="0" build="p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Пользователь\Desktop\быт занятия людей\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7970919" cy="5486650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000" dirty="0"/>
              <a:t>Главным работником в хозяйстве была лошадь. Весь день лошадь работала в поле с хозяином. Пасли лошадей ночью. Это была обязанность сыновей.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-12534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err="1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Физминутка</a:t>
            </a: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 «</a:t>
            </a: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Ходит по двору индюк</a:t>
            </a: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».</a:t>
            </a: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FF00FF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6" name="Picture 2" descr="https://img2.postila.ru/storage/12128000/12109736/d8013ca88c9281d521a9a011a9a3079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1556792"/>
            <a:ext cx="4857750" cy="458152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332656"/>
            <a:ext cx="91440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Ходит по двору индюк </a:t>
            </a:r>
            <a:endParaRPr lang="ru-RU" sz="4000" b="1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Среди уток и подруг.</a:t>
            </a:r>
            <a:r>
              <a:rPr lang="ru-RU" sz="4000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6434166"/>
            <a:ext cx="914400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шаги на месте, руки на поясе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620688"/>
            <a:ext cx="9144000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Вдруг увидел он грача, </a:t>
            </a:r>
            <a:r>
              <a:rPr lang="ru-RU" sz="4000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434166"/>
            <a:ext cx="914400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остановиться, руки развести в стороны удивлённо посмотреть</a:t>
            </a:r>
            <a:r>
              <a:rPr lang="ru-RU" sz="2000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вниз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692696"/>
            <a:ext cx="9144000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Рассердился,</a:t>
            </a:r>
            <a:r>
              <a:rPr lang="ru-RU" sz="4000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6434166"/>
            <a:ext cx="914400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потрясти пальцем, поднятым вверх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92696"/>
            <a:ext cx="9144000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Сгоряча затопал,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6434166"/>
            <a:ext cx="914400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потопать ногами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692696"/>
            <a:ext cx="9144000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Крыльями захлопал,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6434166"/>
            <a:ext cx="914400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руками, словно крыльями, похлопать себя по бокам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0" y="620688"/>
            <a:ext cx="9144000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Весь раздулся, словно шар 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6411724"/>
            <a:ext cx="9144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руки на поясе, повороты вправо, влево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620688"/>
            <a:ext cx="9144000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Или медный самовар,  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6411724"/>
            <a:ext cx="9144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сцепить округлённые руки перед грудью, повороты вправо, влево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620688"/>
            <a:ext cx="91440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Затряс бородою,  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6434166"/>
            <a:ext cx="914400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помотать головой, «поболтать» как индюк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692696"/>
            <a:ext cx="9144000" cy="777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Понёсся стрелою.</a:t>
            </a: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  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6434166"/>
            <a:ext cx="9144000" cy="42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000" i="1" dirty="0">
                <a:latin typeface="Times New Roman"/>
                <a:ea typeface="Times New Roman"/>
                <a:cs typeface="Times New Roman"/>
              </a:rPr>
              <a:t>бег на месте</a:t>
            </a:r>
            <a:endParaRPr lang="ru-RU" sz="2000" dirty="0">
              <a:ea typeface="Calibri"/>
              <a:cs typeface="Times New Roman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6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7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4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4" grpId="0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3B5~1\AppData\Local\Temp\WPYJF4W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60648"/>
            <a:ext cx="8208912" cy="5554697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000" dirty="0"/>
              <a:t>Во все времена люди селились рядом с источниками воды у озёра, у реки, собирали дождевую воду.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6065912"/>
            <a:ext cx="91440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 Где вода столбом стоит?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" name="Picture 2" descr="C:\Users\Пользователь\Desktop\быт занятия людей\0_c627c_6e55312f_X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60647"/>
            <a:ext cx="8208912" cy="5623825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http://sueverija.narod.ru/Kollekcii/Koromislo/tmp1999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60648"/>
            <a:ext cx="5472608" cy="5762822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0" y="594928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Воду из колодца носили женщины на коромысле. Колодезной воде приписывали различные целебные свойства.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5921896"/>
            <a:ext cx="9144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Странники, чей путь проходил мимо колодца, набирали во флягу воду, веря, что она приведёт их к следующему источнику воды.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b-a.d-cd.net/acae3e6s-960.jpg"/>
          <p:cNvPicPr/>
          <p:nvPr/>
        </p:nvPicPr>
        <p:blipFill>
          <a:blip r:embed="rId3" cstate="print"/>
          <a:srcRect r="50773"/>
          <a:stretch>
            <a:fillRect/>
          </a:stretch>
        </p:blipFill>
        <p:spPr bwMode="auto">
          <a:xfrm>
            <a:off x="2339752" y="188640"/>
            <a:ext cx="4464496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000" dirty="0"/>
              <a:t>А хозяйка в доме уберёт, и детки ей обязательно помогают крынки, плошки, помыть. Самовар растопить, чтоб горячим чаем напоить.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6137920"/>
            <a:ext cx="9144000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Тот дом красив, который чист. У хороших хозяев в избе всё сверкало чистотой.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5661248"/>
            <a:ext cx="9144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На стенках – расшитые белые полотенца; пол, стол, скамьи </a:t>
            </a:r>
            <a:r>
              <a:rPr lang="ru-RU" sz="2000" dirty="0" err="1"/>
              <a:t>выскребены</a:t>
            </a:r>
            <a:r>
              <a:rPr lang="ru-RU" sz="2000" dirty="0"/>
              <a:t>; на кроватях кружевные оборки – подзоры; оклады икон начищены до блеска.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4" grpId="1" build="p"/>
      <p:bldP spid="5" grpId="0" build="p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0" y="5733256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000" dirty="0"/>
              <a:t>А дети маленькие играли в деревянные лошадки, что дед да отец вырезали, а девочки  - бусами из косточек, да </a:t>
            </a:r>
            <a:r>
              <a:rPr lang="ru-RU" sz="2000" dirty="0" err="1"/>
              <a:t>посудкой</a:t>
            </a:r>
            <a:r>
              <a:rPr lang="ru-RU" sz="2000" dirty="0"/>
              <a:t>, как у маменьки, только маленькой. </a:t>
            </a:r>
          </a:p>
        </p:txBody>
      </p:sp>
      <p:pic>
        <p:nvPicPr>
          <p:cNvPr id="58370" name="Picture 2" descr="C:\Users\Пользователь\Desktop\быт занятия людей\1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836712"/>
            <a:ext cx="8496944" cy="4680520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5877272"/>
            <a:ext cx="9144000" cy="98072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Девочки учились делать тряпичных кукол, шить для них наряды, плели из ниток косы, украшения, шили головные уборы.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5733256"/>
            <a:ext cx="9144000" cy="8640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Девочки старались: ведь по красоте кукол люди судили, какая она мастерица. Они играли с куклами: «ходили в гости», убаюкивали, пеленали, «справляли праздники», то есть жили вместе с ними кукольной жизнью.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5661248"/>
            <a:ext cx="9144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В народе считалось, что если девочки охотно и бережно играют в куклы, то в семье будет прибыль, достаток. Но в куклы играли только младшие дочери.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  <p:bldP spid="5" grpId="1" build="allAtOnce"/>
      <p:bldP spid="6" grpId="0" build="p"/>
      <p:bldP spid="6" grpId="1" build="p"/>
      <p:bldP spid="7" grpId="0" build="p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urzhum-uezd.ortox.ru/users/0/1100800/editor_files/image/5vx-3i21sG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0648"/>
            <a:ext cx="7704856" cy="5695157"/>
          </a:xfrm>
          <a:prstGeom prst="rect">
            <a:avLst/>
          </a:prstGeom>
          <a:noFill/>
        </p:spPr>
      </p:pic>
      <p:sp>
        <p:nvSpPr>
          <p:cNvPr id="3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ru-RU" sz="2000" dirty="0"/>
              <a:t>Когда они подрастали, мать или старшие сёстры обучали их уходу за грудными детьми.  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6065912"/>
            <a:ext cx="91440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Мать на целый день уходила в поле или была занята во дворе, в огороде, и девочки почти полностью заменяли мать.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5993904"/>
            <a:ext cx="914400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Девочка – нянька целый день проводила с ребёнком: играла с ним, успокаивала, если он плакал, баюкала.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4" grpId="1" build="p"/>
      <p:bldP spid="5" grpId="0" build="p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-125343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Подвижная игра  «</a:t>
            </a: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Плетень</a:t>
            </a:r>
            <a:r>
              <a:rPr kumimoji="0" lang="ru-RU" sz="4000" b="1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».</a:t>
            </a:r>
            <a:r>
              <a:rPr kumimoji="0" lang="ru-RU" sz="4000" b="0" i="0" u="none" strike="noStrike" cap="none" normalizeH="0" baseline="0" dirty="0">
                <a:ln>
                  <a:noFill/>
                </a:ln>
                <a:solidFill>
                  <a:srgbClr val="FF00FF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4000" b="0" i="0" u="none" strike="noStrike" cap="none" normalizeH="0" baseline="0" dirty="0">
              <a:ln>
                <a:noFill/>
              </a:ln>
              <a:solidFill>
                <a:srgbClr val="FF00FF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5934670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/>
              <a:t>Дети становятся в ряды с переплетёнными руками. Под медленную музыку идут навстречу друг другу и кланяются, под быструю музыку – расцепляются и танцуют. Когда музыка замолчит – чья сторона, быстрее построиться и не перепутает состав.</a:t>
            </a:r>
            <a:endParaRPr lang="ru-RU" dirty="0"/>
          </a:p>
        </p:txBody>
      </p:sp>
      <p:pic>
        <p:nvPicPr>
          <p:cNvPr id="59394" name="Picture 2" descr="C:\Users\Пользователь\Desktop\быт занятия людей\Рисунок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620688"/>
            <a:ext cx="7047959" cy="5199941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stene.ru/wp-content/uploads/2015/05/derevnya-na-beregu-reki.-1883.jpg"/>
          <p:cNvPicPr>
            <a:picLocks noChangeAspect="1" noChangeArrowheads="1"/>
          </p:cNvPicPr>
          <p:nvPr/>
        </p:nvPicPr>
        <p:blipFill>
          <a:blip r:embed="rId3" cstate="print"/>
          <a:srcRect t="13965" b="26368"/>
          <a:stretch>
            <a:fillRect/>
          </a:stretch>
        </p:blipFill>
        <p:spPr bwMode="auto">
          <a:xfrm>
            <a:off x="395536" y="332656"/>
            <a:ext cx="8352928" cy="5688632"/>
          </a:xfrm>
          <a:prstGeom prst="rect">
            <a:avLst/>
          </a:prstGeom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те  далёкие времена  основным строительным материалом было дерево, а самым распространённым населённым пунктом – деревня. 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idx="1"/>
          </p:nvPr>
        </p:nvSpPr>
        <p:spPr>
          <a:xfrm>
            <a:off x="0" y="6237312"/>
            <a:ext cx="9144000" cy="40466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Почему деревня называется так? 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algn="ctr"/>
            <a:r>
              <a:rPr lang="ru-RU" sz="2000" dirty="0"/>
              <a:t>Вечер наступит, все в доме соберутся. Скотинка в хлеву отдыхает, куры на насесте спят. От дневных дел отдохнуть, да другими заняться: бабушка прядёт, мама шьёт, дед лапти плетёт, папа лошадки сыну из дерева вырезает. </a:t>
            </a:r>
          </a:p>
        </p:txBody>
      </p:sp>
      <p:pic>
        <p:nvPicPr>
          <p:cNvPr id="3" name="Picture 4" descr="http://cs627423.vk.me/v627423858/a6a/Ctn5TrLlTF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563778" cy="5616624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0" y="6065912"/>
            <a:ext cx="9144000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Для работы нужен свет. Чем, по вашему мнению, освещалась комната вечером?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 descr="https://c-a.d-cd.net/e4ae3e6s-960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250" t="33862"/>
          <a:stretch>
            <a:fillRect/>
          </a:stretch>
        </p:blipFill>
        <p:spPr bwMode="auto">
          <a:xfrm>
            <a:off x="611560" y="260648"/>
            <a:ext cx="813690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http://i.piccy.info/i9/544cceaa7aee3292306144c20ff804b9/1389631676/33834/676764/svete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5649" y="548680"/>
            <a:ext cx="8172815" cy="5453242"/>
          </a:xfrm>
          <a:prstGeom prst="rect">
            <a:avLst/>
          </a:prstGeom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0" y="5993904"/>
            <a:ext cx="914400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Раньше света не было, как у нас сейчас,  а когда темнело,  люди избы освещали лучинами или масляными светильниками.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5921896"/>
            <a:ext cx="9144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В сумерки избу освещал кованый светец. В него вставлялась деревянная палочка, которую поджигали. Она называлась лучина.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7" name="Picture 2" descr="http://school01.smoladmin.ru/meleckva/project/images/clip_image02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5856" y="836712"/>
            <a:ext cx="3240360" cy="515585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-171400"/>
            <a:ext cx="9144000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600" b="1" dirty="0">
                <a:solidFill>
                  <a:srgbClr val="0000FF"/>
                </a:solidFill>
                <a:latin typeface="Monotype Corsiva" pitchFamily="66" charset="0"/>
              </a:rPr>
              <a:t>Светец</a:t>
            </a:r>
            <a:r>
              <a:rPr lang="ru-RU" sz="3600" dirty="0">
                <a:solidFill>
                  <a:srgbClr val="0000FF"/>
                </a:solidFill>
                <a:latin typeface="Monotype Corsiva" pitchFamily="66" charset="0"/>
              </a:rPr>
              <a:t> - подставка для лучины, освещающий жильё.</a:t>
            </a:r>
            <a:r>
              <a:rPr lang="ru-RU" sz="36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   </a:t>
            </a:r>
            <a:endParaRPr lang="ru-RU" sz="36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43608" y="3140968"/>
            <a:ext cx="23397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FF0000"/>
                </a:solidFill>
                <a:latin typeface="Monotype Corsiva" pitchFamily="66" charset="0"/>
                <a:ea typeface="Times New Roman"/>
                <a:cs typeface="Times New Roman"/>
              </a:rPr>
              <a:t>Светец </a:t>
            </a: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 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372200" y="1124744"/>
            <a:ext cx="23397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4000" b="1" dirty="0">
                <a:solidFill>
                  <a:srgbClr val="FF0000"/>
                </a:solidFill>
                <a:latin typeface="Monotype Corsiva" pitchFamily="66" charset="0"/>
                <a:ea typeface="Times New Roman"/>
                <a:cs typeface="Times New Roman"/>
              </a:rPr>
              <a:t>Лучина</a:t>
            </a:r>
            <a:r>
              <a:rPr lang="ru-RU" sz="4000" b="1" dirty="0">
                <a:solidFill>
                  <a:srgbClr val="0000FF"/>
                </a:solidFill>
                <a:latin typeface="Monotype Corsiva" pitchFamily="66" charset="0"/>
                <a:ea typeface="Times New Roman"/>
                <a:cs typeface="Times New Roman"/>
              </a:rPr>
              <a:t>  </a:t>
            </a:r>
            <a:endParaRPr lang="ru-RU" sz="4000" dirty="0">
              <a:solidFill>
                <a:srgbClr val="0000FF"/>
              </a:solidFill>
              <a:latin typeface="Monotype Corsiva" pitchFamily="66" charset="0"/>
              <a:ea typeface="Calibri"/>
              <a:cs typeface="Times New Roman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5220072" y="1556792"/>
            <a:ext cx="1440160" cy="14401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843808" y="3429000"/>
            <a:ext cx="1368152" cy="21602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трелка вправо 16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 build="p"/>
      <p:bldP spid="5" grpId="1" build="p"/>
      <p:bldP spid="6" grpId="0" build="p"/>
      <p:bldP spid="8" grpId="0"/>
      <p:bldP spid="9" grpId="0"/>
      <p:bldP spid="10" grpId="0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algn="ctr"/>
            <a:r>
              <a:rPr lang="ru-RU" sz="2000" dirty="0"/>
              <a:t>Почти все в избе делалось своими руками. Долгими зимними вечерами резали миски и ложки; ткали, вышивали, плели лапти. А дети лежат на печи да бабушкины сказки слушают.</a:t>
            </a:r>
          </a:p>
        </p:txBody>
      </p:sp>
      <p:pic>
        <p:nvPicPr>
          <p:cNvPr id="3" name="Picture 8" descr="http://rodobogie.org/uploads/files/2015/06/Vospitanie_Detey-7__11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60648"/>
            <a:ext cx="7776864" cy="5613396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algn="ctr"/>
            <a:r>
              <a:rPr lang="ru-RU" sz="2000" dirty="0"/>
              <a:t>Но если враг придет, то и его встретят. Соберутся мужчины вместе наденут на себя кольчугу да шлем, возьмут колчан со стрелами, булаву. И прогонят гостей непрошеных. </a:t>
            </a:r>
          </a:p>
        </p:txBody>
      </p:sp>
      <p:pic>
        <p:nvPicPr>
          <p:cNvPr id="3" name="Picture 2" descr="C:\Users\Пользователь\Desktop\быт занятия людей\img24.jpg"/>
          <p:cNvPicPr>
            <a:picLocks noChangeAspect="1" noChangeArrowheads="1"/>
          </p:cNvPicPr>
          <p:nvPr/>
        </p:nvPicPr>
        <p:blipFill>
          <a:blip r:embed="rId3" cstate="print"/>
          <a:srcRect l="53788" t="4482" b="8112"/>
          <a:stretch>
            <a:fillRect/>
          </a:stretch>
        </p:blipFill>
        <p:spPr bwMode="auto">
          <a:xfrm>
            <a:off x="2339752" y="188640"/>
            <a:ext cx="4248472" cy="5760640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6021287"/>
            <a:ext cx="9144000" cy="83671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algn="ctr"/>
            <a:r>
              <a:rPr lang="ru-RU" sz="2000" dirty="0"/>
              <a:t>По выходным в церковь ходили богу помолиться, новости узнать. Колокол на колокольне вестником был и о беде предупредит набатом, и о радости – перезвоном.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165304"/>
            <a:ext cx="9144000" cy="5040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Так и жили - поживали и добра наживали.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www.hrbcb.ru/uploads/images/Gallery/Content/ChristHolidays/Unsorted/%D0%9F%D0%B0%D1%81%D1%85%D0%B0%20%D0%A5%D1%80%D0%B8%D1%81%D1%82%D0%BE%D0%B2%D0%B0%20-%20%C2%AB%D0%9F%D0%B5%D1%80%D0%B5%D0%B4%20%D0%9F%D0%B0%D1%81%D1%85%D0%B0%D0%BB%D1%8C%D0%BD%D0%BE%D0%B9%20%D1%81%D0%BB%D1%83%D0%B6%D0%B1%D0%BE%D0%B9%C2%BB%20%28%D0%A1.%D0%A4.%20%D0%9A%D0%BE%D0%BB%D0%B5%D1%81%D0%BD%D0%B8%D0%BA%D0%BE%D0%B2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39"/>
            <a:ext cx="8280920" cy="5852446"/>
          </a:xfrm>
          <a:prstGeom prst="rect">
            <a:avLst/>
          </a:prstGeom>
          <a:noFill/>
        </p:spPr>
      </p:pic>
      <p:sp>
        <p:nvSpPr>
          <p:cNvPr id="6" name="Стрелка вправо 5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0" y="6353944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- Как жили русские люди раньше?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6165304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– Что такое изба?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6093296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– Каким инструментом пользовались для заготовки?  Почему?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6093296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– Что говорили, когда  рубили деревья? 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6093296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– Какое животное определяло место для строительства дома? 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– Почему на сруб дома брали деревья хвойных пород?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– К какому сыну переходил дом в крестьянской семье?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Picture 4" descr="http://art-con.ru/files/u11/woodenconference.files/image0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280920" cy="5624552"/>
          </a:xfrm>
          <a:prstGeom prst="rect">
            <a:avLst/>
          </a:prstGeom>
          <a:noFill/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0" y="6093296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– Когда начинали строить избу? 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0" y="6093296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- Как выглядела изба снаружи?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0" y="6093296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- От какого выражения произошло название «улица»?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4" grpId="1" build="p"/>
      <p:bldP spid="5" grpId="0" build="p"/>
      <p:bldP spid="5" grpId="1" build="p"/>
      <p:bldP spid="6" grpId="0" build="p"/>
      <p:bldP spid="6" grpId="1" build="p"/>
      <p:bldP spid="7" grpId="0" build="p"/>
      <p:bldP spid="7" grpId="1" build="p"/>
      <p:bldP spid="8" grpId="0" build="p"/>
      <p:bldP spid="8" grpId="1" build="p"/>
      <p:bldP spid="9" grpId="0" build="p"/>
      <p:bldP spid="9" grpId="1" build="p"/>
      <p:bldP spid="11" grpId="0" build="p"/>
      <p:bldP spid="11" grpId="1" build="p"/>
      <p:bldP spid="12" grpId="0" build="p"/>
      <p:bldP spid="12" grpId="1" build="p"/>
      <p:bldP spid="13" grpId="0" build="p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afisha.mosreg.ru/sites/default/files/events_photo/drevnerusskiy_byt.jpg"/>
          <p:cNvPicPr>
            <a:picLocks noChangeAspect="1" noChangeArrowheads="1"/>
          </p:cNvPicPr>
          <p:nvPr/>
        </p:nvPicPr>
        <p:blipFill>
          <a:blip r:embed="rId3" cstate="print"/>
          <a:srcRect t="9481"/>
          <a:stretch>
            <a:fillRect/>
          </a:stretch>
        </p:blipFill>
        <p:spPr bwMode="auto">
          <a:xfrm>
            <a:off x="467544" y="404664"/>
            <a:ext cx="8208912" cy="5328592"/>
          </a:xfrm>
          <a:prstGeom prst="rect">
            <a:avLst/>
          </a:prstGeom>
          <a:noFill/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- Как выглядела изба внутри? 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- Чем занимались мужчины? А женщины?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- Что делали дети?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- Для чего были нужны лучина и светец? 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- Как ими пользовались люди? 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>
            <a:off x="0" y="5949280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dirty="0"/>
              <a:t>- Вам понравилось? Что запомнилось?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0" y="6021288"/>
            <a:ext cx="9144000" cy="5040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000" dirty="0"/>
              <a:t>- Что нового вы сегодня узнали на занятии? 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0" y="5805264"/>
            <a:ext cx="9144000" cy="105273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/>
            <a:r>
              <a:rPr lang="ru-RU" sz="2000" dirty="0"/>
              <a:t>Я желаю вам не забывать свои истоки. Мальчикам расти настоящими сильными защитниками своей Родины, а девочкам – учиться хранить домашний очаг, расти добрыми хозяйками.  Всего доброго! 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1" grpId="0" build="p"/>
      <p:bldP spid="11" grpId="1" build="p"/>
      <p:bldP spid="12" grpId="0" build="p"/>
      <p:bldP spid="12" grpId="1" build="p"/>
      <p:bldP spid="13" grpId="0" build="p"/>
      <p:bldP spid="13" grpId="1" build="p"/>
      <p:bldP spid="14" grpId="0" build="p"/>
      <p:bldP spid="14" grpId="1" build="p"/>
      <p:bldP spid="15" grpId="0" build="p"/>
      <p:bldP spid="15" grpId="1" build="p"/>
      <p:bldP spid="16" grpId="0" build="p"/>
      <p:bldP spid="16" grpId="1" build="p"/>
      <p:bldP spid="17" grpId="0" build="p"/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://www.artscroll.ru/Images/2008d/b/Burlyuk%20David%20Davidovich/000139_dis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3212976"/>
            <a:ext cx="5040560" cy="3067659"/>
          </a:xfrm>
          <a:prstGeom prst="ellipse">
            <a:avLst/>
          </a:prstGeom>
          <a:noFill/>
        </p:spPr>
      </p:pic>
      <p:pic>
        <p:nvPicPr>
          <p:cNvPr id="4" name="Picture 2" descr="C:\Users\Пользователь\Desktop\ЦЛД\РИСУНКИ\рамки фон\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35" t="4976" r="5206" b="4976"/>
          <a:stretch>
            <a:fillRect/>
          </a:stretch>
        </p:blipFill>
        <p:spPr bwMode="auto">
          <a:xfrm>
            <a:off x="-125413" y="0"/>
            <a:ext cx="9269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FF"/>
                </a:solidFill>
                <a:latin typeface="Monotype Corsiva" pitchFamily="66" charset="0"/>
              </a:rPr>
              <a:t>Интернет ресурсы.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sz="2000" u="sng" dirty="0">
                <a:hlinkClick r:id="rId5"/>
              </a:rPr>
              <a:t>http://www.maam.ru/detskijsad/konspekt-itogovogo-zanjatie-po-teme-znakomstvo-s-ukladom-i-bytom-lyudei-na-rusi-s-ispolzovaniem-yeor.html</a:t>
            </a:r>
            <a:endParaRPr lang="ru-RU" sz="2000" dirty="0"/>
          </a:p>
          <a:p>
            <a:pPr lvl="0"/>
            <a:r>
              <a:rPr lang="ru-RU" sz="2000" u="sng" dirty="0">
                <a:hlinkClick r:id="rId6"/>
              </a:rPr>
              <a:t>http://www.ivalex.vistcom.ru/zanatia156.htm</a:t>
            </a:r>
            <a:endParaRPr lang="ru-RU" sz="2000" dirty="0"/>
          </a:p>
          <a:p>
            <a:pPr lvl="0"/>
            <a:r>
              <a:rPr lang="ru-RU" sz="2000" u="sng" dirty="0">
                <a:hlinkClick r:id="rId7"/>
              </a:rPr>
              <a:t>http://festival.1september.ru/articles/642785/</a:t>
            </a:r>
            <a:r>
              <a:rPr lang="ru-RU" sz="2000" dirty="0"/>
              <a:t>    </a:t>
            </a:r>
          </a:p>
          <a:p>
            <a:r>
              <a:rPr lang="ru-RU" sz="2000" u="sng" dirty="0">
                <a:hlinkClick r:id="rId8"/>
              </a:rPr>
              <a:t>http://perstni.com/magazine/history/jizn-i-bit-drevnih-slavyan.html</a:t>
            </a:r>
            <a:r>
              <a:rPr lang="ru-RU" sz="2000" u="sng" dirty="0">
                <a:hlinkClick r:id="rId9"/>
              </a:rPr>
              <a:t>https://www.drive2.ru/b/3001354/</a:t>
            </a:r>
            <a:endParaRPr lang="ru-RU" sz="2000" dirty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33257"/>
            <a:ext cx="9144000" cy="112474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000" dirty="0"/>
              <a:t>Дерево было самым популярным материалом, потому что его было просто обрабатывать и стоило оно недорого. Из дерева рубили избы и крепости, наводили мосты, ладили сани,  и всевозможные орудия труда, гнули дуги и колёса, резали миски, ложки, детские игрушки.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 descr="C:\Users\Пользователь\Desktop\быт занятия людей\www_artru_inf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0648"/>
            <a:ext cx="8064896" cy="5279819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165304"/>
            <a:ext cx="9144000" cy="6926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Раньше не было многоэтажных домов, а у каждого человека был дом (изба). </a:t>
            </a:r>
          </a:p>
          <a:p>
            <a:pPr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 descr="C:\Users\Пользователь\Desktop\быт занятия людей\thumb2-risynok-domik-derevn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8352928" cy="5616624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61037"/>
            <a:ext cx="9144000" cy="896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Каждая семья - папа, мама, дети - жила в своей избе (так тогда назывались дома) отдельно от других семей. </a:t>
            </a:r>
          </a:p>
          <a:p>
            <a:pPr algn="ct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Пользователь\Desktop\быт занятия людей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8136904" cy="5508612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589241"/>
            <a:ext cx="9144000" cy="126876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000" dirty="0"/>
              <a:t>Так вот, ребята, наши предки много трудились и делали всё своими руками. В старину отчий дом переходил к старшему сыну. Начинали строить дом осенью, после завершения полевых работ. Сначала пускали корову на предполагаемое место для дома и дожидались момента, когда она ляжет, на том месте и ставили дом. Это был дом деревянный, срубленный из брёвен.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картинки избы\1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32656"/>
            <a:ext cx="7704856" cy="5026699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61037"/>
            <a:ext cx="9144000" cy="896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000" dirty="0"/>
              <a:t>Брёвна заготавливали зимой, отбирая здоровые (ровные, не покорёженные), звонко отзывающиеся на удары топора стволы. Рубили их, прося прощения у леса и дерева, за то, что губят по необходимости живыми.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Пользователь\Desktop\быт занятия людей\Безымянный1.jpg"/>
          <p:cNvPicPr>
            <a:picLocks noChangeAspect="1" noChangeArrowheads="1"/>
          </p:cNvPicPr>
          <p:nvPr/>
        </p:nvPicPr>
        <p:blipFill>
          <a:blip r:embed="rId2" cstate="print"/>
          <a:srcRect l="1250" t="2580"/>
          <a:stretch>
            <a:fillRect/>
          </a:stretch>
        </p:blipFill>
        <p:spPr bwMode="auto">
          <a:xfrm>
            <a:off x="1979711" y="332656"/>
            <a:ext cx="5875975" cy="5616624"/>
          </a:xfrm>
          <a:prstGeom prst="rect">
            <a:avLst/>
          </a:prstGeom>
          <a:noFill/>
        </p:spPr>
      </p:pic>
      <p:sp>
        <p:nvSpPr>
          <p:cNvPr id="4" name="Стрелка вправо 3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33257"/>
            <a:ext cx="9144000" cy="11247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Именно рубили, а не пилили: пила лохматит  срез дерева, и оно быстро загнивает. Рубленная топором поверхность – гладкая, место сруба не гниёт, в нём не заводятся насекомые. Такое дерево не будет гнить.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Пользователь\Desktop\быт занятия людей\120-233_(128-241)_img_457.jpg"/>
          <p:cNvPicPr>
            <a:picLocks noChangeAspect="1" noChangeArrowheads="1"/>
          </p:cNvPicPr>
          <p:nvPr/>
        </p:nvPicPr>
        <p:blipFill>
          <a:blip r:embed="rId3" cstate="print"/>
          <a:srcRect b="5553"/>
          <a:stretch>
            <a:fillRect/>
          </a:stretch>
        </p:blipFill>
        <p:spPr bwMode="auto">
          <a:xfrm>
            <a:off x="1763688" y="332656"/>
            <a:ext cx="6013862" cy="5400600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>
            <a:off x="8172450" y="6453188"/>
            <a:ext cx="720725" cy="1889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1902</Words>
  <Application>Microsoft Office PowerPoint</Application>
  <PresentationFormat>Экран (4:3)</PresentationFormat>
  <Paragraphs>183</Paragraphs>
  <Slides>37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Интернет ресурсы.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 Windows</cp:lastModifiedBy>
  <cp:revision>59</cp:revision>
  <dcterms:created xsi:type="dcterms:W3CDTF">2016-11-15T05:24:47Z</dcterms:created>
  <dcterms:modified xsi:type="dcterms:W3CDTF">2020-03-29T12:25:37Z</dcterms:modified>
</cp:coreProperties>
</file>