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3350CF2-82E8-4F0F-AA53-EA1CF4CD638B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0B2A051-2520-411D-ABA4-5A2381C2F8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455304" cy="2301240"/>
          </a:xfrm>
        </p:spPr>
        <p:txBody>
          <a:bodyPr/>
          <a:lstStyle/>
          <a:p>
            <a:r>
              <a:rPr lang="ru-RU" dirty="0" smtClean="0"/>
              <a:t> «Оплата жилья, коммунальные услуги».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467600" cy="796950"/>
          </a:xfrm>
        </p:spPr>
        <p:txBody>
          <a:bodyPr>
            <a:normAutofit fontScale="90000"/>
          </a:bodyPr>
          <a:lstStyle/>
          <a:p>
            <a:pPr lvl="0"/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Заполни таблицу, если плата за 1кВт</a:t>
            </a:r>
            <a:r>
              <a:rPr lang="ru-RU" sz="4800" dirty="0" smtClean="0">
                <a:latin typeface="Calibri"/>
                <a:ea typeface="Calibri" pitchFamily="34" charset="0"/>
                <a:cs typeface="Times New Roman" pitchFamily="18" charset="0"/>
              </a:rPr>
              <a:t>·</a:t>
            </a:r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 </a:t>
            </a:r>
            <a:r>
              <a:rPr lang="ru-RU" sz="48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руб.10 коп.: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31" y="1916831"/>
          <a:ext cx="8352924" cy="2878175"/>
        </p:xfrm>
        <a:graphic>
          <a:graphicData uri="http://schemas.openxmlformats.org/drawingml/2006/table">
            <a:tbl>
              <a:tblPr/>
              <a:tblGrid>
                <a:gridCol w="1670410"/>
                <a:gridCol w="1670410"/>
                <a:gridCol w="1670410"/>
                <a:gridCol w="1670410"/>
                <a:gridCol w="1671284"/>
              </a:tblGrid>
              <a:tr h="585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предыдущее	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5630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2100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3400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1700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6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последующее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5720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2300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3550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1930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2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Оплата за месяц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2406"/>
            <a:ext cx="1107996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786210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Заполните таблицу, если оплата за газ составляет  3р.40 коп.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6" y="2132856"/>
          <a:ext cx="8280916" cy="3111037"/>
        </p:xfrm>
        <a:graphic>
          <a:graphicData uri="http://schemas.openxmlformats.org/drawingml/2006/table">
            <a:tbl>
              <a:tblPr/>
              <a:tblGrid>
                <a:gridCol w="1656010"/>
                <a:gridCol w="1656010"/>
                <a:gridCol w="1656010"/>
                <a:gridCol w="1656010"/>
                <a:gridCol w="1656876"/>
              </a:tblGrid>
              <a:tr h="702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предыдущее	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10100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12300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15600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1700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последующее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11100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12450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17000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1830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41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Оплата за месяц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-56093"/>
            <a:ext cx="231154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930226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Заполнить таблицу, если показания за воду составляют 26р.40коп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2276872"/>
          <a:ext cx="8136901" cy="3039028"/>
        </p:xfrm>
        <a:graphic>
          <a:graphicData uri="http://schemas.openxmlformats.org/drawingml/2006/table">
            <a:tbl>
              <a:tblPr/>
              <a:tblGrid>
                <a:gridCol w="1627210"/>
                <a:gridCol w="1627210"/>
                <a:gridCol w="1627210"/>
                <a:gridCol w="1627210"/>
                <a:gridCol w="1628061"/>
              </a:tblGrid>
              <a:tr h="666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предыдущее	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240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0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последующее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250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265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270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  <a:cs typeface="Times New Roman"/>
                        </a:rPr>
                        <a:t>283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2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  <a:cs typeface="Times New Roman"/>
                        </a:rPr>
                        <a:t>Оплата за месяц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82406"/>
            <a:ext cx="272832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FF0000"/>
                </a:solidFill>
              </a:rPr>
              <a:t>Коммунальные услуги </a:t>
            </a:r>
            <a:r>
              <a:rPr lang="ru-RU" sz="4800" b="1" dirty="0" smtClean="0"/>
              <a:t>- это услуги для обеспечения комфортных </a:t>
            </a:r>
            <a:r>
              <a:rPr lang="ru-RU" sz="4800" dirty="0" smtClean="0"/>
              <a:t>(удобных, лучших)</a:t>
            </a:r>
            <a:r>
              <a:rPr lang="ru-RU" sz="4800" b="1" dirty="0" smtClean="0"/>
              <a:t> условий жизни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331696" cy="5822107"/>
          </a:xfrm>
        </p:spPr>
        <p:txBody>
          <a:bodyPr>
            <a:normAutofit/>
          </a:bodyPr>
          <a:lstStyle/>
          <a:p>
            <a:r>
              <a:rPr lang="ru-RU" sz="4400" b="1" dirty="0" smtClean="0"/>
              <a:t>оплату за холодное водоснабжение, </a:t>
            </a:r>
          </a:p>
          <a:p>
            <a:r>
              <a:rPr lang="ru-RU" sz="4400" b="1" dirty="0" smtClean="0"/>
              <a:t>за горячее водоснабжение, </a:t>
            </a:r>
          </a:p>
          <a:p>
            <a:r>
              <a:rPr lang="ru-RU" sz="4400" b="1" dirty="0" smtClean="0"/>
              <a:t>плату за водоотведение, </a:t>
            </a:r>
          </a:p>
          <a:p>
            <a:r>
              <a:rPr lang="ru-RU" sz="4400" b="1" dirty="0" smtClean="0"/>
              <a:t>электроснабжение, </a:t>
            </a:r>
          </a:p>
          <a:p>
            <a:r>
              <a:rPr lang="ru-RU" sz="4400" b="1" dirty="0" smtClean="0"/>
              <a:t>газоснабжение, </a:t>
            </a:r>
          </a:p>
          <a:p>
            <a:r>
              <a:rPr lang="ru-RU" sz="4400" b="1" dirty="0" smtClean="0"/>
              <a:t>отопление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ЭЛЕКТРОСЧЁТЧИК</a:t>
            </a:r>
            <a:r>
              <a:rPr lang="ru-RU" sz="4000" b="1" dirty="0" smtClean="0"/>
              <a:t> -</a:t>
            </a:r>
            <a:r>
              <a:rPr lang="ru-RU" sz="4000" dirty="0" smtClean="0"/>
              <a:t> это прибор для учета потребляемой электроэнергии.</a:t>
            </a:r>
          </a:p>
          <a:p>
            <a:r>
              <a:rPr lang="ru-RU" dirty="0" smtClean="0"/>
              <a:t> </a:t>
            </a:r>
            <a:r>
              <a:rPr lang="ru-RU" sz="4400" dirty="0" smtClean="0"/>
              <a:t>измеряется : кВт в час</a:t>
            </a:r>
            <a:endParaRPr lang="ru-RU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0"/>
            <a:ext cx="3888432" cy="6885806"/>
          </a:xfrm>
        </p:spPr>
      </p:pic>
      <p:pic>
        <p:nvPicPr>
          <p:cNvPr id="5" name="Рисунок 4" descr="Электронный электросчетчик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773" b="3738"/>
          <a:stretch>
            <a:fillRect/>
          </a:stretch>
        </p:blipFill>
        <p:spPr bwMode="auto">
          <a:xfrm>
            <a:off x="4572000" y="404664"/>
            <a:ext cx="4419813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05110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https://valterra.ru/upload/iblock/be0/be049649426cb80358197397e8b363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34888"/>
            <a:ext cx="6723112" cy="6723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6" name="Picture 4" descr="https://opt-992341.ssl.1c-bitrix-cdn.ru/upload/iblock/a74/a7468946ace5aee08b2a4e7d97880e9c.jpg?1447782558801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7776423" cy="5554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Показания электросчётчика на сегодняшний день, допустим, 3200 кВт·ч, а последнее показание в прошлом месяце было 3100 кВт·ч. Сколько денег нужно заплатить за электроэнергию в этом месяце, если цена за 1 кВт·ч составляет </a:t>
            </a:r>
            <a:r>
              <a:rPr lang="ru-RU" dirty="0" smtClean="0"/>
              <a:t>1р 33 коп.?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AutoNum type="arabicParenR"/>
            </a:pPr>
            <a:r>
              <a:rPr lang="ru-RU" dirty="0" smtClean="0"/>
              <a:t>Как узнать, сколько электроэнергии потребили в течение месяца? </a:t>
            </a:r>
          </a:p>
          <a:p>
            <a:pPr marL="550926" indent="-514350">
              <a:buNone/>
            </a:pPr>
            <a:r>
              <a:rPr lang="ru-RU" dirty="0" smtClean="0"/>
              <a:t>3200– 3100 = 100(кВт·ч) – расход электроэнергии за месяц.</a:t>
            </a:r>
          </a:p>
          <a:p>
            <a:pPr marL="550926" indent="-514350">
              <a:buAutoNum type="arabicParenR"/>
            </a:pPr>
            <a:r>
              <a:rPr lang="ru-RU" dirty="0" smtClean="0"/>
              <a:t>Сколько же денег будут стоить 100кВт ·ч электроэнергии? Как  мы можем это узнать, каким действием? </a:t>
            </a:r>
            <a:endParaRPr lang="ru-RU" dirty="0" smtClean="0"/>
          </a:p>
          <a:p>
            <a:pPr marL="550926" indent="-514350">
              <a:buNone/>
            </a:pPr>
            <a:r>
              <a:rPr lang="ru-RU" dirty="0" smtClean="0"/>
              <a:t>100(к Вт.ч) * 1р.33коп.=133р.</a:t>
            </a:r>
            <a:endParaRPr lang="ru-RU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C505481DBCF994FAD96506573CE6771" ma:contentTypeVersion="50" ma:contentTypeDescription="Создание документа." ma:contentTypeScope="" ma:versionID="f2aaffcd0f3703100aae7c791a41cb5c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093b4cf649d4be2f76cd338fa02d6b27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AWJJH2MPE6E2-79957301-1925</_dlc_DocId>
    <_dlc_DocIdUrl xmlns="4a252ca3-5a62-4c1c-90a6-29f4710e47f8">
      <Url>http://edu-sps.koiro.local/NSI/_layouts/15/DocIdRedir.aspx?ID=AWJJH2MPE6E2-79957301-1925</Url>
      <Description>AWJJH2MPE6E2-79957301-1925</Description>
    </_dlc_DocIdUrl>
  </documentManagement>
</p:properties>
</file>

<file path=customXml/itemProps1.xml><?xml version="1.0" encoding="utf-8"?>
<ds:datastoreItem xmlns:ds="http://schemas.openxmlformats.org/officeDocument/2006/customXml" ds:itemID="{3278DEC6-1D5A-425F-ABA4-E64AA4BC5768}"/>
</file>

<file path=customXml/itemProps2.xml><?xml version="1.0" encoding="utf-8"?>
<ds:datastoreItem xmlns:ds="http://schemas.openxmlformats.org/officeDocument/2006/customXml" ds:itemID="{84E34827-EEF8-43B0-B1F5-34E0ACB03AE4}"/>
</file>

<file path=customXml/itemProps3.xml><?xml version="1.0" encoding="utf-8"?>
<ds:datastoreItem xmlns:ds="http://schemas.openxmlformats.org/officeDocument/2006/customXml" ds:itemID="{596D18BB-1210-4E89-8E5C-8463E6080944}"/>
</file>

<file path=customXml/itemProps4.xml><?xml version="1.0" encoding="utf-8"?>
<ds:datastoreItem xmlns:ds="http://schemas.openxmlformats.org/officeDocument/2006/customXml" ds:itemID="{BE27CB45-7D3F-44FE-9968-B597317F3446}"/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</TotalTime>
  <Words>211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 «Оплата жилья, коммунальные услуги». </vt:lpstr>
      <vt:lpstr>Слайд 2</vt:lpstr>
      <vt:lpstr>Слайд 3</vt:lpstr>
      <vt:lpstr>Слайд 4</vt:lpstr>
      <vt:lpstr>Слайд 5</vt:lpstr>
      <vt:lpstr>Слайд 6</vt:lpstr>
      <vt:lpstr>Слайд 7</vt:lpstr>
      <vt:lpstr>Задача</vt:lpstr>
      <vt:lpstr>Решение</vt:lpstr>
      <vt:lpstr>Заполни таблицу, если плата за 1кВт·ч – 2 руб.10 коп.: </vt:lpstr>
      <vt:lpstr>Заполните таблицу, если оплата за газ составляет  3р.40 коп.</vt:lpstr>
      <vt:lpstr>Заполнить таблицу, если показания за воду составляют 26р.40коп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«Оплата жилья, коммунальные услуги».</dc:title>
  <dc:creator>ReAl</dc:creator>
  <cp:lastModifiedBy>Принцесса</cp:lastModifiedBy>
  <cp:revision>4</cp:revision>
  <dcterms:created xsi:type="dcterms:W3CDTF">2018-05-10T20:05:32Z</dcterms:created>
  <dcterms:modified xsi:type="dcterms:W3CDTF">2018-05-10T20:45:23Z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0x010100CC505481DBCF994FAD96506573CE6771</vt:lpwstr>
  </property>
  <property fmtid="{D5CDD505-2E9C-101B-9397-08002B2CF9AE}" pid="3" name="_dlc_DocIdItemGuid">
    <vt:lpwstr>d244a8f1-ce95-43b0-b219-3f33c4c1b64a</vt:lpwstr>
  </property>
</Properties>
</file>