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39B0BD-860C-422E-B607-63960C3879A1}" type="datetimeFigureOut">
              <a:rPr lang="ru-RU" smtClean="0"/>
              <a:t>05.04.2020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6D2417-16CA-40D6-B5D5-13DB4BC656A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2F2820-705B-4B46-A442-6678FD2648D6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D707D3-9CD3-43FE-AD98-20FBDE2DB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333375"/>
            <a:ext cx="7775575" cy="6477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smtClean="0">
                <a:solidFill>
                  <a:srgbClr val="990033"/>
                </a:solidFill>
              </a:rPr>
              <a:t>Средства развития мелкой моторики</a:t>
            </a:r>
            <a:endParaRPr lang="ru-RU" b="1" u="sng" smtClean="0">
              <a:solidFill>
                <a:srgbClr val="990033"/>
              </a:solidFill>
            </a:endParaRPr>
          </a:p>
        </p:txBody>
      </p:sp>
      <p:sp>
        <p:nvSpPr>
          <p:cNvPr id="132100" name="Oval 4"/>
          <p:cNvSpPr>
            <a:spLocks noChangeArrowheads="1"/>
          </p:cNvSpPr>
          <p:nvPr/>
        </p:nvSpPr>
        <p:spPr bwMode="auto">
          <a:xfrm>
            <a:off x="323850" y="2708275"/>
            <a:ext cx="3024188" cy="1152525"/>
          </a:xfrm>
          <a:prstGeom prst="ellipse">
            <a:avLst/>
          </a:prstGeom>
          <a:solidFill>
            <a:srgbClr val="FFCCCC"/>
          </a:solidFill>
          <a:ln w="9525">
            <a:solidFill>
              <a:srgbClr val="FF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1" name="Oval 5"/>
          <p:cNvSpPr>
            <a:spLocks noChangeArrowheads="1"/>
          </p:cNvSpPr>
          <p:nvPr/>
        </p:nvSpPr>
        <p:spPr bwMode="auto">
          <a:xfrm>
            <a:off x="250825" y="1052513"/>
            <a:ext cx="3024188" cy="1152525"/>
          </a:xfrm>
          <a:prstGeom prst="ellipse">
            <a:avLst/>
          </a:prstGeom>
          <a:solidFill>
            <a:srgbClr val="FFCCCC"/>
          </a:solidFill>
          <a:ln w="9525">
            <a:solidFill>
              <a:srgbClr val="FF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2" name="Oval 6"/>
          <p:cNvSpPr>
            <a:spLocks noChangeArrowheads="1"/>
          </p:cNvSpPr>
          <p:nvPr/>
        </p:nvSpPr>
        <p:spPr bwMode="auto">
          <a:xfrm>
            <a:off x="395288" y="4365625"/>
            <a:ext cx="3024187" cy="1152525"/>
          </a:xfrm>
          <a:prstGeom prst="ellipse">
            <a:avLst/>
          </a:prstGeom>
          <a:solidFill>
            <a:srgbClr val="FFCCCC"/>
          </a:solidFill>
          <a:ln w="9525">
            <a:solidFill>
              <a:srgbClr val="FF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3" name="Oval 7"/>
          <p:cNvSpPr>
            <a:spLocks noChangeArrowheads="1"/>
          </p:cNvSpPr>
          <p:nvPr/>
        </p:nvSpPr>
        <p:spPr bwMode="auto">
          <a:xfrm>
            <a:off x="3059113" y="1844675"/>
            <a:ext cx="3024187" cy="1152525"/>
          </a:xfrm>
          <a:prstGeom prst="ellipse">
            <a:avLst/>
          </a:prstGeom>
          <a:solidFill>
            <a:srgbClr val="FFCCCC"/>
          </a:solidFill>
          <a:ln w="9525">
            <a:solidFill>
              <a:srgbClr val="FF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4" name="Oval 8"/>
          <p:cNvSpPr>
            <a:spLocks noChangeArrowheads="1"/>
          </p:cNvSpPr>
          <p:nvPr/>
        </p:nvSpPr>
        <p:spPr bwMode="auto">
          <a:xfrm>
            <a:off x="5795963" y="2708275"/>
            <a:ext cx="3024187" cy="1152525"/>
          </a:xfrm>
          <a:prstGeom prst="ellipse">
            <a:avLst/>
          </a:prstGeom>
          <a:solidFill>
            <a:srgbClr val="FFCCCC"/>
          </a:solidFill>
          <a:ln w="9525">
            <a:solidFill>
              <a:srgbClr val="FF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5" name="Oval 9"/>
          <p:cNvSpPr>
            <a:spLocks noChangeArrowheads="1"/>
          </p:cNvSpPr>
          <p:nvPr/>
        </p:nvSpPr>
        <p:spPr bwMode="auto">
          <a:xfrm>
            <a:off x="5867400" y="4365625"/>
            <a:ext cx="3024188" cy="1152525"/>
          </a:xfrm>
          <a:prstGeom prst="ellipse">
            <a:avLst/>
          </a:prstGeom>
          <a:solidFill>
            <a:srgbClr val="FFCCCC"/>
          </a:solidFill>
          <a:ln w="9525">
            <a:solidFill>
              <a:srgbClr val="FF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6" name="Oval 10"/>
          <p:cNvSpPr>
            <a:spLocks noChangeArrowheads="1"/>
          </p:cNvSpPr>
          <p:nvPr/>
        </p:nvSpPr>
        <p:spPr bwMode="auto">
          <a:xfrm>
            <a:off x="5795963" y="1052513"/>
            <a:ext cx="3024187" cy="1152525"/>
          </a:xfrm>
          <a:prstGeom prst="ellipse">
            <a:avLst/>
          </a:prstGeom>
          <a:solidFill>
            <a:srgbClr val="FFCCCC"/>
          </a:solidFill>
          <a:ln w="9525">
            <a:solidFill>
              <a:srgbClr val="FF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7" name="Oval 11"/>
          <p:cNvSpPr>
            <a:spLocks noChangeArrowheads="1"/>
          </p:cNvSpPr>
          <p:nvPr/>
        </p:nvSpPr>
        <p:spPr bwMode="auto">
          <a:xfrm>
            <a:off x="3203575" y="3573463"/>
            <a:ext cx="3024188" cy="1152525"/>
          </a:xfrm>
          <a:prstGeom prst="ellipse">
            <a:avLst/>
          </a:prstGeom>
          <a:solidFill>
            <a:srgbClr val="FFCCCC"/>
          </a:solidFill>
          <a:ln w="9525">
            <a:solidFill>
              <a:srgbClr val="FF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08" name="Text Box 12"/>
          <p:cNvSpPr txBox="1">
            <a:spLocks noChangeArrowheads="1"/>
          </p:cNvSpPr>
          <p:nvPr/>
        </p:nvSpPr>
        <p:spPr bwMode="auto">
          <a:xfrm>
            <a:off x="755650" y="1341438"/>
            <a:ext cx="1873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990033"/>
                </a:solidFill>
              </a:rPr>
              <a:t>Пластилин</a:t>
            </a:r>
          </a:p>
        </p:txBody>
      </p:sp>
      <p:sp>
        <p:nvSpPr>
          <p:cNvPr id="132109" name="Text Box 13"/>
          <p:cNvSpPr txBox="1">
            <a:spLocks noChangeArrowheads="1"/>
          </p:cNvSpPr>
          <p:nvPr/>
        </p:nvSpPr>
        <p:spPr bwMode="auto">
          <a:xfrm>
            <a:off x="6227763" y="1341438"/>
            <a:ext cx="223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990033"/>
                </a:solidFill>
              </a:rPr>
              <a:t>Бумага </a:t>
            </a:r>
          </a:p>
        </p:txBody>
      </p:sp>
      <p:sp>
        <p:nvSpPr>
          <p:cNvPr id="132111" name="Text Box 15"/>
          <p:cNvSpPr txBox="1">
            <a:spLocks noChangeArrowheads="1"/>
          </p:cNvSpPr>
          <p:nvPr/>
        </p:nvSpPr>
        <p:spPr bwMode="auto">
          <a:xfrm>
            <a:off x="900113" y="2852738"/>
            <a:ext cx="20161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990033"/>
                </a:solidFill>
              </a:rPr>
              <a:t>Крупа, бусы, пуговицы</a:t>
            </a:r>
          </a:p>
        </p:txBody>
      </p:sp>
      <p:sp>
        <p:nvSpPr>
          <p:cNvPr id="132113" name="Text Box 17"/>
          <p:cNvSpPr txBox="1">
            <a:spLocks noChangeArrowheads="1"/>
          </p:cNvSpPr>
          <p:nvPr/>
        </p:nvSpPr>
        <p:spPr bwMode="auto">
          <a:xfrm>
            <a:off x="3492500" y="1989138"/>
            <a:ext cx="2089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990033"/>
                </a:solidFill>
              </a:rPr>
              <a:t>Природный материал</a:t>
            </a:r>
          </a:p>
        </p:txBody>
      </p:sp>
      <p:sp>
        <p:nvSpPr>
          <p:cNvPr id="132115" name="Text Box 19"/>
          <p:cNvSpPr txBox="1">
            <a:spLocks noChangeArrowheads="1"/>
          </p:cNvSpPr>
          <p:nvPr/>
        </p:nvSpPr>
        <p:spPr bwMode="auto">
          <a:xfrm>
            <a:off x="3419475" y="3716338"/>
            <a:ext cx="25923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990033"/>
                </a:solidFill>
              </a:rPr>
              <a:t>Нитки, тесьма, веревки, шнурки, ткани</a:t>
            </a:r>
          </a:p>
        </p:txBody>
      </p:sp>
      <p:sp>
        <p:nvSpPr>
          <p:cNvPr id="132117" name="Text Box 21"/>
          <p:cNvSpPr txBox="1">
            <a:spLocks noChangeArrowheads="1"/>
          </p:cNvSpPr>
          <p:nvPr/>
        </p:nvSpPr>
        <p:spPr bwMode="auto">
          <a:xfrm>
            <a:off x="6372225" y="2997200"/>
            <a:ext cx="1943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990033"/>
                </a:solidFill>
              </a:rPr>
              <a:t>Куклы</a:t>
            </a:r>
          </a:p>
        </p:txBody>
      </p:sp>
      <p:sp>
        <p:nvSpPr>
          <p:cNvPr id="132118" name="Oval 22"/>
          <p:cNvSpPr>
            <a:spLocks noChangeArrowheads="1"/>
          </p:cNvSpPr>
          <p:nvPr/>
        </p:nvSpPr>
        <p:spPr bwMode="auto">
          <a:xfrm>
            <a:off x="3132138" y="5300663"/>
            <a:ext cx="3024187" cy="1152525"/>
          </a:xfrm>
          <a:prstGeom prst="ellipse">
            <a:avLst/>
          </a:prstGeom>
          <a:solidFill>
            <a:srgbClr val="FFCCCC"/>
          </a:solidFill>
          <a:ln w="9525">
            <a:solidFill>
              <a:srgbClr val="FF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2119" name="Text Box 23"/>
          <p:cNvSpPr txBox="1">
            <a:spLocks noChangeArrowheads="1"/>
          </p:cNvSpPr>
          <p:nvPr/>
        </p:nvSpPr>
        <p:spPr bwMode="auto">
          <a:xfrm>
            <a:off x="900113" y="465296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990033"/>
                </a:solidFill>
              </a:rPr>
              <a:t>Песок</a:t>
            </a:r>
          </a:p>
        </p:txBody>
      </p:sp>
      <p:sp>
        <p:nvSpPr>
          <p:cNvPr id="132120" name="Text Box 24"/>
          <p:cNvSpPr txBox="1">
            <a:spLocks noChangeArrowheads="1"/>
          </p:cNvSpPr>
          <p:nvPr/>
        </p:nvSpPr>
        <p:spPr bwMode="auto">
          <a:xfrm>
            <a:off x="6443663" y="4652963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990033"/>
                </a:solidFill>
              </a:rPr>
              <a:t>Вода</a:t>
            </a:r>
          </a:p>
        </p:txBody>
      </p:sp>
      <p:sp>
        <p:nvSpPr>
          <p:cNvPr id="132110" name="Text Box 14"/>
          <p:cNvSpPr txBox="1">
            <a:spLocks noChangeArrowheads="1"/>
          </p:cNvSpPr>
          <p:nvPr/>
        </p:nvSpPr>
        <p:spPr bwMode="auto">
          <a:xfrm>
            <a:off x="3203575" y="5373688"/>
            <a:ext cx="29527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990033"/>
                </a:solidFill>
              </a:rPr>
              <a:t>Карандаши, счетные палочки</a:t>
            </a:r>
            <a:endParaRPr lang="ru-RU">
              <a:solidFill>
                <a:srgbClr val="99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32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2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3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 animBg="1"/>
      <p:bldP spid="132101" grpId="0" animBg="1"/>
      <p:bldP spid="132102" grpId="0" animBg="1"/>
      <p:bldP spid="132103" grpId="0" animBg="1"/>
      <p:bldP spid="132104" grpId="0" animBg="1"/>
      <p:bldP spid="132105" grpId="0" animBg="1"/>
      <p:bldP spid="132106" grpId="0" animBg="1"/>
      <p:bldP spid="132107" grpId="0" animBg="1"/>
      <p:bldP spid="132108" grpId="0"/>
      <p:bldP spid="132109" grpId="0"/>
      <p:bldP spid="132111" grpId="0"/>
      <p:bldP spid="132113" grpId="0"/>
      <p:bldP spid="132115" grpId="0"/>
      <p:bldP spid="132117" grpId="0"/>
      <p:bldP spid="132118" grpId="0" animBg="1"/>
      <p:bldP spid="132119" grpId="0"/>
      <p:bldP spid="132120" grpId="0"/>
      <p:bldP spid="1321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0"/>
            <a:ext cx="5399088" cy="647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>
                <a:solidFill>
                  <a:schemeClr val="accent2"/>
                </a:solidFill>
              </a:rPr>
              <a:t>Заключение</a:t>
            </a:r>
            <a:r>
              <a:rPr lang="ru-RU" smtClean="0"/>
              <a:t> 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9144000" cy="5329238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ru-RU" sz="2400" dirty="0" smtClean="0">
                <a:solidFill>
                  <a:schemeClr val="accent2"/>
                </a:solidFill>
              </a:rPr>
              <a:t>Развитие мелкой моторики и тактильно-двигательного восприятия у детей с ограниченными возможностями развития, коррекция имеющихся у них двигательных нарушений позволяет детям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zh-CN" sz="2400" i="1" dirty="0" smtClean="0">
                <a:solidFill>
                  <a:schemeClr val="hlink"/>
                </a:solidFill>
              </a:rPr>
              <a:t>овладеть навыками письма, рисования, ручного труда, что в будущем поможет избежать многих проблем школьного обучения,</a:t>
            </a:r>
            <a:endParaRPr lang="ru-RU" sz="2400" i="1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i="1" dirty="0" smtClean="0">
                <a:solidFill>
                  <a:schemeClr val="hlink"/>
                </a:solidFill>
              </a:rPr>
              <a:t>лучше адаптироваться в практической жизни,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i="1" dirty="0" smtClean="0">
                <a:solidFill>
                  <a:schemeClr val="hlink"/>
                </a:solidFill>
              </a:rPr>
              <a:t>научиться понимать многие явления окружающего мира.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/>
      <p:bldP spid="1372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188913"/>
            <a:ext cx="5627688" cy="792162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003300"/>
                </a:solidFill>
              </a:rPr>
              <a:t>Массажеры</a:t>
            </a:r>
          </a:p>
        </p:txBody>
      </p:sp>
      <p:pic>
        <p:nvPicPr>
          <p:cNvPr id="179211" name="Picture 11" descr="P10402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3124200"/>
            <a:ext cx="4176712" cy="3133725"/>
          </a:xfrm>
          <a:prstGeom prst="rect">
            <a:avLst/>
          </a:prstGeom>
          <a:noFill/>
          <a:ln w="1905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79213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147050" cy="2016125"/>
          </a:xfrm>
          <a:noFill/>
        </p:spPr>
        <p:txBody>
          <a:bodyPr/>
          <a:lstStyle/>
          <a:p>
            <a:pPr marL="533400" indent="-533400" eaLnBrk="1" hangingPunct="1"/>
            <a:r>
              <a:rPr lang="ru-RU" sz="2400" b="1" i="1" smtClean="0">
                <a:solidFill>
                  <a:srgbClr val="003300"/>
                </a:solidFill>
              </a:rPr>
              <a:t>Упражнения с массажерами</a:t>
            </a:r>
            <a:r>
              <a:rPr lang="ru-RU" sz="2400" smtClean="0">
                <a:solidFill>
                  <a:srgbClr val="003300"/>
                </a:solidFill>
              </a:rPr>
              <a:t>: катать по столу от кончиков пальцев до локтя, между ладонями, по тыльной стороне кисти.</a:t>
            </a:r>
          </a:p>
          <a:p>
            <a:pPr marL="533400" indent="-533400" eaLnBrk="1" hangingPunct="1"/>
            <a:r>
              <a:rPr lang="ru-RU" sz="2400" smtClean="0">
                <a:solidFill>
                  <a:srgbClr val="003300"/>
                </a:solidFill>
              </a:rPr>
              <a:t>Выполнять упражнения надо обязательно каждой рукой по очереди.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79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179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9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2" grpId="0"/>
      <p:bldP spid="17921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22337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990033"/>
                </a:solidFill>
              </a:rPr>
              <a:t>Игры с пластилином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4978400" cy="5399087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dirty="0" smtClean="0">
                <a:solidFill>
                  <a:srgbClr val="990033"/>
                </a:solidFill>
              </a:rPr>
              <a:t>		</a:t>
            </a:r>
            <a:r>
              <a:rPr lang="ru-RU" sz="2400" dirty="0" smtClean="0">
                <a:solidFill>
                  <a:srgbClr val="990033"/>
                </a:solidFill>
              </a:rPr>
              <a:t>Пластилин дает уникальные возможности проводить интересные игры с пользой для общего развития ребенка.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>
                <a:solidFill>
                  <a:srgbClr val="990033"/>
                </a:solidFill>
              </a:rPr>
              <a:t>       Приемы:</a:t>
            </a:r>
          </a:p>
          <a:p>
            <a:pPr eaLnBrk="1" hangingPunct="1"/>
            <a:r>
              <a:rPr lang="ru-RU" sz="2400" dirty="0" smtClean="0">
                <a:solidFill>
                  <a:srgbClr val="990033"/>
                </a:solidFill>
              </a:rPr>
              <a:t>Мнем и отщипываем</a:t>
            </a:r>
          </a:p>
          <a:p>
            <a:pPr eaLnBrk="1" hangingPunct="1"/>
            <a:r>
              <a:rPr lang="ru-RU" sz="2400" dirty="0" smtClean="0">
                <a:solidFill>
                  <a:srgbClr val="990033"/>
                </a:solidFill>
              </a:rPr>
              <a:t>Надавливаем и размазываем</a:t>
            </a:r>
          </a:p>
          <a:p>
            <a:pPr eaLnBrk="1" hangingPunct="1"/>
            <a:r>
              <a:rPr lang="ru-RU" sz="2400" dirty="0" smtClean="0">
                <a:solidFill>
                  <a:srgbClr val="990033"/>
                </a:solidFill>
              </a:rPr>
              <a:t>Скатываем шарики, раскатываем колбаски</a:t>
            </a:r>
          </a:p>
          <a:p>
            <a:pPr eaLnBrk="1" hangingPunct="1"/>
            <a:r>
              <a:rPr lang="ru-RU" sz="2400" dirty="0" smtClean="0">
                <a:solidFill>
                  <a:srgbClr val="990033"/>
                </a:solidFill>
              </a:rPr>
              <a:t>Режем на кусочки</a:t>
            </a:r>
          </a:p>
          <a:p>
            <a:pPr eaLnBrk="1" hangingPunct="1"/>
            <a:r>
              <a:rPr lang="ru-RU" sz="2400" dirty="0" smtClean="0">
                <a:solidFill>
                  <a:srgbClr val="990033"/>
                </a:solidFill>
              </a:rPr>
              <a:t>Лепим картинки</a:t>
            </a:r>
          </a:p>
          <a:p>
            <a:pPr eaLnBrk="1" hangingPunct="1">
              <a:buNone/>
            </a:pPr>
            <a:endParaRPr lang="ru-RU" sz="2400" dirty="0" smtClean="0">
              <a:solidFill>
                <a:srgbClr val="990033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>
                <a:solidFill>
                  <a:srgbClr val="990033"/>
                </a:solidFill>
              </a:rPr>
              <a:t> </a:t>
            </a: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0" y="2238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40295" name="Picture 7" descr="P10303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2349500"/>
            <a:ext cx="3455987" cy="2590800"/>
          </a:xfrm>
          <a:prstGeom prst="rect">
            <a:avLst/>
          </a:prstGeom>
          <a:noFill/>
          <a:ln w="19050">
            <a:solidFill>
              <a:srgbClr val="9900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0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0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0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/>
      <p:bldP spid="14029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68538" y="0"/>
            <a:ext cx="4967287" cy="868363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990033"/>
                </a:solidFill>
              </a:rPr>
              <a:t>Игры с бумагой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1371600"/>
            <a:ext cx="8315352" cy="5327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dirty="0" smtClean="0">
                <a:solidFill>
                  <a:srgbClr val="990033"/>
                </a:solidFill>
              </a:rPr>
              <a:t>		</a:t>
            </a:r>
            <a:r>
              <a:rPr lang="ru-RU" sz="2800" dirty="0" smtClean="0">
                <a:solidFill>
                  <a:srgbClr val="990033"/>
                </a:solidFill>
              </a:rPr>
              <a:t>Бумагу можно рвать, мять, складывать, разрезать ножницами. Эти игры и упражнения помогут ребенку узнать, как обычная бумага превращается в красивые аппликации и забавные объемные игрушки.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dirty="0" smtClean="0">
                <a:solidFill>
                  <a:srgbClr val="990033"/>
                </a:solidFill>
              </a:rPr>
              <a:t>		Развитию точных движений и памяти помогают плетение ковриков из бумажных полос, занятия в технике «оригами»: складывание корабликов, самолетиков, цветов, животных и других фигурок</a:t>
            </a:r>
            <a:r>
              <a:rPr lang="ru-RU" sz="2400" dirty="0" smtClean="0">
                <a:solidFill>
                  <a:srgbClr val="990033"/>
                </a:solidFill>
              </a:rPr>
              <a:t>.</a:t>
            </a:r>
            <a:r>
              <a:rPr lang="ru-RU" sz="2400" dirty="0" smtClean="0">
                <a:solidFill>
                  <a:srgbClr val="8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800000"/>
                </a:solidFill>
              </a:rPr>
              <a:t>Игры со счетными палочками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0688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solidFill>
                  <a:srgbClr val="800000"/>
                </a:solidFill>
              </a:rPr>
              <a:t>		В этих играх хорошими помощниками станут обыкновенные счетные палочки, карандаши или соломинки, веточки (если игра происходит на улице). Нехитрые задания помогут ребенку развить внимание, воображение, познакомиться с геометрическими фигурами и понятием симметрии.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>
                <a:solidFill>
                  <a:srgbClr val="800000"/>
                </a:solidFill>
              </a:rPr>
              <a:t>		Положите 4 счетные палочки на столе. Ребенок берет их одноименными пальцами, от указательных – к мизинцам. Пара пальцев берет одну палочку.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91512" cy="114300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990033"/>
                </a:solidFill>
              </a:rPr>
              <a:t>Игры с крупами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7715250" cy="532765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dirty="0" smtClean="0">
                <a:solidFill>
                  <a:srgbClr val="990033"/>
                </a:solidFill>
              </a:rPr>
              <a:t>Прячем ручки</a:t>
            </a:r>
          </a:p>
          <a:p>
            <a:pPr eaLnBrk="1" hangingPunct="1"/>
            <a:r>
              <a:rPr lang="ru-RU" sz="2800" dirty="0" smtClean="0">
                <a:solidFill>
                  <a:srgbClr val="990033"/>
                </a:solidFill>
              </a:rPr>
              <a:t>Пересыпаем крупу</a:t>
            </a:r>
          </a:p>
          <a:p>
            <a:pPr eaLnBrk="1" hangingPunct="1"/>
            <a:r>
              <a:rPr lang="ru-RU" sz="2800" dirty="0" smtClean="0">
                <a:solidFill>
                  <a:srgbClr val="990033"/>
                </a:solidFill>
              </a:rPr>
              <a:t>Дождь, град</a:t>
            </a:r>
          </a:p>
          <a:p>
            <a:pPr eaLnBrk="1" hangingPunct="1"/>
            <a:r>
              <a:rPr lang="ru-RU" sz="2800" dirty="0" smtClean="0">
                <a:solidFill>
                  <a:srgbClr val="990033"/>
                </a:solidFill>
              </a:rPr>
              <a:t>Покормим птичек</a:t>
            </a:r>
          </a:p>
          <a:p>
            <a:pPr eaLnBrk="1" hangingPunct="1"/>
            <a:r>
              <a:rPr lang="ru-RU" sz="2800" dirty="0" smtClean="0">
                <a:solidFill>
                  <a:srgbClr val="990033"/>
                </a:solidFill>
              </a:rPr>
              <a:t>Разложи по тарелочкам</a:t>
            </a:r>
          </a:p>
          <a:p>
            <a:pPr eaLnBrk="1" hangingPunct="1"/>
            <a:r>
              <a:rPr lang="ru-RU" sz="2800" dirty="0" smtClean="0">
                <a:solidFill>
                  <a:srgbClr val="990033"/>
                </a:solidFill>
              </a:rPr>
              <a:t>Вкусная кашка</a:t>
            </a:r>
          </a:p>
          <a:p>
            <a:pPr eaLnBrk="1" hangingPunct="1"/>
            <a:r>
              <a:rPr lang="ru-RU" sz="2800" dirty="0" smtClean="0">
                <a:solidFill>
                  <a:srgbClr val="990033"/>
                </a:solidFill>
              </a:rPr>
              <a:t>Найди игрушку</a:t>
            </a:r>
          </a:p>
          <a:p>
            <a:pPr eaLnBrk="1" hangingPunct="1"/>
            <a:r>
              <a:rPr lang="ru-RU" sz="2800" dirty="0" smtClean="0">
                <a:solidFill>
                  <a:srgbClr val="990033"/>
                </a:solidFill>
              </a:rPr>
              <a:t>Игра «Золушка»</a:t>
            </a:r>
          </a:p>
          <a:p>
            <a:pPr eaLnBrk="1" hangingPunct="1"/>
            <a:r>
              <a:rPr lang="ru-RU" sz="2800" dirty="0" smtClean="0">
                <a:solidFill>
                  <a:srgbClr val="990033"/>
                </a:solidFill>
              </a:rPr>
              <a:t>«Отгадай, какая крупа в мешочке»</a:t>
            </a:r>
          </a:p>
          <a:p>
            <a:pPr eaLnBrk="1" hangingPunct="1"/>
            <a:r>
              <a:rPr lang="ru-RU" sz="2800" dirty="0" smtClean="0">
                <a:solidFill>
                  <a:srgbClr val="990033"/>
                </a:solidFill>
              </a:rPr>
              <a:t>«Сухой бассейн» из гороха и фасоли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2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2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/>
      <p:bldP spid="14233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313" y="476250"/>
            <a:ext cx="4854575" cy="77152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folHlink"/>
                </a:solidFill>
              </a:rPr>
              <a:t>Рисование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743200"/>
            <a:ext cx="7696200" cy="3733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solidFill>
                  <a:schemeClr val="folHlink"/>
                </a:solidFill>
              </a:rPr>
              <a:t>Рисование – занятие, любимое всеми детьми и очень полезное. И не обязательно рисовать только карандашом или кистью на бумаге или картоне. Можно рисовать на снегу и песке, на запотевшем окне и асфальте. Полезно рисовать пальцем, ладонью, палочкой, делать отпечатки кусочком ваты, скомканной бумаги. </a:t>
            </a:r>
          </a:p>
        </p:txBody>
      </p:sp>
      <p:pic>
        <p:nvPicPr>
          <p:cNvPr id="6" name="Picture 3" descr="F:\фото детей на занятии\IMG-20161222-WA0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"/>
            <a:ext cx="2209800" cy="248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  <p:bldP spid="14336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68538" y="260350"/>
            <a:ext cx="5194300" cy="792163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990033"/>
                </a:solidFill>
              </a:rPr>
              <a:t>Игры с песком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341438"/>
            <a:ext cx="5545138" cy="54006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solidFill>
                  <a:srgbClr val="800000"/>
                </a:solidFill>
              </a:rPr>
              <a:t>- Погладь рукой песок. Что ты чувствуешь? Какой песок? Как его сделать сырым? Попрыскай из пульверизатора.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solidFill>
                  <a:srgbClr val="800000"/>
                </a:solidFill>
              </a:rPr>
              <a:t>- Положи свою ладонь на песок. Это след от твоей ладони. А это след от моей ладони. Чей след больше? Чей меньше? Посмотри, какие следы можно сделать с помощью крышек от бутылок, палочек. Попробуй изобразить след кошки. Сделай большой след и маленький.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solidFill>
                  <a:srgbClr val="800000"/>
                </a:solidFill>
              </a:rPr>
              <a:t>- Разгладь песок двумя руками. Отряхни руки.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solidFill>
                  <a:srgbClr val="800000"/>
                </a:solidFill>
              </a:rPr>
              <a:t>- Я закопаю несколько игрушек, а ты попробуй найти.</a:t>
            </a:r>
          </a:p>
        </p:txBody>
      </p:sp>
      <p:pic>
        <p:nvPicPr>
          <p:cNvPr id="161796" name="Picture 4" descr="BABG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650" y="260350"/>
            <a:ext cx="97790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7" descr="beach_toys_ball_rocking_md_wh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88913"/>
            <a:ext cx="1512887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G:\DSCN21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791200" y="2133600"/>
            <a:ext cx="3115733" cy="27432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  <p:bldP spid="16179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771775" y="354013"/>
            <a:ext cx="3671888" cy="739775"/>
          </a:xfrm>
          <a:noFill/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accent2"/>
                </a:solidFill>
              </a:rPr>
              <a:t>Шнуровки</a:t>
            </a:r>
          </a:p>
        </p:txBody>
      </p:sp>
      <p:pic>
        <p:nvPicPr>
          <p:cNvPr id="163844" name="Picture 4" descr="pug_6_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38200" y="2362200"/>
            <a:ext cx="1296987" cy="1408113"/>
          </a:xfrm>
          <a:noFill/>
          <a:ln>
            <a:solidFill>
              <a:schemeClr val="accent2"/>
            </a:solidFill>
          </a:ln>
        </p:spPr>
      </p:pic>
      <p:pic>
        <p:nvPicPr>
          <p:cNvPr id="163845" name="Picture 5" descr="lem_babochka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235825" y="4005263"/>
            <a:ext cx="1714500" cy="1417637"/>
          </a:xfrm>
          <a:noFill/>
          <a:ln>
            <a:solidFill>
              <a:schemeClr val="accent2"/>
            </a:solidFill>
          </a:ln>
        </p:spPr>
      </p:pic>
      <p:pic>
        <p:nvPicPr>
          <p:cNvPr id="163846" name="Picture 6" descr="lem_mishk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088" y="4005263"/>
            <a:ext cx="2092325" cy="22320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63847" name="Picture 7" descr="pug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025" y="5661025"/>
            <a:ext cx="1223963" cy="93821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63848" name="Picture 8" descr="Bu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228600"/>
            <a:ext cx="1871662" cy="187166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63849" name="Picture 9" descr="sh-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275" y="4005263"/>
            <a:ext cx="2376488" cy="237648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63850" name="Picture 10" descr="shnur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488" y="2133600"/>
            <a:ext cx="1800225" cy="1625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63852" name="Picture 12" descr="devochkaT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19925" y="260350"/>
            <a:ext cx="1655763" cy="153987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6" name="Picture 4" descr="F:\фото детей на занятии\IMG-20161222-WA000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95600" y="1066800"/>
            <a:ext cx="32766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3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315</Words>
  <PresentationFormat>Экран (4:3)</PresentationFormat>
  <Paragraphs>54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Массажеры</vt:lpstr>
      <vt:lpstr>Игры с пластилином</vt:lpstr>
      <vt:lpstr>Игры с бумагой</vt:lpstr>
      <vt:lpstr>Игры со счетными палочками</vt:lpstr>
      <vt:lpstr>Игры с крупами</vt:lpstr>
      <vt:lpstr>Рисование</vt:lpstr>
      <vt:lpstr>Игры с песком</vt:lpstr>
      <vt:lpstr>Шнуровки</vt:lpstr>
      <vt:lpstr>Заключение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2</cp:revision>
  <dcterms:created xsi:type="dcterms:W3CDTF">2020-04-04T23:07:28Z</dcterms:created>
  <dcterms:modified xsi:type="dcterms:W3CDTF">2020-04-04T23:14:18Z</dcterms:modified>
</cp:coreProperties>
</file>