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7" r:id="rId3"/>
    <p:sldId id="268" r:id="rId4"/>
    <p:sldId id="270" r:id="rId5"/>
    <p:sldId id="271" r:id="rId6"/>
    <p:sldId id="265" r:id="rId7"/>
    <p:sldId id="261" r:id="rId8"/>
    <p:sldId id="266" r:id="rId9"/>
    <p:sldId id="257" r:id="rId10"/>
    <p:sldId id="258" r:id="rId11"/>
    <p:sldId id="259" r:id="rId12"/>
    <p:sldId id="260" r:id="rId13"/>
    <p:sldId id="262" r:id="rId14"/>
    <p:sldId id="263" r:id="rId15"/>
    <p:sldId id="273" r:id="rId16"/>
    <p:sldId id="264" r:id="rId17"/>
    <p:sldId id="274" r:id="rId18"/>
    <p:sldId id="276" r:id="rId19"/>
    <p:sldId id="277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8" d="100"/>
          <a:sy n="48" d="100"/>
        </p:scale>
        <p:origin x="-504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0"/>
          <p:cNvGrpSpPr>
            <a:grpSpLocks/>
          </p:cNvGrpSpPr>
          <p:nvPr/>
        </p:nvGrpSpPr>
        <p:grpSpPr bwMode="auto">
          <a:xfrm>
            <a:off x="-504825" y="-792163"/>
            <a:ext cx="10152063" cy="8442326"/>
            <a:chOff x="-318" y="-499"/>
            <a:chExt cx="6395" cy="5318"/>
          </a:xfrm>
        </p:grpSpPr>
        <p:sp>
          <p:nvSpPr>
            <p:cNvPr id="2053" name="AutoShape 69" descr="27"/>
            <p:cNvSpPr>
              <a:spLocks noChangeArrowheads="1"/>
            </p:cNvSpPr>
            <p:nvPr/>
          </p:nvSpPr>
          <p:spPr bwMode="auto">
            <a:xfrm rot="2704502" flipV="1">
              <a:off x="2361" y="3821"/>
              <a:ext cx="998" cy="998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54" name="AutoShape 56" descr="27"/>
            <p:cNvSpPr>
              <a:spLocks noChangeArrowheads="1"/>
            </p:cNvSpPr>
            <p:nvPr/>
          </p:nvSpPr>
          <p:spPr bwMode="auto">
            <a:xfrm rot="-2704502">
              <a:off x="2381" y="-499"/>
              <a:ext cx="998" cy="998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55" name="AutoShape 25" descr="27"/>
            <p:cNvSpPr>
              <a:spLocks noChangeArrowheads="1"/>
            </p:cNvSpPr>
            <p:nvPr/>
          </p:nvSpPr>
          <p:spPr bwMode="auto">
            <a:xfrm rot="-8104468">
              <a:off x="-318" y="3113"/>
              <a:ext cx="635" cy="635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56" name="AutoShape 24" descr="27"/>
            <p:cNvSpPr>
              <a:spLocks noChangeArrowheads="1"/>
            </p:cNvSpPr>
            <p:nvPr/>
          </p:nvSpPr>
          <p:spPr bwMode="auto">
            <a:xfrm rot="-8104468">
              <a:off x="-318" y="2296"/>
              <a:ext cx="635" cy="635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57" name="AutoShape 23" descr="27"/>
            <p:cNvSpPr>
              <a:spLocks noChangeArrowheads="1"/>
            </p:cNvSpPr>
            <p:nvPr/>
          </p:nvSpPr>
          <p:spPr bwMode="auto">
            <a:xfrm rot="-8104468">
              <a:off x="-318" y="1389"/>
              <a:ext cx="635" cy="635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58" name="AutoShape 14" descr="27"/>
            <p:cNvSpPr>
              <a:spLocks noChangeArrowheads="1"/>
            </p:cNvSpPr>
            <p:nvPr/>
          </p:nvSpPr>
          <p:spPr bwMode="auto">
            <a:xfrm rot="-8104468">
              <a:off x="-318" y="572"/>
              <a:ext cx="635" cy="635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59" name="AutoShape 18" descr="Рисунок12"/>
            <p:cNvSpPr>
              <a:spLocks noChangeArrowheads="1"/>
            </p:cNvSpPr>
            <p:nvPr/>
          </p:nvSpPr>
          <p:spPr bwMode="auto">
            <a:xfrm rot="-8104468">
              <a:off x="-318" y="119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60" name="AutoShape 19" descr="Рисунок12"/>
            <p:cNvSpPr>
              <a:spLocks noChangeArrowheads="1"/>
            </p:cNvSpPr>
            <p:nvPr/>
          </p:nvSpPr>
          <p:spPr bwMode="auto">
            <a:xfrm rot="-8104468">
              <a:off x="-318" y="981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61" name="AutoShape 20" descr="Рисунок12"/>
            <p:cNvSpPr>
              <a:spLocks noChangeArrowheads="1"/>
            </p:cNvSpPr>
            <p:nvPr/>
          </p:nvSpPr>
          <p:spPr bwMode="auto">
            <a:xfrm rot="-8104468">
              <a:off x="-318" y="1842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62" name="AutoShape 21" descr="Рисунок12"/>
            <p:cNvSpPr>
              <a:spLocks noChangeArrowheads="1"/>
            </p:cNvSpPr>
            <p:nvPr/>
          </p:nvSpPr>
          <p:spPr bwMode="auto">
            <a:xfrm rot="-8104468">
              <a:off x="-318" y="2704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63" name="AutoShape 22" descr="Рисунок12"/>
            <p:cNvSpPr>
              <a:spLocks noChangeArrowheads="1"/>
            </p:cNvSpPr>
            <p:nvPr/>
          </p:nvSpPr>
          <p:spPr bwMode="auto">
            <a:xfrm rot="-8104468">
              <a:off x="-318" y="3566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64" name="AutoShape 26" descr="Рисунок12"/>
            <p:cNvSpPr>
              <a:spLocks noChangeArrowheads="1"/>
            </p:cNvSpPr>
            <p:nvPr/>
          </p:nvSpPr>
          <p:spPr bwMode="auto">
            <a:xfrm rot="-2726157">
              <a:off x="113" y="-318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65" name="AutoShape 27" descr="27"/>
            <p:cNvSpPr>
              <a:spLocks noChangeArrowheads="1"/>
            </p:cNvSpPr>
            <p:nvPr/>
          </p:nvSpPr>
          <p:spPr bwMode="auto">
            <a:xfrm rot="-2704502">
              <a:off x="476" y="-318"/>
              <a:ext cx="635" cy="635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66" name="AutoShape 28" descr="27"/>
            <p:cNvSpPr>
              <a:spLocks noChangeArrowheads="1"/>
            </p:cNvSpPr>
            <p:nvPr/>
          </p:nvSpPr>
          <p:spPr bwMode="auto">
            <a:xfrm rot="8104468" flipH="1">
              <a:off x="5442" y="3113"/>
              <a:ext cx="635" cy="635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67" name="AutoShape 29" descr="27"/>
            <p:cNvSpPr>
              <a:spLocks noChangeArrowheads="1"/>
            </p:cNvSpPr>
            <p:nvPr/>
          </p:nvSpPr>
          <p:spPr bwMode="auto">
            <a:xfrm rot="8104468" flipH="1">
              <a:off x="5442" y="2296"/>
              <a:ext cx="635" cy="635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68" name="AutoShape 30" descr="27"/>
            <p:cNvSpPr>
              <a:spLocks noChangeArrowheads="1"/>
            </p:cNvSpPr>
            <p:nvPr/>
          </p:nvSpPr>
          <p:spPr bwMode="auto">
            <a:xfrm rot="8104468" flipH="1">
              <a:off x="5442" y="1389"/>
              <a:ext cx="635" cy="635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69" name="AutoShape 31" descr="27"/>
            <p:cNvSpPr>
              <a:spLocks noChangeArrowheads="1"/>
            </p:cNvSpPr>
            <p:nvPr/>
          </p:nvSpPr>
          <p:spPr bwMode="auto">
            <a:xfrm rot="8104468" flipH="1">
              <a:off x="5442" y="572"/>
              <a:ext cx="635" cy="635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70" name="AutoShape 32" descr="Рисунок12"/>
            <p:cNvSpPr>
              <a:spLocks noChangeArrowheads="1"/>
            </p:cNvSpPr>
            <p:nvPr/>
          </p:nvSpPr>
          <p:spPr bwMode="auto">
            <a:xfrm rot="8104468" flipH="1">
              <a:off x="5442" y="119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71" name="AutoShape 33" descr="Рисунок12"/>
            <p:cNvSpPr>
              <a:spLocks noChangeArrowheads="1"/>
            </p:cNvSpPr>
            <p:nvPr/>
          </p:nvSpPr>
          <p:spPr bwMode="auto">
            <a:xfrm rot="8104468" flipH="1">
              <a:off x="5442" y="981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72" name="AutoShape 34" descr="Рисунок12"/>
            <p:cNvSpPr>
              <a:spLocks noChangeArrowheads="1"/>
            </p:cNvSpPr>
            <p:nvPr/>
          </p:nvSpPr>
          <p:spPr bwMode="auto">
            <a:xfrm rot="8104468" flipH="1">
              <a:off x="5442" y="1842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73" name="AutoShape 35" descr="Рисунок12"/>
            <p:cNvSpPr>
              <a:spLocks noChangeArrowheads="1"/>
            </p:cNvSpPr>
            <p:nvPr/>
          </p:nvSpPr>
          <p:spPr bwMode="auto">
            <a:xfrm rot="8104468" flipH="1">
              <a:off x="5442" y="2704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74" name="AutoShape 36" descr="Рисунок12"/>
            <p:cNvSpPr>
              <a:spLocks noChangeArrowheads="1"/>
            </p:cNvSpPr>
            <p:nvPr/>
          </p:nvSpPr>
          <p:spPr bwMode="auto">
            <a:xfrm rot="8104468" flipH="1">
              <a:off x="5442" y="3566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75" name="AutoShape 48" descr="Рисунок12"/>
            <p:cNvSpPr>
              <a:spLocks noChangeArrowheads="1"/>
            </p:cNvSpPr>
            <p:nvPr/>
          </p:nvSpPr>
          <p:spPr bwMode="auto">
            <a:xfrm rot="-2726157">
              <a:off x="930" y="-318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76" name="AutoShape 49" descr="Рисунок12"/>
            <p:cNvSpPr>
              <a:spLocks noChangeArrowheads="1"/>
            </p:cNvSpPr>
            <p:nvPr/>
          </p:nvSpPr>
          <p:spPr bwMode="auto">
            <a:xfrm rot="-2726157">
              <a:off x="1791" y="-318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77" name="AutoShape 50" descr="Рисунок12"/>
            <p:cNvSpPr>
              <a:spLocks noChangeArrowheads="1"/>
            </p:cNvSpPr>
            <p:nvPr/>
          </p:nvSpPr>
          <p:spPr bwMode="auto">
            <a:xfrm rot="-2726157">
              <a:off x="2563" y="-318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78" name="AutoShape 51" descr="Рисунок12"/>
            <p:cNvSpPr>
              <a:spLocks noChangeArrowheads="1"/>
            </p:cNvSpPr>
            <p:nvPr/>
          </p:nvSpPr>
          <p:spPr bwMode="auto">
            <a:xfrm rot="-2726157">
              <a:off x="3379" y="-318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79" name="AutoShape 53" descr="27"/>
            <p:cNvSpPr>
              <a:spLocks noChangeArrowheads="1"/>
            </p:cNvSpPr>
            <p:nvPr/>
          </p:nvSpPr>
          <p:spPr bwMode="auto">
            <a:xfrm rot="-2704502">
              <a:off x="1338" y="-318"/>
              <a:ext cx="635" cy="635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80" name="AutoShape 47" descr="Рисунок12"/>
            <p:cNvSpPr>
              <a:spLocks noChangeArrowheads="1"/>
            </p:cNvSpPr>
            <p:nvPr/>
          </p:nvSpPr>
          <p:spPr bwMode="auto">
            <a:xfrm rot="-2726157">
              <a:off x="5012" y="-318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81" name="AutoShape 54" descr="27"/>
            <p:cNvSpPr>
              <a:spLocks noChangeArrowheads="1"/>
            </p:cNvSpPr>
            <p:nvPr/>
          </p:nvSpPr>
          <p:spPr bwMode="auto">
            <a:xfrm rot="-2704502">
              <a:off x="4604" y="-318"/>
              <a:ext cx="635" cy="635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82" name="AutoShape 52" descr="Рисунок12"/>
            <p:cNvSpPr>
              <a:spLocks noChangeArrowheads="1"/>
            </p:cNvSpPr>
            <p:nvPr/>
          </p:nvSpPr>
          <p:spPr bwMode="auto">
            <a:xfrm rot="-2726157">
              <a:off x="4195" y="-318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83" name="AutoShape 55" descr="27"/>
            <p:cNvSpPr>
              <a:spLocks noChangeArrowheads="1"/>
            </p:cNvSpPr>
            <p:nvPr/>
          </p:nvSpPr>
          <p:spPr bwMode="auto">
            <a:xfrm rot="-2704502">
              <a:off x="3833" y="-318"/>
              <a:ext cx="635" cy="635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84" name="AutoShape 58" descr="Рисунок12"/>
            <p:cNvSpPr>
              <a:spLocks noChangeArrowheads="1"/>
            </p:cNvSpPr>
            <p:nvPr/>
          </p:nvSpPr>
          <p:spPr bwMode="auto">
            <a:xfrm rot="2726157" flipV="1">
              <a:off x="5012" y="4002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85" name="AutoShape 61" descr="Рисунок12"/>
            <p:cNvSpPr>
              <a:spLocks noChangeArrowheads="1"/>
            </p:cNvSpPr>
            <p:nvPr/>
          </p:nvSpPr>
          <p:spPr bwMode="auto">
            <a:xfrm rot="2726157" flipV="1">
              <a:off x="3424" y="4020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86" name="AutoShape 62" descr="Рисунок12"/>
            <p:cNvSpPr>
              <a:spLocks noChangeArrowheads="1"/>
            </p:cNvSpPr>
            <p:nvPr/>
          </p:nvSpPr>
          <p:spPr bwMode="auto">
            <a:xfrm rot="2726157" flipV="1">
              <a:off x="2562" y="4020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87" name="AutoShape 63" descr="Рисунок12"/>
            <p:cNvSpPr>
              <a:spLocks noChangeArrowheads="1"/>
            </p:cNvSpPr>
            <p:nvPr/>
          </p:nvSpPr>
          <p:spPr bwMode="auto">
            <a:xfrm rot="2726157" flipV="1">
              <a:off x="1701" y="4020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88" name="AutoShape 65" descr="Рисунок12"/>
            <p:cNvSpPr>
              <a:spLocks noChangeArrowheads="1"/>
            </p:cNvSpPr>
            <p:nvPr/>
          </p:nvSpPr>
          <p:spPr bwMode="auto">
            <a:xfrm rot="2726157" flipV="1">
              <a:off x="113" y="4002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89" name="AutoShape 67" descr="27"/>
            <p:cNvSpPr>
              <a:spLocks noChangeArrowheads="1"/>
            </p:cNvSpPr>
            <p:nvPr/>
          </p:nvSpPr>
          <p:spPr bwMode="auto">
            <a:xfrm rot="2704502" flipV="1">
              <a:off x="431" y="4002"/>
              <a:ext cx="635" cy="635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90" name="AutoShape 64" descr="Рисунок12"/>
            <p:cNvSpPr>
              <a:spLocks noChangeArrowheads="1"/>
            </p:cNvSpPr>
            <p:nvPr/>
          </p:nvSpPr>
          <p:spPr bwMode="auto">
            <a:xfrm rot="2726157" flipV="1">
              <a:off x="884" y="4020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91" name="AutoShape 66" descr="27"/>
            <p:cNvSpPr>
              <a:spLocks noChangeArrowheads="1"/>
            </p:cNvSpPr>
            <p:nvPr/>
          </p:nvSpPr>
          <p:spPr bwMode="auto">
            <a:xfrm rot="2704502" flipV="1">
              <a:off x="1292" y="4002"/>
              <a:ext cx="635" cy="635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92" name="AutoShape 68" descr="27"/>
            <p:cNvSpPr>
              <a:spLocks noChangeArrowheads="1"/>
            </p:cNvSpPr>
            <p:nvPr/>
          </p:nvSpPr>
          <p:spPr bwMode="auto">
            <a:xfrm rot="2704502" flipV="1">
              <a:off x="4604" y="4002"/>
              <a:ext cx="635" cy="635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93" name="AutoShape 60" descr="Рисунок12"/>
            <p:cNvSpPr>
              <a:spLocks noChangeArrowheads="1"/>
            </p:cNvSpPr>
            <p:nvPr/>
          </p:nvSpPr>
          <p:spPr bwMode="auto">
            <a:xfrm rot="2726157" flipV="1">
              <a:off x="4241" y="4020"/>
              <a:ext cx="635" cy="635"/>
            </a:xfrm>
            <a:prstGeom prst="rtTriangl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38100">
              <a:solidFill>
                <a:srgbClr val="01310A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  <p:sp>
          <p:nvSpPr>
            <p:cNvPr id="2094" name="AutoShape 59" descr="27"/>
            <p:cNvSpPr>
              <a:spLocks noChangeArrowheads="1"/>
            </p:cNvSpPr>
            <p:nvPr/>
          </p:nvSpPr>
          <p:spPr bwMode="auto">
            <a:xfrm rot="2704502" flipV="1">
              <a:off x="3833" y="4002"/>
              <a:ext cx="635" cy="635"/>
            </a:xfrm>
            <a:prstGeom prst="rtTriangl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38100">
              <a:solidFill>
                <a:srgbClr val="FF9933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/>
              <a:endParaRPr lang="ru-RU">
                <a:solidFill>
                  <a:srgbClr val="FE8002"/>
                </a:solidFill>
              </a:endParaRPr>
            </a:p>
          </p:txBody>
        </p:sp>
      </p:grpSp>
      <p:sp>
        <p:nvSpPr>
          <p:cNvPr id="2051" name="WordArt 71"/>
          <p:cNvSpPr>
            <a:spLocks noChangeArrowheads="1" noChangeShapeType="1" noTextEdit="1"/>
          </p:cNvSpPr>
          <p:nvPr/>
        </p:nvSpPr>
        <p:spPr bwMode="auto">
          <a:xfrm>
            <a:off x="1692275" y="1628775"/>
            <a:ext cx="5976938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182F00"/>
                    </a:gs>
                    <a:gs pos="50000">
                      <a:srgbClr val="336600"/>
                    </a:gs>
                    <a:gs pos="100000">
                      <a:srgbClr val="182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лоскутное</a:t>
            </a:r>
          </a:p>
        </p:txBody>
      </p:sp>
      <p:sp>
        <p:nvSpPr>
          <p:cNvPr id="2052" name="WordArt 72"/>
          <p:cNvSpPr>
            <a:spLocks noChangeArrowheads="1" noChangeShapeType="1" noTextEdit="1"/>
          </p:cNvSpPr>
          <p:nvPr/>
        </p:nvSpPr>
        <p:spPr bwMode="auto">
          <a:xfrm>
            <a:off x="3203575" y="3716338"/>
            <a:ext cx="3024188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182F00"/>
                    </a:gs>
                    <a:gs pos="50000">
                      <a:srgbClr val="336600"/>
                    </a:gs>
                    <a:gs pos="100000">
                      <a:srgbClr val="182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шитье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ÐÑÐ¸ ÑÐ¸ÑÑÐµ ÑÑÐ¸Ñ Ð¿ÑÐ¸ÑÐ²Ð°ÑÐ¾Ðº Ñ ÐºÐ»ÐµÐ½Ð¾Ð²ÑÐ¼Ð¸ Ð»Ð¸ÑÑÐ¸ÐºÐ°Ð¼Ð¸ Ð°Ð²ÑÐ¾Ñ ÑÐ°Ð±Ð¾ÑÑ Ð½Ðµ Ð¿ÑÐ¸ÐºÐ°Ð»ÑÐ²Ð°Ð»Ð° Ð±ÑÐ»Ð°Ð²ÐºÐ°Ð¼Ð¸ ÐºÐ¾ÑÑÑ Ð±ÐµÐ¹ÐºÑ, Ð° Ð¿ÑÐ¸ÐºÐ»ÐµÐ¸Ð»Ð° Ð½Ð° ÐºÐ»ÐµÐ¹-ÐºÐ°ÑÐ°Ð½Ð´Ð°Ñ, ÑÑÐ¾ Ð·Ð½Ð°ÑÐ¸ÑÐµÐ»ÑÐ½Ð¾ ÑÑÐºÐ¾ÑÐ¸Ð»Ð¾ Ð¿ÑÐ¾ÑÐµÑÑ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5"/>
            <a:ext cx="8429684" cy="63082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ÐÐ½Ðµ Ð¿Ð¾Ð½ÑÐ°Ð²Ð¸Ð»Ð°ÑÑ Ð¸Ð´ÐµÑ Ð¾ÑÐ¾ÑÐ¼Ð»ÐµÐ½Ð¸Ñ Ð¿ÐµÑÐµÐ»ÐµÐº ÑÐ°Ð·Ð½Ð¾ÑÐ²ÐµÑÐ½ÑÐ¼Ð¸ Ð¿ÑÐ³Ð¾Ð²ÐºÐ°Ð¼Ð¸ ÑÑÐ°Ð½Ð´Ð°ÑÑÐ½Ð¾Ð¹ Ð¸Ð»Ð¸ Ð¾ÑÐ¸Ð³Ð¸Ð½Ð°Ð»ÑÐ½Ð¾Ð¹ ÑÐ¾ÑÐ¼Ñ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421134" cy="6357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ÐÑÐ¸ÑÐ²Ð°ÑÐºÐ° Ð²ÑÐ¿Ð¾Ð»Ð½ÐµÐ½Ð° Ð¸Ð· Ð»Ð¾ÑÐºÑÑÐºÐ¾Ð² Ð°Ð¼ÐµÑÐ¸ÐºÐ°Ð½ÑÐºÐ¾Ð³Ð¾ ÑÐ»Ð¾Ð¿ÐºÐ°. ÐÐ½Ð° ÑÐ»Ð¾Ð¶Ð½ÐµÐµ, ÑÐµÐ¼ ÐºÐ°Ð¶ÐµÑÑÑ ÑÐ½Ð°ÑÐ°Ð»Ð° &amp;ndash; Ð·Ð´ÐµÑÑ ÐµÑÑÑ ÐºÐ°ÑÐ¼Ð°ÑÐµÐº Ð´Ð»Ñ ÑÑÐºÐ¸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63581"/>
            <a:ext cx="8334858" cy="62372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ÐÐ²ÑÐ¾Ñ Ð½Ð°Ð·Ð²Ð°Ð»Ð° ÐºÐ¾Ð»Ð»ÐµÐºÑÐ¸Ñ ÑÑÐ¸Ñ Ð¿ÑÐ¸ÑÐ²Ð°ÑÐ¾Ðº &amp;ndash; &amp;laquo;ÐÐºÑÑÐ½ÑÐµ&amp;raquo;. Ð¢Ð°Ðº Ð¸ ÐµÑÑÑ &amp;ndash; ÑÐ¾ÑÐ½ÑÐµ Ð¸ ÑÑÐºÐ¸Ðµ Ð¾Ð½Ð¸ ÑÑÐ°Ð½ÑÑ ÑÐºÑÐ°ÑÐµÐ½Ð¸ÐµÐ¼ ÐºÑÑÐ¾Ð½Ð½Ð¾Ð³Ð¾ Ð¸Ð½ÑÐµÑÑÐµÑÐ°!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501122" cy="6375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ÐÐ½ÑÐµÑÐµÑÐ½ÑÐµ Ð¿ÑÐ¸ÑÐ²Ð°ÑÐºÐ¸ Ð² Ð²Ð¸Ð´Ðµ Ð±Ð°Ð±Ð¾ÑÐµÐº. ÐÐ½Ð¸ Ð¸Ð´ÑÑ Ð² ÐºÐ¾Ð¼Ð¿Ð»ÐµÐºÑÐµ Ñ Ð¿Ð¾Ð»Ð¾ÑÐµÐ½ÑÐµÐ¼, ÑÐºÑÐ°ÑÐµÐ½Ð½ÑÐ¼ Ð°Ð¿Ð¿Ð»Ð¸ÐºÐ°ÑÐ¸ÐµÐ¹ &amp;ndash; ÑÐ¾Ð¶Ðµ Ð±Ð°Ð±Ð¾ÑÐºÐ¾Ð¹, ÑÐ¾Ð»ÑÐºÐ¾ Ð½ÐµÐ±Ð¾Ð»ÑÑÐ¾Ð¹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429684" cy="6294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avatars.mds.yandex.net/get-pdb/27625/b8f0090a-8077-49a0-9941-b8628ff3d83c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465403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357166"/>
            <a:ext cx="9144000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Ещё один вариант — прихватки в технике </a:t>
            </a:r>
            <a:r>
              <a:rPr lang="ru-RU" sz="36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квилтинг</a:t>
            </a:r>
            <a:r>
              <a:rPr lang="ru-RU" sz="3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этом прихватки выполняют из цельного куска ткани, но украшают объёмной стёжкой. Это американское лоскутное шитьё.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8674" name="Picture 2" descr="http://2.bp.blogspot.com/-09OF8cV52Sk/Tws6fo2-rMI/AAAAAAAAAkw/7OQEm4_-y88/s1600/Photo%2BA%2BSuggested%2Bcrop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857752" y="3781318"/>
            <a:ext cx="3929090" cy="2879816"/>
          </a:xfrm>
          <a:prstGeom prst="rect">
            <a:avLst/>
          </a:prstGeom>
          <a:noFill/>
        </p:spPr>
      </p:pic>
      <p:pic>
        <p:nvPicPr>
          <p:cNvPr id="28676" name="Picture 4" descr="https://avatars.mds.yandex.net/get-pdb/49816/04ebe5e1-ad03-49c1-ac27-d3bc7df70a62/s1200?webp=false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5720" y="3766720"/>
            <a:ext cx="4286280" cy="28547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4.bp.blogspot.com/-g0pMGS8eLRQ/VRxFDGJXSwI/AAAAAAAAgCM/C0yzsgmS59E/s1600/half%2Bsquare%2Btriangle%2Bquilt%2Bmachine%2Bquilting%2Bby%2Bnatalia%2Bbonner%2Bof%2Bpiece%2Bn%2Bquilt%2B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34" y="955903"/>
            <a:ext cx="8215370" cy="547349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КВИЛТИНГ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ТЕКСТИЛЬНЫЙ КОЛЛАЖ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://uglichvernisag.narod.ru/images/Maksimova/DSC095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450" y="1142984"/>
            <a:ext cx="7912538" cy="54939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ТЕКСТИЛЬНЫЙ КОЛЛАЖ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http://v-maximova.narod.ru/images/Maksimova/DSC095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285860"/>
            <a:ext cx="6389331" cy="52481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285728"/>
            <a:ext cx="9144000" cy="5840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Лоскутное шитье – 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искусство соединения небольших разноцветных кусочков ткани (лоскутов) в единое целое путем сшивания.</a:t>
            </a:r>
            <a:endParaRPr lang="ru-RU" sz="36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ÐÐ¾Ð´ÑÑÐº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476" y="3529941"/>
            <a:ext cx="3934048" cy="3042331"/>
          </a:xfrm>
          <a:prstGeom prst="rect">
            <a:avLst/>
          </a:prstGeom>
          <a:noFill/>
        </p:spPr>
      </p:pic>
      <p:pic>
        <p:nvPicPr>
          <p:cNvPr id="5" name="Picture 2" descr="https://ds04.infourok.ru/uploads/ex/0c67/0018ff1e-e0b9263a/img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0" y="3428975"/>
            <a:ext cx="4286280" cy="3214711"/>
          </a:xfrm>
          <a:prstGeom prst="rect">
            <a:avLst/>
          </a:prstGeom>
          <a:noFill/>
        </p:spPr>
      </p:pic>
      <p:pic>
        <p:nvPicPr>
          <p:cNvPr id="6" name="Picture 2" descr="ÐÐ¾Ð´ÑÑÐº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465220"/>
            <a:ext cx="4071966" cy="3148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ОСНОВНЫЕ ПОНЯТИЯ И ОПРЕДЕЛЕНИЯ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071546"/>
            <a:ext cx="8358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Квилт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это изделие, выполненное с применением техники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пэчворк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(сшивания небольших кусков ткани).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928802"/>
            <a:ext cx="8001056" cy="2318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Текстильный коллаж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разновидность техники лоскутного шитья </a:t>
            </a: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которая основана на наклеивании лоскутов на плоскость или объемную форму.</a:t>
            </a:r>
          </a:p>
          <a:p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357430"/>
            <a:ext cx="821537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Пэчворк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 это техника рукоделия, в основе которой лежит соединение лоскутков ткани. Из полос ткани, квадратиков, кружков можно составить новое изделие, интересное, оригинальное, самобытное.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929066"/>
            <a:ext cx="8143932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Текстильная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мозаика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(фр.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mosaique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— орнамент, выполненный из отдельных, пригнанных друг к другу разноцветных лоскутков) - это современная техника, в которой лоскутки соединяются между собой с помощью машинного шва «зигзаг». 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857364"/>
            <a:ext cx="82153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Квилтинг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 это американская техника лоскутного шитья.   Лоскутный 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квилтинг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– это одновременно и шитьё из лоскутков, и аппликация, и вышивка, и стёжка.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истории лоскутного шитья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39290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Искусство лоскутного шитья известно многим народам мира с давних пор. Считается что этот вид декоративно-прикладного искусства возник в Англии, затем распространился в Америке, где получил широкое развитие.</a:t>
            </a:r>
          </a:p>
          <a:p>
            <a:endParaRPr lang="ru-RU" dirty="0"/>
          </a:p>
        </p:txBody>
      </p:sp>
      <p:pic>
        <p:nvPicPr>
          <p:cNvPr id="15362" name="Picture 2" descr="http://rusorn.ru/wp-content/uploads/2014/01/russkie-uzory-3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357158" y="3786190"/>
            <a:ext cx="8501122" cy="30718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357166"/>
            <a:ext cx="8572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России лоскутное шитье стало активно развиваться с середины XIX века, когда широкое распространение получили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/б ткани. </a:t>
            </a:r>
          </a:p>
        </p:txBody>
      </p:sp>
      <p:pic>
        <p:nvPicPr>
          <p:cNvPr id="22530" name="Picture 2" descr="http://player.myshared.ru/6/781603/slides/slide_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29058" y="2946793"/>
            <a:ext cx="4929222" cy="3696917"/>
          </a:xfrm>
          <a:prstGeom prst="rect">
            <a:avLst/>
          </a:prstGeom>
          <a:noFill/>
        </p:spPr>
      </p:pic>
      <p:pic>
        <p:nvPicPr>
          <p:cNvPr id="22532" name="Picture 4" descr="http://delaemrukami.info/wp-content/uploads/sites/13/2016/02/image1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034" y="3636332"/>
            <a:ext cx="3000396" cy="29274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85728"/>
            <a:ext cx="84296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Лоскутная техника зародилась изначально в крестьянской среде. Редкая крестьянская изба не имела лоскутного одеяла. Такие одеяла было принято дарить на рождение ребенка.</a:t>
            </a:r>
            <a:endParaRPr lang="ru-RU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Picture 2" descr="https://im0-tub-ru.yandex.net/i?id=da394703fb81d561930fc4da57215b80-l&amp;n=1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857620" y="3214686"/>
            <a:ext cx="5036379" cy="3357587"/>
          </a:xfrm>
          <a:prstGeom prst="rect">
            <a:avLst/>
          </a:prstGeom>
          <a:noFill/>
        </p:spPr>
      </p:pic>
      <p:pic>
        <p:nvPicPr>
          <p:cNvPr id="13316" name="Picture 4" descr="https://klv-oboi.ru/img/gallery/45/thumbs/thumb_l_622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5720" y="3214686"/>
            <a:ext cx="3286148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214290"/>
            <a:ext cx="9144000" cy="59118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Лоскутное шитьё часто называют </a:t>
            </a:r>
            <a:r>
              <a:rPr lang="ru-RU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пэчворком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Это слово заимствовано из английского языка: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patchwork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— переводится как изделие из разноцветных лоскутов.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</a:t>
            </a:r>
            <a:b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4" descr="https://cs1.livemaster.ru/storage/85/b4/a1665f0717baf0603fcaf9c634--dlya-doma-interera-detskaya-podushka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143247"/>
            <a:ext cx="8572560" cy="34871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Ð£Ð²Ð¸Ð´ÐµÐ² ÑÑÐ¸ Ð¿ÑÐ¸ÑÐ²Ð°ÑÐºÐ¸, Ñ Ð¿ÑÐ¸ÑÐ»Ð° Ð² Ð²Ð¾ÑÑÐ¾ÑÐ³! ÐÐµ ÑÐ¼Ð¾ÑÑÑ Ð½Ð° ÑÐ¾, ÑÑÐ¾ Ñ ÑÐ¸ÑÑÑÐ¼ Ñ &amp;laquo;Ð½Ðµ Ð´ÑÑÐ¶Ñ&amp;raquo;, Ð¼Ð½Ðµ Ð·Ð°ÑÐ¾ÑÐµÐ»Ð¾ÑÑ ÑÑÐ°Ð·Ñ Ð¶Ðµ Ð¿ÑÐ¸Ð½ÑÑÑÑÑ Ð·Ð° Ð¸Ð·Ð³Ð¾ÑÐ¾Ð²Ð»ÐµÐ½Ð¸Ðµ ÑÐ°ÐºÐ¾Ð¹ ÐºÑÐ°ÑÐ¾ÑÑ!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86808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285728"/>
            <a:ext cx="8929718" cy="357190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500" b="1" dirty="0" smtClean="0">
                <a:solidFill>
                  <a:schemeClr val="accent3">
                    <a:lumMod val="75000"/>
                  </a:schemeClr>
                </a:solidFill>
              </a:rPr>
              <a:t>    </a:t>
            </a:r>
            <a:r>
              <a:rPr lang="ru-RU" sz="35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Лоскутные прихватки могут быть самого разного вида. Самый популярный — это квадратная прихватка.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2" name="Picture 2" descr="https://abbigli.ru/thumbs/E79PJ90CBiLzJm8_5bEbZyyeFO0=/27b64986905340cdb4cfb3e6841d50c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406999"/>
            <a:ext cx="8358246" cy="40938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£ÑÑÐ½ÑÐµ Ð´Ð²ÑÑÑÐ¾ÑÐ¾Ð½Ð½Ð¸Ðµ Ð¿ÑÐ¸ÑÐ²Ð°ÑÐºÐ¸ Ñ Ð¾Ð´Ð¸Ð½Ð°ÐºÐ¾Ð²ÑÐ¼ ÑÐ¸ÑÑÐ½ÐºÐ¾Ð¼ ÐºÐ°Ðº Ñ Ð»Ð¸ÑÐµÐ²Ð¾Ð¹, ÑÐ°Ðº Ð¸ Ñ Ð¾Ð±ÑÐ°ÑÐ½Ð¾Ð¹ ÑÑÐ¾ÑÐ¾Ð½Ñ. Ð Ð´Ð°Ð½Ð½Ð¾Ð¼ ÑÐ»ÑÑÐ°Ðµ Ð¿Ð¾Ð»ÑÑÐ¸Ð»Ð¾ÑÑ ÑÑÑÐ´Ð¾ÑÐ¼ÐºÐ¾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072494" cy="6014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120</Words>
  <Application>Microsoft Office PowerPoint</Application>
  <PresentationFormat>Экран (4:3)</PresentationFormat>
  <Paragraphs>32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Из истории лоскутного шитья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КВИЛТИНГ</vt:lpstr>
      <vt:lpstr>ТЕКСТИЛЬНЫЙ КОЛЛАЖ</vt:lpstr>
      <vt:lpstr>ТЕКСТИЛЬНЫЙ КОЛЛАЖ</vt:lpstr>
      <vt:lpstr>ОСНОВНЫЕ ПОНЯТИЯ И ОПРЕДЕЛЕНИЯ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Лоскутное шитьё</dc:title>
  <dc:creator>Надежда Петровна</dc:creator>
  <cp:lastModifiedBy>Константин</cp:lastModifiedBy>
  <cp:revision>16</cp:revision>
  <dcterms:created xsi:type="dcterms:W3CDTF">2019-01-04T08:11:53Z</dcterms:created>
  <dcterms:modified xsi:type="dcterms:W3CDTF">2020-04-18T11:04:51Z</dcterms:modified>
</cp:coreProperties>
</file>