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1"/>
  </p:notesMasterIdLst>
  <p:sldIdLst>
    <p:sldId id="256" r:id="rId3"/>
    <p:sldId id="294" r:id="rId4"/>
    <p:sldId id="271" r:id="rId5"/>
    <p:sldId id="291" r:id="rId6"/>
    <p:sldId id="290" r:id="rId7"/>
    <p:sldId id="280" r:id="rId8"/>
    <p:sldId id="281" r:id="rId9"/>
    <p:sldId id="299" r:id="rId10"/>
    <p:sldId id="302" r:id="rId11"/>
    <p:sldId id="303" r:id="rId12"/>
    <p:sldId id="293" r:id="rId13"/>
    <p:sldId id="304" r:id="rId14"/>
    <p:sldId id="288" r:id="rId15"/>
    <p:sldId id="295" r:id="rId16"/>
    <p:sldId id="284" r:id="rId17"/>
    <p:sldId id="298" r:id="rId18"/>
    <p:sldId id="296" r:id="rId19"/>
    <p:sldId id="30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B46"/>
    <a:srgbClr val="227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79" autoAdjust="0"/>
    <p:restoredTop sz="94600"/>
  </p:normalViewPr>
  <p:slideViewPr>
    <p:cSldViewPr>
      <p:cViewPr>
        <p:scale>
          <a:sx n="40" d="100"/>
          <a:sy n="40" d="100"/>
        </p:scale>
        <p:origin x="-826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A007BC-8B45-47F4-9B06-C86B8AD54ABA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25E34E-6919-4412-B220-6D6D62917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058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C5E7D76-05FB-44EB-9242-44F22E95F9CA}" type="slidenum">
              <a:rPr lang="ru-RU" sz="1200">
                <a:latin typeface="Tahoma" pitchFamily="34" charset="0"/>
              </a:rPr>
              <a:pPr algn="r"/>
              <a:t>8</a:t>
            </a:fld>
            <a:endParaRPr lang="ru-RU" sz="120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B80A8-4DF9-4A5D-AC8E-FDE944734B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4C301-8780-4D53-88F5-557370D0E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E1627-53B3-4809-8C52-70E6C154C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7CAAF-A5A7-46C0-A5AE-7B1A70D96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7D4C3-A735-4DD6-BC39-38F80859A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66584-92B5-402A-A9AA-D429BF215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B53EB-4889-4409-8D21-6620148FDE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72627-451F-4D08-96C2-C26B165FC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B2390-8590-479A-8D66-DDDE3E8D91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D4104-9D11-44A8-ABDE-DC4A152AF3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69F4E-4B80-4824-A378-548546B0A0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A4487-512D-4808-B9DC-ED33A585C1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FAC50-8F31-43FF-9085-65A1B314C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F6A7C-4BBB-49C1-964E-79B78BA793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4F122-996D-4D94-87EA-B91742F44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89FB8-BACD-42A2-9E0F-84FD595C8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ECD19-6739-4332-84AB-0ED1922CB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BF035-C8E1-4A07-8E59-7BA3D51E1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5EA7E-95BF-46DC-9861-9B78528565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29132-B38F-43A8-B52B-902DEFEF41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F0027-F6BF-45DE-8DC8-7CD976BAB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18D74-292D-4EE1-801B-61347FB65E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6247E6A7-E762-46C5-81BF-18534AF64E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09A9166F-A38D-47B9-AD47-C2ACE87A52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blog.i.ua/community/2785/742770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stezhok.ru/index.php?ukey=product&amp;productID=18115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romovicja.livejournal.com/10878.html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hobby-live.ru/Content/handmade/kroika/1224839384.html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yshivka-shov.ru/russkaja-glad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rown6.org/publ/8-1-0-2427" TargetMode="Externa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users/enchik_22/post256517061/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www.korolevstvo-masterov.ru/66-vyshivka/84-schetnye_shvy/188-prostoj_krest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vyshivanie1.ru/salfetka-roza.html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korolevstvo-masterov.ru/71-ornamenty/153-ukrainski/160-xerson/" TargetMode="Externa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fotografii/tekhnologija/Vyshivka-2/018-Vyshivanie-krestom.html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chu24.ru/video/gimnastika-dlja-glaz-mpg.html" TargetMode="External"/><Relationship Id="rId4" Type="http://schemas.openxmlformats.org/officeDocument/2006/relationships/hyperlink" Target="http://pohudei-so-mnoi.ru.com/alfavit-vishivka-krestom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house.ru/house/yourhouse/handmade/5683-vyshivka-krestikom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ail.ru/mail/1909m60/1a9aa0204c07916f.html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lub.osinka.ru/topic-557?p=2733571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hyperlink" Target="http://hameleons.com/kazakhstan-design/kazornament/page/8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hyperlink" Target="http://www.korolevstvo-masterov.ru/66-vyshivka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pl.depositphotos.com/5044824/stock-illustration-Antique-heraldic-ornaments.html" TargetMode="External"/><Relationship Id="rId3" Type="http://schemas.openxmlformats.org/officeDocument/2006/relationships/hyperlink" Target="http://www.vichivay.ru/item21838.html" TargetMode="External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hyperlink" Target="http://folk-ornament.ru/topic/133/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melnikova.livejournal.com/13274.html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lubs.ya.ru/4611686018427399150/replies.xml?item_no=272" TargetMode="Externa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908050"/>
            <a:ext cx="8893175" cy="1008063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154B46"/>
                </a:solidFill>
              </a:rPr>
              <a:t>Подумайте, в какой технике рукоделия созданы  эти панно? Вспомните отличительную особенность этой техники</a:t>
            </a:r>
            <a:br>
              <a:rPr lang="ru-RU" sz="2800" b="1" smtClean="0">
                <a:solidFill>
                  <a:srgbClr val="154B46"/>
                </a:solidFill>
              </a:rPr>
            </a:br>
            <a:endParaRPr lang="ru-RU" sz="2800" b="1" smtClean="0">
              <a:solidFill>
                <a:srgbClr val="154B46"/>
              </a:solidFill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1500" y="5214938"/>
            <a:ext cx="8072438" cy="1500187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435023"/>
              </a:solidFill>
            </a:endParaRPr>
          </a:p>
          <a:p>
            <a:pPr eaLnBrk="1" hangingPunct="1"/>
            <a:endParaRPr lang="ru-RU" smtClean="0"/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250825" y="5734050"/>
            <a:ext cx="8893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154B46"/>
                </a:solidFill>
              </a:rPr>
              <a:t>Сформулируйте тему и цель урока</a:t>
            </a:r>
          </a:p>
        </p:txBody>
      </p:sp>
      <p:sp>
        <p:nvSpPr>
          <p:cNvPr id="26628" name="Text Box 8"/>
          <p:cNvSpPr txBox="1">
            <a:spLocks noChangeArrowheads="1"/>
          </p:cNvSpPr>
          <p:nvPr/>
        </p:nvSpPr>
        <p:spPr bwMode="auto">
          <a:xfrm>
            <a:off x="519113" y="5300663"/>
            <a:ext cx="200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2"/>
              </a:rPr>
              <a:t>http://blog.i.ua/community/2785/742770/</a:t>
            </a:r>
            <a:endParaRPr lang="ru-RU" sz="800"/>
          </a:p>
          <a:p>
            <a:endParaRPr lang="ru-RU" sz="800"/>
          </a:p>
        </p:txBody>
      </p:sp>
      <p:pic>
        <p:nvPicPr>
          <p:cNvPr id="2662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3744913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мыш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5350" y="1628775"/>
            <a:ext cx="3754438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12"/>
          <p:cNvSpPr txBox="1">
            <a:spLocks noChangeArrowheads="1"/>
          </p:cNvSpPr>
          <p:nvPr/>
        </p:nvSpPr>
        <p:spPr bwMode="auto">
          <a:xfrm>
            <a:off x="5867400" y="5300663"/>
            <a:ext cx="30257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5"/>
              </a:rPr>
              <a:t>http://stezhok.ru/index.php?ukey=product&amp;productID=18115</a:t>
            </a:r>
            <a:endParaRPr lang="ru-RU" sz="800"/>
          </a:p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8840787" cy="1439862"/>
          </a:xfrm>
        </p:spPr>
        <p:txBody>
          <a:bodyPr/>
          <a:lstStyle/>
          <a:p>
            <a:r>
              <a:rPr lang="ru-RU" sz="2800" smtClean="0"/>
              <a:t>Для вышивания орнамента чаще всего используют</a:t>
            </a:r>
            <a:r>
              <a:rPr lang="ru-RU" smtClean="0">
                <a:solidFill>
                  <a:srgbClr val="154B46"/>
                </a:solidFill>
              </a:rPr>
              <a:t> </a:t>
            </a:r>
            <a:r>
              <a:rPr lang="ru-RU" sz="2800" smtClean="0"/>
              <a:t>счётные швы:</a:t>
            </a:r>
            <a:r>
              <a:rPr lang="ru-RU" b="1" smtClean="0">
                <a:solidFill>
                  <a:srgbClr val="154B46"/>
                </a:solidFill>
              </a:rPr>
              <a:t> </a:t>
            </a:r>
            <a:r>
              <a:rPr lang="ru-RU" sz="2800" b="1" smtClean="0">
                <a:solidFill>
                  <a:srgbClr val="154B46"/>
                </a:solidFill>
              </a:rPr>
              <a:t>роспись, набор, русская гладь, крест и др.</a:t>
            </a:r>
            <a:r>
              <a:rPr lang="ru-RU" sz="2800" smtClean="0"/>
              <a:t> </a:t>
            </a:r>
          </a:p>
        </p:txBody>
      </p:sp>
      <p:pic>
        <p:nvPicPr>
          <p:cNvPr id="5325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73238"/>
            <a:ext cx="3227387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7"/>
          <p:cNvSpPr txBox="1">
            <a:spLocks noChangeArrowheads="1"/>
          </p:cNvSpPr>
          <p:nvPr/>
        </p:nvSpPr>
        <p:spPr bwMode="auto">
          <a:xfrm>
            <a:off x="519113" y="6524625"/>
            <a:ext cx="21764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3"/>
              </a:rPr>
              <a:t>http://gromovicja.livejournal.com/10878.html</a:t>
            </a:r>
            <a:endParaRPr lang="ru-RU" sz="800"/>
          </a:p>
          <a:p>
            <a:endParaRPr lang="ru-RU" sz="800"/>
          </a:p>
        </p:txBody>
      </p:sp>
      <p:sp>
        <p:nvSpPr>
          <p:cNvPr id="53253" name="Text Box 8"/>
          <p:cNvSpPr txBox="1">
            <a:spLocks noChangeArrowheads="1"/>
          </p:cNvSpPr>
          <p:nvPr/>
        </p:nvSpPr>
        <p:spPr bwMode="auto">
          <a:xfrm>
            <a:off x="3779838" y="4221163"/>
            <a:ext cx="51847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154B46"/>
                </a:solidFill>
              </a:rPr>
              <a:t>Шов «роспись» </a:t>
            </a:r>
            <a:r>
              <a:rPr lang="ru-RU" sz="2400"/>
              <a:t>– это ряд горизонтальных, вертикальных и диагональных стежков одинаковой длины, которые прокладываются </a:t>
            </a:r>
            <a:r>
              <a:rPr lang="ru-RU" sz="2400" u="sng"/>
              <a:t>по контуру узора.</a:t>
            </a:r>
          </a:p>
          <a:p>
            <a:r>
              <a:rPr lang="ru-RU" sz="2400" u="sng"/>
              <a:t> </a:t>
            </a:r>
          </a:p>
        </p:txBody>
      </p:sp>
      <p:pic>
        <p:nvPicPr>
          <p:cNvPr id="53254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1844675"/>
            <a:ext cx="45370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274638"/>
            <a:ext cx="6696075" cy="561975"/>
          </a:xfrm>
        </p:spPr>
        <p:txBody>
          <a:bodyPr/>
          <a:lstStyle/>
          <a:p>
            <a:r>
              <a:rPr lang="ru-RU" b="1" smtClean="0">
                <a:solidFill>
                  <a:srgbClr val="154B46"/>
                </a:solidFill>
              </a:rPr>
              <a:t>Счётный шов «набор» (брань)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92725" y="765175"/>
            <a:ext cx="3727450" cy="5832475"/>
          </a:xfrm>
        </p:spPr>
        <p:txBody>
          <a:bodyPr/>
          <a:lstStyle/>
          <a:p>
            <a:pPr>
              <a:buFontTx/>
              <a:buNone/>
            </a:pPr>
            <a:r>
              <a:rPr lang="ru-RU" sz="2000" smtClean="0"/>
              <a:t>    </a:t>
            </a:r>
          </a:p>
          <a:p>
            <a:pPr>
              <a:buFontTx/>
              <a:buNone/>
            </a:pPr>
            <a:r>
              <a:rPr lang="ru-RU" sz="2000" smtClean="0"/>
              <a:t>    </a:t>
            </a:r>
            <a:r>
              <a:rPr lang="ru-RU" smtClean="0"/>
              <a:t>Узоры шва составляют параллельные ряды </a:t>
            </a:r>
            <a:r>
              <a:rPr lang="ru-RU" u="sng" smtClean="0"/>
              <a:t>горизонтальных или вертикальных</a:t>
            </a:r>
            <a:r>
              <a:rPr lang="ru-RU" smtClean="0"/>
              <a:t> стежков.</a:t>
            </a:r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r>
              <a:rPr lang="ru-RU" smtClean="0"/>
              <a:t>    Имеют множество вариантов и сочетаний, но стежки должны быть не очень длинными. </a:t>
            </a:r>
          </a:p>
        </p:txBody>
      </p:sp>
      <p:pic>
        <p:nvPicPr>
          <p:cNvPr id="3789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052513"/>
            <a:ext cx="52578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376238" y="6400800"/>
            <a:ext cx="3109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http://hobby-live.ru/Content/handmade/kroika/1224839384.html</a:t>
            </a:r>
            <a:r>
              <a:rPr lang="ru-RU"/>
              <a:t>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7338" y="260350"/>
            <a:ext cx="6316662" cy="576263"/>
          </a:xfrm>
        </p:spPr>
        <p:txBody>
          <a:bodyPr/>
          <a:lstStyle/>
          <a:p>
            <a:r>
              <a:rPr lang="ru-RU" sz="2800" b="1" smtClean="0">
                <a:solidFill>
                  <a:srgbClr val="154B46"/>
                </a:solidFill>
              </a:rPr>
              <a:t>Счётные швы: «русская гладь»,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4300" y="908050"/>
            <a:ext cx="5095875" cy="2520950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   Стежки при вышивании укладывают </a:t>
            </a:r>
            <a:r>
              <a:rPr lang="ru-RU" u="sng" smtClean="0"/>
              <a:t>плотно друг к другу в шахматном порядке</a:t>
            </a:r>
            <a:r>
              <a:rPr lang="ru-RU" smtClean="0"/>
              <a:t>. Интервал между стежками – одна нить ткани.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052513"/>
            <a:ext cx="324008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116013" y="3789363"/>
            <a:ext cx="338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154B46"/>
                </a:solidFill>
              </a:rPr>
              <a:t>«счётная гладь»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03213" y="836613"/>
            <a:ext cx="20558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http://vyshivka-shov.ru/russkaja-glad.html</a:t>
            </a:r>
            <a:endParaRPr lang="ru-RU" sz="800"/>
          </a:p>
          <a:p>
            <a:endParaRPr lang="ru-RU"/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213100"/>
            <a:ext cx="28082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68313" y="4508500"/>
            <a:ext cx="446405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Вышивание выполняют по счёту нитей </a:t>
            </a:r>
            <a:r>
              <a:rPr lang="ru-RU" sz="2400" u="sng"/>
              <a:t>параллельными стежками</a:t>
            </a:r>
            <a:r>
              <a:rPr lang="ru-RU" sz="2400"/>
              <a:t>, удалёнными друг от друга на одну нить. Бывает прямая и косая.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516688" y="2997200"/>
            <a:ext cx="23764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800">
                <a:hlinkClick r:id="rId5"/>
              </a:rPr>
              <a:t>http://www.crown6.org/publ/8-1-0-2427</a:t>
            </a:r>
            <a:endParaRPr lang="ru-RU" sz="800"/>
          </a:p>
          <a:p>
            <a:endParaRPr lang="ru-RU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769350" cy="633412"/>
          </a:xfrm>
        </p:spPr>
        <p:txBody>
          <a:bodyPr/>
          <a:lstStyle/>
          <a:p>
            <a:r>
              <a:rPr lang="ru-RU" sz="2800" b="1" smtClean="0">
                <a:solidFill>
                  <a:srgbClr val="227870"/>
                </a:solidFill>
              </a:rPr>
              <a:t>                            </a:t>
            </a:r>
            <a:r>
              <a:rPr lang="ru-RU" b="1" smtClean="0">
                <a:solidFill>
                  <a:srgbClr val="154B46"/>
                </a:solidFill>
              </a:rPr>
              <a:t>Разновидности шва «крест»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75688" y="1600200"/>
            <a:ext cx="344487" cy="45259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993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3573463"/>
            <a:ext cx="345598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268413"/>
            <a:ext cx="331152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11"/>
          <p:cNvSpPr txBox="1">
            <a:spLocks noChangeArrowheads="1"/>
          </p:cNvSpPr>
          <p:nvPr/>
        </p:nvSpPr>
        <p:spPr bwMode="auto">
          <a:xfrm>
            <a:off x="5508625" y="2924175"/>
            <a:ext cx="2684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Простой крест</a:t>
            </a:r>
          </a:p>
        </p:txBody>
      </p:sp>
      <p:sp>
        <p:nvSpPr>
          <p:cNvPr id="39942" name="Text Box 12"/>
          <p:cNvSpPr txBox="1">
            <a:spLocks noChangeArrowheads="1"/>
          </p:cNvSpPr>
          <p:nvPr/>
        </p:nvSpPr>
        <p:spPr bwMode="auto">
          <a:xfrm>
            <a:off x="971550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9943" name="Text Box 13"/>
          <p:cNvSpPr txBox="1">
            <a:spLocks noChangeArrowheads="1"/>
          </p:cNvSpPr>
          <p:nvPr/>
        </p:nvSpPr>
        <p:spPr bwMode="auto">
          <a:xfrm>
            <a:off x="5435600" y="5949950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Болгарский крест</a:t>
            </a:r>
          </a:p>
        </p:txBody>
      </p:sp>
      <p:sp>
        <p:nvSpPr>
          <p:cNvPr id="39944" name="Text Box 14"/>
          <p:cNvSpPr txBox="1">
            <a:spLocks noChangeArrowheads="1"/>
          </p:cNvSpPr>
          <p:nvPr/>
        </p:nvSpPr>
        <p:spPr bwMode="auto">
          <a:xfrm>
            <a:off x="4335463" y="6453188"/>
            <a:ext cx="4070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4"/>
              </a:rPr>
              <a:t>http://www.korolevstvo-masterov.ru/66-vyshivka/84-schetnye_shvy/188-prostoj_krest/</a:t>
            </a:r>
            <a:r>
              <a:rPr lang="ru-RU" sz="800"/>
              <a:t> </a:t>
            </a:r>
          </a:p>
        </p:txBody>
      </p:sp>
      <p:sp>
        <p:nvSpPr>
          <p:cNvPr id="39945" name="Text Box 16"/>
          <p:cNvSpPr txBox="1">
            <a:spLocks noChangeArrowheads="1"/>
          </p:cNvSpPr>
          <p:nvPr/>
        </p:nvSpPr>
        <p:spPr bwMode="auto">
          <a:xfrm>
            <a:off x="519113" y="6400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  <a:p>
            <a:endParaRPr lang="ru-RU"/>
          </a:p>
        </p:txBody>
      </p:sp>
      <p:pic>
        <p:nvPicPr>
          <p:cNvPr id="3994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052513"/>
            <a:ext cx="4105275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87313" y="836613"/>
            <a:ext cx="28400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>
                <a:hlinkClick r:id="rId6"/>
              </a:rPr>
              <a:t>http://www.liveinternet.ru/users/enchik_22/post256517061/</a:t>
            </a:r>
            <a:endParaRPr lang="ru-RU" sz="800"/>
          </a:p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74638"/>
            <a:ext cx="8480425" cy="706437"/>
          </a:xfrm>
        </p:spPr>
        <p:txBody>
          <a:bodyPr/>
          <a:lstStyle/>
          <a:p>
            <a:r>
              <a:rPr lang="ru-RU" b="1" smtClean="0">
                <a:solidFill>
                  <a:srgbClr val="154B46"/>
                </a:solidFill>
              </a:rPr>
              <a:t>Вышивают швом «крест» </a:t>
            </a:r>
            <a:r>
              <a:rPr lang="ru-RU" b="1" u="sng" smtClean="0">
                <a:solidFill>
                  <a:srgbClr val="154B46"/>
                </a:solidFill>
              </a:rPr>
              <a:t>по схеме</a:t>
            </a:r>
          </a:p>
        </p:txBody>
      </p:sp>
      <p:pic>
        <p:nvPicPr>
          <p:cNvPr id="4096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060575"/>
            <a:ext cx="5976938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 Box 7"/>
          <p:cNvSpPr txBox="1">
            <a:spLocks noChangeArrowheads="1"/>
          </p:cNvSpPr>
          <p:nvPr/>
        </p:nvSpPr>
        <p:spPr bwMode="auto">
          <a:xfrm>
            <a:off x="447675" y="6524625"/>
            <a:ext cx="1927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3"/>
              </a:rPr>
              <a:t>http://vyshivanie1.ru/salfetka-roza.html</a:t>
            </a:r>
            <a:endParaRPr lang="ru-RU" sz="800"/>
          </a:p>
          <a:p>
            <a:endParaRPr lang="ru-RU" sz="800"/>
          </a:p>
        </p:txBody>
      </p:sp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2133600"/>
            <a:ext cx="3779838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5416550" y="1700213"/>
            <a:ext cx="3638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5"/>
              </a:rPr>
              <a:t>http://www.korolevstvo-masterov.ru/71-ornamenty/153-ukrainski/160-xerson/</a:t>
            </a:r>
            <a:endParaRPr lang="ru-RU" sz="800"/>
          </a:p>
          <a:p>
            <a:endParaRPr lang="ru-RU" sz="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5076825" y="274638"/>
            <a:ext cx="3943350" cy="1930400"/>
          </a:xfrm>
        </p:spPr>
        <p:txBody>
          <a:bodyPr/>
          <a:lstStyle/>
          <a:p>
            <a:r>
              <a:rPr lang="ru-RU" sz="2800" b="1" smtClean="0">
                <a:solidFill>
                  <a:srgbClr val="154B46"/>
                </a:solidFill>
              </a:rPr>
              <a:t/>
            </a:r>
            <a:br>
              <a:rPr lang="ru-RU" sz="2800" b="1" smtClean="0">
                <a:solidFill>
                  <a:srgbClr val="154B46"/>
                </a:solidFill>
              </a:rPr>
            </a:br>
            <a:r>
              <a:rPr lang="ru-RU" sz="2800" b="1" smtClean="0">
                <a:solidFill>
                  <a:srgbClr val="154B46"/>
                </a:solidFill>
              </a:rPr>
              <a:t>Перечислите инструменты и приспособления</a:t>
            </a:r>
            <a:br>
              <a:rPr lang="ru-RU" sz="2800" b="1" smtClean="0">
                <a:solidFill>
                  <a:srgbClr val="154B46"/>
                </a:solidFill>
              </a:rPr>
            </a:br>
            <a:r>
              <a:rPr lang="ru-RU" sz="2800" b="1" smtClean="0">
                <a:solidFill>
                  <a:srgbClr val="154B46"/>
                </a:solidFill>
              </a:rPr>
              <a:t>для вышивки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789363"/>
            <a:ext cx="5761037" cy="2336800"/>
          </a:xfrm>
        </p:spPr>
        <p:txBody>
          <a:bodyPr/>
          <a:lstStyle/>
          <a:p>
            <a:pPr>
              <a:buFontTx/>
              <a:buNone/>
            </a:pPr>
            <a:r>
              <a:rPr lang="ru-RU" sz="3200" b="1" smtClean="0">
                <a:solidFill>
                  <a:srgbClr val="154B46"/>
                </a:solidFill>
              </a:rPr>
              <a:t>Материалы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467995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376238" y="-79375"/>
            <a:ext cx="3825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http://900igr.net/fotografii/tekhnologija/Vyshivka-2/018-Vyshivanie-krestom.html</a:t>
            </a:r>
            <a:r>
              <a:rPr lang="ru-RU"/>
              <a:t> </a:t>
            </a:r>
          </a:p>
        </p:txBody>
      </p:sp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437063"/>
            <a:ext cx="32400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447675" y="6303963"/>
            <a:ext cx="3543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Канвовая ткань (канва)</a:t>
            </a:r>
            <a:r>
              <a:rPr lang="ru-RU" sz="2000"/>
              <a:t> </a:t>
            </a:r>
          </a:p>
        </p:txBody>
      </p:sp>
      <p:pic>
        <p:nvPicPr>
          <p:cNvPr id="41991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716338"/>
            <a:ext cx="4176712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4932363" y="6308725"/>
            <a:ext cx="3455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Нитки «мулине»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57250" y="274638"/>
            <a:ext cx="8162925" cy="65405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227870"/>
                </a:solidFill>
              </a:rPr>
              <a:t>                                      Правила вышивания</a:t>
            </a:r>
          </a:p>
        </p:txBody>
      </p:sp>
      <p:sp>
        <p:nvSpPr>
          <p:cNvPr id="43010" name="Содержимое 2"/>
          <p:cNvSpPr>
            <a:spLocks noGrp="1"/>
          </p:cNvSpPr>
          <p:nvPr>
            <p:ph idx="4294967295"/>
          </p:nvPr>
        </p:nvSpPr>
        <p:spPr>
          <a:xfrm>
            <a:off x="455613" y="1143000"/>
            <a:ext cx="8545512" cy="5500688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endParaRPr lang="ru-RU" dirty="0" smtClean="0"/>
          </a:p>
          <a:p>
            <a:pPr marL="457200" indent="-457200">
              <a:buFontTx/>
              <a:buAutoNum type="arabicPeriod"/>
            </a:pPr>
            <a:r>
              <a:rPr lang="ru-RU" dirty="0" smtClean="0"/>
              <a:t>Не вышивайте при плохом освещении. </a:t>
            </a:r>
          </a:p>
          <a:p>
            <a:pPr marL="457200" indent="-457200">
              <a:buFontTx/>
              <a:buAutoNum type="arabicPeriod"/>
            </a:pPr>
            <a:r>
              <a:rPr lang="ru-RU" dirty="0" smtClean="0"/>
              <a:t>При работе сидите удобно: откиньтесь на спинку стула, не ставьте локти на стол, не горбитесь.</a:t>
            </a:r>
          </a:p>
          <a:p>
            <a:pPr marL="457200" indent="-457200">
              <a:buFontTx/>
              <a:buAutoNum type="arabicPeriod"/>
            </a:pPr>
            <a:r>
              <a:rPr lang="ru-RU" dirty="0" smtClean="0"/>
              <a:t>Вышивайте без спешки, так, чтобы движения были плавными и равномерными.</a:t>
            </a:r>
          </a:p>
          <a:p>
            <a:pPr marL="457200" indent="-457200">
              <a:buFontTx/>
              <a:buAutoNum type="arabicPeriod"/>
            </a:pPr>
            <a:r>
              <a:rPr lang="ru-RU" dirty="0" smtClean="0"/>
              <a:t>Делайте перерывы во время работы, выполняйте упражнения для снятия усталости мышц глаз.</a:t>
            </a:r>
          </a:p>
          <a:p>
            <a:pPr marL="457200" indent="-457200">
              <a:buFontTx/>
              <a:buAutoNum type="arabicPeriod"/>
            </a:pPr>
            <a:endParaRPr lang="ru-RU" dirty="0" smtClean="0"/>
          </a:p>
          <a:p>
            <a:pPr marL="457200" indent="-457200">
              <a:buFontTx/>
              <a:buAutoNum type="arabicPeriod"/>
            </a:pPr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>
          <a:xfrm>
            <a:off x="2703513" y="274638"/>
            <a:ext cx="6316662" cy="706437"/>
          </a:xfrm>
        </p:spPr>
        <p:txBody>
          <a:bodyPr/>
          <a:lstStyle/>
          <a:p>
            <a:r>
              <a:rPr lang="ru-RU" b="1" smtClean="0">
                <a:solidFill>
                  <a:srgbClr val="154B46"/>
                </a:solidFill>
              </a:rPr>
              <a:t>Практическая работа</a:t>
            </a:r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1196975"/>
            <a:ext cx="4735512" cy="4929188"/>
          </a:xfrm>
        </p:spPr>
        <p:txBody>
          <a:bodyPr/>
          <a:lstStyle/>
          <a:p>
            <a:pPr>
              <a:buFontTx/>
              <a:buNone/>
            </a:pPr>
            <a:r>
              <a:rPr lang="ru-RU" b="1" dirty="0" smtClean="0"/>
              <a:t>    </a:t>
            </a:r>
            <a:r>
              <a:rPr lang="ru-RU" dirty="0" smtClean="0"/>
              <a:t>1. Составьте схему вышивки своего имени на бумаге в клеточку.</a:t>
            </a:r>
          </a:p>
          <a:p>
            <a:pPr>
              <a:buFontTx/>
              <a:buNone/>
            </a:pPr>
            <a:r>
              <a:rPr lang="ru-RU" dirty="0" smtClean="0"/>
              <a:t>    2. Выполните упражнения по вышивке одиночного креста, </a:t>
            </a:r>
          </a:p>
          <a:p>
            <a:pPr>
              <a:buFontTx/>
              <a:buNone/>
            </a:pPr>
            <a:endParaRPr lang="ru-RU" dirty="0" smtClean="0"/>
          </a:p>
          <a:p>
            <a:pPr>
              <a:buFontTx/>
              <a:buNone/>
            </a:pPr>
            <a:endParaRPr lang="ru-RU" b="1" dirty="0" smtClean="0"/>
          </a:p>
          <a:p>
            <a:pPr>
              <a:buFontTx/>
              <a:buNone/>
            </a:pPr>
            <a:endParaRPr lang="ru-RU" b="1" dirty="0" smtClean="0"/>
          </a:p>
          <a:p>
            <a:pPr>
              <a:buFontTx/>
              <a:buNone/>
            </a:pPr>
            <a:r>
              <a:rPr lang="ru-RU" b="1" dirty="0" smtClean="0"/>
              <a:t>    </a:t>
            </a:r>
            <a:r>
              <a:rPr lang="ru-RU" dirty="0" smtClean="0"/>
              <a:t>горизонтальных и вертикальных рядов крестиков.</a:t>
            </a:r>
          </a:p>
        </p:txBody>
      </p:sp>
      <p:pic>
        <p:nvPicPr>
          <p:cNvPr id="4403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34290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284538"/>
            <a:ext cx="18002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376238" y="6308725"/>
            <a:ext cx="2847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4"/>
              </a:rPr>
              <a:t>http://pohudei-so-mnoi.ru.com/alfavit-vishivka-krestom.html</a:t>
            </a:r>
            <a:endParaRPr lang="ru-RU" sz="800"/>
          </a:p>
          <a:p>
            <a:endParaRPr lang="ru-RU" sz="800"/>
          </a:p>
        </p:txBody>
      </p:sp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4427538" y="6815138"/>
            <a:ext cx="4738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4039" name="Text Box 8"/>
          <p:cNvSpPr txBox="1">
            <a:spLocks noChangeArrowheads="1"/>
          </p:cNvSpPr>
          <p:nvPr/>
        </p:nvSpPr>
        <p:spPr bwMode="auto">
          <a:xfrm>
            <a:off x="4211638" y="6237288"/>
            <a:ext cx="5091112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hlinkClick r:id="rId5"/>
              </a:rPr>
              <a:t>http://uchu24.ru/video/gimnastika-dlja-glaz-mpg.html</a:t>
            </a:r>
            <a:endParaRPr lang="ru-RU" sz="1600"/>
          </a:p>
          <a:p>
            <a:endParaRPr lang="ru-RU"/>
          </a:p>
        </p:txBody>
      </p:sp>
      <p:sp>
        <p:nvSpPr>
          <p:cNvPr id="44040" name="Text Box 9"/>
          <p:cNvSpPr txBox="1">
            <a:spLocks noChangeArrowheads="1"/>
          </p:cNvSpPr>
          <p:nvPr/>
        </p:nvSpPr>
        <p:spPr bwMode="auto">
          <a:xfrm>
            <a:off x="3995738" y="5734050"/>
            <a:ext cx="4897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154B46"/>
                </a:solidFill>
              </a:rPr>
              <a:t>Гимнастика для глаз (видео)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5613" y="274638"/>
            <a:ext cx="8226425" cy="417512"/>
          </a:xfrm>
        </p:spPr>
        <p:txBody>
          <a:bodyPr/>
          <a:lstStyle/>
          <a:p>
            <a:r>
              <a:rPr lang="ru-RU" sz="2800" b="1" smtClean="0">
                <a:solidFill>
                  <a:srgbClr val="154B46"/>
                </a:solidFill>
              </a:rPr>
              <a:t>Найди соответствие между понятиями</a:t>
            </a:r>
          </a:p>
        </p:txBody>
      </p:sp>
      <p:graphicFrame>
        <p:nvGraphicFramePr>
          <p:cNvPr id="48174" name="Group 46"/>
          <p:cNvGraphicFramePr>
            <a:graphicFrameLocks noGrp="1"/>
          </p:cNvGraphicFramePr>
          <p:nvPr>
            <p:ph idx="4294967295"/>
          </p:nvPr>
        </p:nvGraphicFramePr>
        <p:xfrm>
          <a:off x="455613" y="836613"/>
          <a:ext cx="8226425" cy="6166168"/>
        </p:xfrm>
        <a:graphic>
          <a:graphicData uri="http://schemas.openxmlformats.org/drawingml/2006/table">
            <a:tbl>
              <a:tblPr/>
              <a:tblGrid>
                <a:gridCol w="2316162"/>
                <a:gridCol w="5910263"/>
              </a:tblGrid>
              <a:tr h="12969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Композиция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Объединение элементов изображения в одно целое, имеющее единую форму и содержание.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Орнамент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Чередование соразмерных элементов, происходящее с определённой последовательностью, частотой.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Ритм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Повторяющаяся часть в орнаменте.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Раппорт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Узор из последовательного повторения геометрических, растительных или зооморфных элементов.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Символ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Опознавательный знак.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692275" y="3500438"/>
            <a:ext cx="51847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154B46"/>
                </a:solidFill>
              </a:rPr>
              <a:t>Вышивание</a:t>
            </a:r>
          </a:p>
          <a:p>
            <a:pPr algn="ctr"/>
            <a:r>
              <a:rPr lang="ru-RU" sz="3600" b="1">
                <a:solidFill>
                  <a:srgbClr val="154B46"/>
                </a:solidFill>
              </a:rPr>
              <a:t>счётными швами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303213" y="6524625"/>
            <a:ext cx="35941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http://uhouse.ru/house/yourhouse/handmade/5683-vyshivka-krestikom.html</a:t>
            </a:r>
            <a:endParaRPr lang="ru-RU" sz="800"/>
          </a:p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6824662" cy="6334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154B46"/>
                </a:solidFill>
              </a:rPr>
              <a:t>Старинный вид творчества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0200" y="2708275"/>
            <a:ext cx="4879975" cy="39608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8675" name="Picture 5" descr="выши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052513"/>
            <a:ext cx="34067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447675" y="6256338"/>
            <a:ext cx="2881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http://blogs.mail.ru/mail/1909m60/1a9aa0204c07916f.html</a:t>
            </a:r>
            <a:r>
              <a:rPr lang="ru-RU"/>
              <a:t> </a:t>
            </a:r>
          </a:p>
        </p:txBody>
      </p:sp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4284663" y="1052513"/>
            <a:ext cx="51133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Вышивание – древних славян ремесло, </a:t>
            </a:r>
            <a:br>
              <a:rPr lang="ru-RU"/>
            </a:br>
            <a:r>
              <a:rPr lang="ru-RU"/>
              <a:t>И душою я в нем растворяюсь, </a:t>
            </a:r>
            <a:br>
              <a:rPr lang="ru-RU"/>
            </a:br>
            <a:r>
              <a:rPr lang="ru-RU"/>
              <a:t>И становится снова на сердце тепло, </a:t>
            </a:r>
            <a:br>
              <a:rPr lang="ru-RU"/>
            </a:br>
            <a:r>
              <a:rPr lang="ru-RU"/>
              <a:t>Когда пялец привычно касаюсь. </a:t>
            </a:r>
            <a:br>
              <a:rPr lang="ru-RU"/>
            </a:br>
            <a:endParaRPr lang="ru-RU"/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7451725" y="2205038"/>
            <a:ext cx="1692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/>
              <a:t>Е.Краснова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4119563" y="29448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8680" name="Text Box 9"/>
          <p:cNvSpPr txBox="1">
            <a:spLocks noChangeArrowheads="1"/>
          </p:cNvSpPr>
          <p:nvPr/>
        </p:nvSpPr>
        <p:spPr bwMode="auto">
          <a:xfrm>
            <a:off x="3995738" y="2492375"/>
            <a:ext cx="514826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Вышивка превращает самую простую вещь в произведение искусства и повествует о художественном вкусе, трудолюбии и терпении рукодельницы.</a:t>
            </a:r>
          </a:p>
          <a:p>
            <a:endParaRPr lang="ru-RU" sz="2400"/>
          </a:p>
          <a:p>
            <a:r>
              <a:rPr lang="ru-RU" sz="2400"/>
              <a:t>Народные вышивки поражают разнообразием орнаментов и цветовых решений.</a:t>
            </a:r>
            <a:br>
              <a:rPr lang="ru-RU" sz="2400"/>
            </a:br>
            <a:endParaRPr lang="ru-RU" sz="2400"/>
          </a:p>
          <a:p>
            <a:endParaRPr lang="ru-RU" sz="24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4638"/>
            <a:ext cx="8335962" cy="561975"/>
          </a:xfrm>
        </p:spPr>
        <p:txBody>
          <a:bodyPr/>
          <a:lstStyle/>
          <a:p>
            <a:r>
              <a:rPr lang="ru-RU" b="1" smtClean="0">
                <a:solidFill>
                  <a:srgbClr val="154B46"/>
                </a:solidFill>
              </a:rPr>
              <a:t>Символ – опознавательный знак 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6238" y="836613"/>
            <a:ext cx="6227762" cy="57610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800" smtClean="0"/>
              <a:t/>
            </a:r>
            <a:br>
              <a:rPr lang="ru-RU" sz="800" smtClean="0"/>
            </a:br>
            <a:r>
              <a:rPr lang="ru-RU" smtClean="0"/>
              <a:t>Символизм цвета в народной вышивке связан с представлениями наших предков об устройстве мироздания, о роли в нем человека.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mtClean="0"/>
              <a:t>    </a:t>
            </a:r>
            <a:r>
              <a:rPr lang="ru-RU" b="1" smtClean="0"/>
              <a:t>Белый</a:t>
            </a:r>
            <a:r>
              <a:rPr lang="ru-RU" smtClean="0"/>
              <a:t> - цвет фона, он олицетворял землю, чистоту свет, благо.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mtClean="0"/>
              <a:t>    </a:t>
            </a:r>
            <a:r>
              <a:rPr lang="ru-RU" b="1" smtClean="0"/>
              <a:t>Красный</a:t>
            </a:r>
            <a:r>
              <a:rPr lang="ru-RU" smtClean="0"/>
              <a:t> (или золотой) - цвет Солнца, Огня; цвет жизненной энергии, благополучия, богатства, красоты.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mtClean="0"/>
              <a:t>    Красный узор, вышитый крестом по белому фону, символизирует землю, вобравшую в себя живительную энергию Солнца и готовую произвести все живое.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mtClean="0"/>
              <a:t>     </a:t>
            </a:r>
            <a:r>
              <a:rPr lang="ru-RU" sz="1800" smtClean="0"/>
              <a:t>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800" smtClean="0"/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52513"/>
            <a:ext cx="2952750" cy="512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356100" y="274638"/>
            <a:ext cx="4664075" cy="561975"/>
          </a:xfrm>
        </p:spPr>
        <p:txBody>
          <a:bodyPr/>
          <a:lstStyle/>
          <a:p>
            <a:r>
              <a:rPr lang="ru-RU" sz="2800" b="1" smtClean="0">
                <a:solidFill>
                  <a:srgbClr val="154B46"/>
                </a:solidFill>
              </a:rPr>
              <a:t>  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052513"/>
            <a:ext cx="354171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211638" y="1052513"/>
            <a:ext cx="493236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Наши предки славяне, наблюдая за природой, научились создавать простые узоры - символы, которыми он выражал свое восприятие мира. </a:t>
            </a:r>
            <a:br>
              <a:rPr lang="ru-RU" sz="2400"/>
            </a:br>
            <a:r>
              <a:rPr lang="ru-RU" sz="2400"/>
              <a:t>В вышивке каждая линия имела свое значение: </a:t>
            </a:r>
            <a:r>
              <a:rPr lang="ru-RU" sz="2400" b="1"/>
              <a:t>прямая</a:t>
            </a:r>
            <a:r>
              <a:rPr lang="ru-RU" sz="2400"/>
              <a:t> горизонтальная линия - поверхность земли,</a:t>
            </a:r>
          </a:p>
          <a:p>
            <a:r>
              <a:rPr lang="ru-RU" sz="2400" b="1"/>
              <a:t>волнистая</a:t>
            </a:r>
            <a:r>
              <a:rPr lang="ru-RU" sz="2400"/>
              <a:t> - поверхность воды. </a:t>
            </a:r>
            <a:br>
              <a:rPr lang="ru-RU" sz="2400"/>
            </a:br>
            <a:endParaRPr lang="ru-RU" sz="2400"/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179388" y="4941888"/>
            <a:ext cx="87137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Солнце</a:t>
            </a:r>
            <a:r>
              <a:rPr lang="ru-RU" sz="2400"/>
              <a:t> изображали в виде круга, ромба, квадрата. </a:t>
            </a:r>
          </a:p>
          <a:p>
            <a:r>
              <a:rPr lang="ru-RU" sz="2400" b="1"/>
              <a:t>Женская фигура</a:t>
            </a:r>
            <a:r>
              <a:rPr lang="ru-RU" sz="2400"/>
              <a:t> символизировала образ Матери-Земли.</a:t>
            </a:r>
          </a:p>
          <a:p>
            <a:r>
              <a:rPr lang="ru-RU" sz="2400" b="1"/>
              <a:t>Конь </a:t>
            </a:r>
            <a:r>
              <a:rPr lang="ru-RU" sz="2400"/>
              <a:t>– оберег домашнего очага, символ добра.</a:t>
            </a:r>
          </a:p>
          <a:p>
            <a:r>
              <a:rPr lang="ru-RU" sz="2400" b="1"/>
              <a:t>Птица</a:t>
            </a:r>
            <a:r>
              <a:rPr lang="ru-RU" sz="2400"/>
              <a:t> - посланница весны, солнца, тепла, света, урожая.</a:t>
            </a:r>
          </a:p>
          <a:p>
            <a:endParaRPr lang="ru-RU" sz="2400"/>
          </a:p>
        </p:txBody>
      </p:sp>
      <p:sp>
        <p:nvSpPr>
          <p:cNvPr id="30726" name="Text Box 8"/>
          <p:cNvSpPr txBox="1">
            <a:spLocks noChangeArrowheads="1"/>
          </p:cNvSpPr>
          <p:nvPr/>
        </p:nvSpPr>
        <p:spPr bwMode="auto">
          <a:xfrm>
            <a:off x="323850" y="188913"/>
            <a:ext cx="83327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154B46"/>
                </a:solidFill>
              </a:rPr>
              <a:t>Попробуйте «расшифровать» узор</a:t>
            </a:r>
            <a:r>
              <a:rPr lang="ru-RU" sz="3200" b="1">
                <a:solidFill>
                  <a:srgbClr val="227870"/>
                </a:solidFill>
              </a:rPr>
              <a:t> </a:t>
            </a:r>
          </a:p>
          <a:p>
            <a:endParaRPr lang="ru-RU" sz="3200" b="1">
              <a:solidFill>
                <a:srgbClr val="227870"/>
              </a:solidFill>
            </a:endParaRP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231775" y="763588"/>
            <a:ext cx="209391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http://club.osinka.ru/topic-557?p=2733571</a:t>
            </a:r>
            <a:endParaRPr lang="ru-RU" sz="800"/>
          </a:p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88913"/>
            <a:ext cx="8229600" cy="5241925"/>
          </a:xfrm>
        </p:spPr>
        <p:txBody>
          <a:bodyPr/>
          <a:lstStyle/>
          <a:p>
            <a:pPr>
              <a:buFontTx/>
              <a:buNone/>
            </a:pPr>
            <a:r>
              <a:rPr lang="ru-RU" sz="3200" b="1" smtClean="0">
                <a:solidFill>
                  <a:srgbClr val="154B46"/>
                </a:solidFill>
              </a:rPr>
              <a:t>Орнамент </a:t>
            </a:r>
            <a:r>
              <a:rPr lang="ru-RU" sz="3200" smtClean="0"/>
              <a:t>–</a:t>
            </a:r>
            <a:r>
              <a:rPr lang="ru-RU" sz="3200" b="1" smtClean="0"/>
              <a:t> </a:t>
            </a:r>
            <a:r>
              <a:rPr lang="ru-RU" sz="2800" smtClean="0"/>
              <a:t>последовательное повторение отдельных узоров или целой группы.</a:t>
            </a:r>
            <a:r>
              <a:rPr lang="ru-RU" sz="2800" b="1" smtClean="0"/>
              <a:t> </a:t>
            </a:r>
          </a:p>
          <a:p>
            <a:pPr>
              <a:buFontTx/>
              <a:buNone/>
            </a:pPr>
            <a:r>
              <a:rPr lang="ru-RU" sz="3200" b="1" smtClean="0">
                <a:solidFill>
                  <a:srgbClr val="154B46"/>
                </a:solidFill>
              </a:rPr>
              <a:t>Раппорт</a:t>
            </a:r>
            <a:r>
              <a:rPr lang="ru-RU" sz="3200" b="1" smtClean="0">
                <a:solidFill>
                  <a:srgbClr val="227870"/>
                </a:solidFill>
              </a:rPr>
              <a:t> </a:t>
            </a:r>
            <a:r>
              <a:rPr lang="ru-RU" sz="2800" smtClean="0"/>
              <a:t>– повторяющаяся часть орнамента</a:t>
            </a:r>
          </a:p>
          <a:p>
            <a:pPr>
              <a:buFontTx/>
              <a:buNone/>
            </a:pPr>
            <a:endParaRPr lang="ru-RU" sz="3200" smtClean="0">
              <a:solidFill>
                <a:srgbClr val="227870"/>
              </a:solidFill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763713" y="4221163"/>
            <a:ext cx="1441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i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раппорт</a:t>
            </a:r>
          </a:p>
        </p:txBody>
      </p:sp>
      <p:sp>
        <p:nvSpPr>
          <p:cNvPr id="32771" name="Line 5"/>
          <p:cNvSpPr>
            <a:spLocks noChangeShapeType="1"/>
          </p:cNvSpPr>
          <p:nvPr/>
        </p:nvSpPr>
        <p:spPr bwMode="auto">
          <a:xfrm>
            <a:off x="1619250" y="414972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2" name="Line 6"/>
          <p:cNvSpPr>
            <a:spLocks noChangeShapeType="1"/>
          </p:cNvSpPr>
          <p:nvPr/>
        </p:nvSpPr>
        <p:spPr bwMode="auto">
          <a:xfrm>
            <a:off x="3059113" y="414972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773" name="Line 7"/>
          <p:cNvSpPr>
            <a:spLocks noChangeShapeType="1"/>
          </p:cNvSpPr>
          <p:nvPr/>
        </p:nvSpPr>
        <p:spPr bwMode="auto">
          <a:xfrm>
            <a:off x="1619250" y="4652963"/>
            <a:ext cx="14398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781300"/>
            <a:ext cx="3695700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868863"/>
            <a:ext cx="37449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539750" y="6400800"/>
            <a:ext cx="2846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4"/>
              </a:rPr>
              <a:t>http://www.korolevstvo-masterov.ru/66-vyshivka/</a:t>
            </a:r>
            <a:r>
              <a:rPr lang="ru-RU"/>
              <a:t> </a:t>
            </a:r>
          </a:p>
        </p:txBody>
      </p:sp>
      <p:pic>
        <p:nvPicPr>
          <p:cNvPr id="3277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2781300"/>
            <a:ext cx="37433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4652963"/>
            <a:ext cx="3743325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Text Box 12"/>
          <p:cNvSpPr txBox="1">
            <a:spLocks noChangeArrowheads="1"/>
          </p:cNvSpPr>
          <p:nvPr/>
        </p:nvSpPr>
        <p:spPr bwMode="auto">
          <a:xfrm>
            <a:off x="5148263" y="6521450"/>
            <a:ext cx="30337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7"/>
              </a:rPr>
              <a:t>http://hameleons.com/kazakhstan-design/kazornament/page/8/</a:t>
            </a:r>
            <a:endParaRPr lang="ru-RU" sz="800"/>
          </a:p>
          <a:p>
            <a:endParaRPr lang="ru-RU" sz="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188913"/>
            <a:ext cx="7199313" cy="954087"/>
          </a:xfrm>
        </p:spPr>
        <p:txBody>
          <a:bodyPr/>
          <a:lstStyle/>
          <a:p>
            <a:pPr algn="ctr"/>
            <a:r>
              <a:rPr lang="ru-RU" b="1" smtClean="0">
                <a:solidFill>
                  <a:srgbClr val="227870"/>
                </a:solidFill>
              </a:rPr>
              <a:t>                             </a:t>
            </a:r>
            <a:r>
              <a:rPr lang="ru-RU" b="1" smtClean="0">
                <a:solidFill>
                  <a:srgbClr val="154B46"/>
                </a:solidFill>
              </a:rPr>
              <a:t>Виды орнамента</a:t>
            </a:r>
            <a:br>
              <a:rPr lang="ru-RU" b="1" smtClean="0">
                <a:solidFill>
                  <a:srgbClr val="154B46"/>
                </a:solidFill>
              </a:rPr>
            </a:br>
            <a:endParaRPr lang="ru-RU" b="1" smtClean="0">
              <a:solidFill>
                <a:srgbClr val="154B46"/>
              </a:solidFill>
            </a:endParaRPr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3295650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084888" y="6308725"/>
            <a:ext cx="3455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3796" name="Text Box 11"/>
          <p:cNvSpPr txBox="1">
            <a:spLocks noChangeArrowheads="1"/>
          </p:cNvSpPr>
          <p:nvPr/>
        </p:nvSpPr>
        <p:spPr bwMode="auto">
          <a:xfrm>
            <a:off x="323850" y="620713"/>
            <a:ext cx="64087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По характеру композиции,</a:t>
            </a:r>
          </a:p>
          <a:p>
            <a:r>
              <a:rPr lang="ru-RU" sz="2800"/>
              <a:t>орнамент может быть: </a:t>
            </a:r>
          </a:p>
          <a:p>
            <a:r>
              <a:rPr lang="ru-RU" sz="2800" b="1">
                <a:solidFill>
                  <a:srgbClr val="154B46"/>
                </a:solidFill>
              </a:rPr>
              <a:t>ленточным, центрическим, окаймляющим, геральдическим</a:t>
            </a:r>
          </a:p>
        </p:txBody>
      </p:sp>
      <p:pic>
        <p:nvPicPr>
          <p:cNvPr id="33797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331913"/>
            <a:ext cx="2233613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14"/>
          <p:cNvSpPr txBox="1">
            <a:spLocks noChangeArrowheads="1"/>
          </p:cNvSpPr>
          <p:nvPr/>
        </p:nvSpPr>
        <p:spPr bwMode="auto">
          <a:xfrm>
            <a:off x="6711950" y="3448050"/>
            <a:ext cx="1960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http://www.vichivay.ru/item21838.html</a:t>
            </a:r>
            <a:r>
              <a:rPr lang="ru-RU"/>
              <a:t> </a:t>
            </a:r>
          </a:p>
        </p:txBody>
      </p:sp>
      <p:pic>
        <p:nvPicPr>
          <p:cNvPr id="33799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5013325"/>
            <a:ext cx="51847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16"/>
          <p:cNvSpPr txBox="1">
            <a:spLocks noChangeArrowheads="1"/>
          </p:cNvSpPr>
          <p:nvPr/>
        </p:nvSpPr>
        <p:spPr bwMode="auto">
          <a:xfrm>
            <a:off x="684213" y="6524625"/>
            <a:ext cx="1943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5"/>
              </a:rPr>
              <a:t>http://folk-ornament.ru/topic/133/</a:t>
            </a:r>
            <a:endParaRPr lang="ru-RU" sz="800"/>
          </a:p>
          <a:p>
            <a:endParaRPr lang="ru-RU" sz="800"/>
          </a:p>
        </p:txBody>
      </p:sp>
      <p:pic>
        <p:nvPicPr>
          <p:cNvPr id="33801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3933825"/>
            <a:ext cx="27051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188" y="2852738"/>
            <a:ext cx="3362325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3" name="Text Box 14"/>
          <p:cNvSpPr txBox="1">
            <a:spLocks noChangeArrowheads="1"/>
          </p:cNvSpPr>
          <p:nvPr/>
        </p:nvSpPr>
        <p:spPr bwMode="auto">
          <a:xfrm>
            <a:off x="611188" y="4724400"/>
            <a:ext cx="458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">
                <a:hlinkClick r:id="rId8"/>
              </a:rPr>
              <a:t>http://pl.depositphotos.com/5044824/stock-illustration-Antique-heraldic-ornaments.html</a:t>
            </a:r>
            <a:endParaRPr lang="ru-RU" sz="800"/>
          </a:p>
          <a:p>
            <a:endParaRPr lang="ru-RU" sz="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2" descr="Картинка 29 из 9519"/>
          <p:cNvPicPr>
            <a:picLocks noChangeAspect="1" noChangeArrowheads="1"/>
          </p:cNvPicPr>
          <p:nvPr/>
        </p:nvPicPr>
        <p:blipFill>
          <a:blip r:embed="rId3"/>
          <a:srcRect t="4816" b="16850"/>
          <a:stretch>
            <a:fillRect/>
          </a:stretch>
        </p:blipFill>
        <p:spPr bwMode="auto">
          <a:xfrm>
            <a:off x="5651500" y="1773238"/>
            <a:ext cx="27622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21"/>
          <p:cNvSpPr txBox="1">
            <a:spLocks noChangeArrowheads="1"/>
          </p:cNvSpPr>
          <p:nvPr/>
        </p:nvSpPr>
        <p:spPr bwMode="auto">
          <a:xfrm>
            <a:off x="381000" y="1371600"/>
            <a:ext cx="81534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геометрический                           растительный</a:t>
            </a: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r>
              <a:rPr lang="ru-RU" sz="2400">
                <a:solidFill>
                  <a:schemeClr val="tx2"/>
                </a:solidFill>
              </a:rPr>
              <a:t>зооморфный                                антропоморфный</a:t>
            </a: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endParaRPr lang="ru-RU" sz="2400">
              <a:solidFill>
                <a:schemeClr val="tx2"/>
              </a:solidFill>
            </a:endParaRPr>
          </a:p>
          <a:p>
            <a:r>
              <a:rPr lang="ru-RU" sz="2400">
                <a:solidFill>
                  <a:schemeClr val="tx2"/>
                </a:solidFill>
              </a:rPr>
              <a:t>каллиграфический                      комбинированный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685800" y="228600"/>
            <a:ext cx="8229600" cy="990600"/>
          </a:xfrm>
        </p:spPr>
        <p:txBody>
          <a:bodyPr anchor="ctr"/>
          <a:lstStyle/>
          <a:p>
            <a:pPr algn="r" eaLnBrk="1" hangingPunct="1"/>
            <a:r>
              <a:rPr lang="ru-RU" b="1" smtClean="0">
                <a:solidFill>
                  <a:srgbClr val="154B46"/>
                </a:solidFill>
              </a:rPr>
              <a:t>Виды орнамента</a:t>
            </a:r>
            <a:r>
              <a:rPr lang="ru-RU" sz="2800" smtClean="0"/>
              <a:t> зависимости от элемента, используемого в орнаментальной композиции </a:t>
            </a:r>
            <a:endParaRPr lang="ru-RU" sz="2800" b="1" smtClean="0">
              <a:solidFill>
                <a:srgbClr val="154B46"/>
              </a:solidFill>
            </a:endParaRPr>
          </a:p>
        </p:txBody>
      </p:sp>
      <p:sp>
        <p:nvSpPr>
          <p:cNvPr id="34820" name="AutoShape 20" descr="Картинка 23 из 444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Tahoma" pitchFamily="34" charset="0"/>
            </a:endParaRPr>
          </a:p>
        </p:txBody>
      </p:sp>
      <p:pic>
        <p:nvPicPr>
          <p:cNvPr id="77846" name="Picture 22" descr="Картинка 23 из 444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18058" r="2160" b="67192"/>
          <a:stretch>
            <a:fillRect/>
          </a:stretch>
        </p:blipFill>
        <p:spPr bwMode="auto">
          <a:xfrm>
            <a:off x="401637" y="1779588"/>
            <a:ext cx="4191001" cy="1142139"/>
          </a:xfrm>
          <a:prstGeom prst="rect">
            <a:avLst/>
          </a:prstGeom>
          <a:noFill/>
        </p:spPr>
      </p:pic>
      <p:pic>
        <p:nvPicPr>
          <p:cNvPr id="34822" name="Picture 26" descr="http://n55i.school.tomline.ru/Successes/chields/concurces/VolMish2005/VM2005/works/03_multimedia/03_III_03/2/drevo200.jpg"/>
          <p:cNvPicPr>
            <a:picLocks noChangeAspect="1" noChangeArrowheads="1"/>
          </p:cNvPicPr>
          <p:nvPr/>
        </p:nvPicPr>
        <p:blipFill>
          <a:blip r:embed="rId5">
            <a:lum bright="20000" contrast="20000"/>
          </a:blip>
          <a:srcRect/>
          <a:stretch>
            <a:fillRect/>
          </a:stretch>
        </p:blipFill>
        <p:spPr bwMode="auto">
          <a:xfrm>
            <a:off x="5076825" y="3644900"/>
            <a:ext cx="327660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28" descr="http://n55i.school.tomline.ru/Successes/chields/concurces/VolMish2005/VM2005/works/03_multimedia/03_III_03/2/9.jpg"/>
          <p:cNvPicPr>
            <a:picLocks noChangeAspect="1" noChangeArrowheads="1"/>
          </p:cNvPicPr>
          <p:nvPr/>
        </p:nvPicPr>
        <p:blipFill>
          <a:blip r:embed="rId6">
            <a:lum bright="30000" contrast="40000"/>
          </a:blip>
          <a:srcRect/>
          <a:stretch>
            <a:fillRect/>
          </a:stretch>
        </p:blipFill>
        <p:spPr bwMode="auto">
          <a:xfrm>
            <a:off x="457200" y="3733800"/>
            <a:ext cx="3810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30" descr="Картинка 3 из 39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</a:blip>
          <a:srcRect l="11339" t="52792" r="61417" b="37195"/>
          <a:stretch>
            <a:fillRect/>
          </a:stretch>
        </p:blipFill>
        <p:spPr bwMode="auto">
          <a:xfrm>
            <a:off x="457200" y="5516563"/>
            <a:ext cx="3422650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34" descr="Картинка 1 из 11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5445125"/>
            <a:ext cx="4038600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56100" y="3429000"/>
            <a:ext cx="4787900" cy="3095625"/>
          </a:xfrm>
        </p:spPr>
        <p:txBody>
          <a:bodyPr/>
          <a:lstStyle/>
          <a:p>
            <a:r>
              <a:rPr lang="ru-RU" sz="2800" b="1" smtClean="0">
                <a:solidFill>
                  <a:srgbClr val="154B46"/>
                </a:solidFill>
              </a:rPr>
              <a:t/>
            </a:r>
            <a:br>
              <a:rPr lang="ru-RU" sz="2800" b="1" smtClean="0">
                <a:solidFill>
                  <a:srgbClr val="154B46"/>
                </a:solidFill>
              </a:rPr>
            </a:br>
            <a:r>
              <a:rPr lang="ru-RU" sz="2800" b="1" smtClean="0">
                <a:solidFill>
                  <a:srgbClr val="154B46"/>
                </a:solidFill>
              </a:rPr>
              <a:t/>
            </a:r>
            <a:br>
              <a:rPr lang="ru-RU" sz="2800" b="1" smtClean="0">
                <a:solidFill>
                  <a:srgbClr val="154B46"/>
                </a:solidFill>
              </a:rPr>
            </a:br>
            <a:r>
              <a:rPr lang="ru-RU" b="1" smtClean="0">
                <a:solidFill>
                  <a:srgbClr val="154B46"/>
                </a:solidFill>
              </a:rPr>
              <a:t>Ритм</a:t>
            </a:r>
            <a:r>
              <a:rPr lang="ru-RU" sz="2800" b="1" smtClean="0">
                <a:solidFill>
                  <a:srgbClr val="154B46"/>
                </a:solidFill>
              </a:rPr>
              <a:t> </a:t>
            </a:r>
            <a:r>
              <a:rPr lang="ru-RU" sz="2800" smtClean="0"/>
              <a:t>–</a:t>
            </a:r>
            <a:r>
              <a:rPr lang="ru-RU" sz="2800" smtClean="0">
                <a:solidFill>
                  <a:srgbClr val="227870"/>
                </a:solidFill>
              </a:rPr>
              <a:t> </a:t>
            </a:r>
            <a:r>
              <a:rPr lang="ru-RU" sz="2400" smtClean="0"/>
              <a:t>это </a:t>
            </a:r>
            <a:r>
              <a:rPr lang="ru-RU" sz="2400" u="sng" smtClean="0"/>
              <a:t>чередование</a:t>
            </a:r>
            <a:r>
              <a:rPr lang="ru-RU" sz="2400" smtClean="0"/>
              <a:t> соразмерных элементов, происходящее с определённой последовательностью.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Построение полосы – это простейший способ показа </a:t>
            </a:r>
            <a:br>
              <a:rPr lang="ru-RU" sz="2400" smtClean="0"/>
            </a:br>
            <a:r>
              <a:rPr lang="ru-RU" sz="2400" smtClean="0"/>
              <a:t>композиции и ритма в орнаменте.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6013" y="4221163"/>
            <a:ext cx="4319587" cy="1905000"/>
          </a:xfrm>
        </p:spPr>
        <p:txBody>
          <a:bodyPr/>
          <a:lstStyle/>
          <a:p>
            <a:pPr>
              <a:buFontTx/>
              <a:buNone/>
            </a:pPr>
            <a:r>
              <a:rPr lang="ru-RU" smtClean="0"/>
              <a:t>.</a:t>
            </a: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068638"/>
            <a:ext cx="3671888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303213" y="6524625"/>
            <a:ext cx="2200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>
                <a:hlinkClick r:id="rId3"/>
              </a:rPr>
              <a:t>http://dmelnikova.livejournal.com/13274.html</a:t>
            </a:r>
            <a:endParaRPr lang="ru-RU" sz="800"/>
          </a:p>
          <a:p>
            <a:endParaRPr lang="ru-RU" sz="800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323850" y="404813"/>
            <a:ext cx="4103688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154B46"/>
                </a:solidFill>
              </a:rPr>
              <a:t>Композиция </a:t>
            </a:r>
            <a:r>
              <a:rPr lang="ru-RU" sz="2400"/>
              <a:t>– это объединение элементов изображения </a:t>
            </a:r>
            <a:r>
              <a:rPr lang="ru-RU" sz="2400" u="sng"/>
              <a:t>в одно целое</a:t>
            </a:r>
            <a:r>
              <a:rPr lang="ru-RU" sz="2400"/>
              <a:t>, имеющее единую форму и содержание.</a:t>
            </a:r>
          </a:p>
          <a:p>
            <a:endParaRPr lang="ru-RU" sz="2400"/>
          </a:p>
        </p:txBody>
      </p:sp>
      <p:pic>
        <p:nvPicPr>
          <p:cNvPr id="5120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549275"/>
            <a:ext cx="3889375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5651500" y="260350"/>
            <a:ext cx="321468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800">
                <a:hlinkClick r:id="rId5"/>
              </a:rPr>
              <a:t>http://clubs.ya.ru/4611686018427399150/replies.xml?item_no=272</a:t>
            </a:r>
            <a:endParaRPr lang="ru-RU" sz="8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ind_0011_slide">
  <a:themeElements>
    <a:clrScheme name="Тема Office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A9CFC0"/>
      </a:lt1>
      <a:dk2>
        <a:srgbClr val="000000"/>
      </a:dk2>
      <a:lt2>
        <a:srgbClr val="A8A8A8"/>
      </a:lt2>
      <a:accent1>
        <a:srgbClr val="596B2E"/>
      </a:accent1>
      <a:accent2>
        <a:srgbClr val="2E386B"/>
      </a:accent2>
      <a:accent3>
        <a:srgbClr val="D1E4DC"/>
      </a:accent3>
      <a:accent4>
        <a:srgbClr val="000000"/>
      </a:accent4>
      <a:accent5>
        <a:srgbClr val="B5BAAD"/>
      </a:accent5>
      <a:accent6>
        <a:srgbClr val="293260"/>
      </a:accent6>
      <a:hlink>
        <a:srgbClr val="2E6B53"/>
      </a:hlink>
      <a:folHlink>
        <a:srgbClr val="2E516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89C3B"/>
        </a:accent1>
        <a:accent2>
          <a:srgbClr val="4D806B"/>
        </a:accent2>
        <a:accent3>
          <a:srgbClr val="D1E4DC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596B2E"/>
        </a:accent1>
        <a:accent2>
          <a:srgbClr val="2E386B"/>
        </a:accent2>
        <a:accent3>
          <a:srgbClr val="D1E4DC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C5014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A9CFC0"/>
        </a:lt1>
        <a:dk2>
          <a:srgbClr val="000000"/>
        </a:dk2>
        <a:lt2>
          <a:srgbClr val="A8A8A8"/>
        </a:lt2>
        <a:accent1>
          <a:srgbClr val="6B652E"/>
        </a:accent1>
        <a:accent2>
          <a:srgbClr val="2E6B53"/>
        </a:accent2>
        <a:accent3>
          <a:srgbClr val="D1E4DC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89C3B"/>
        </a:accent1>
        <a:accent2>
          <a:srgbClr val="4D806B"/>
        </a:accent2>
        <a:accent3>
          <a:srgbClr val="FFFFFF"/>
        </a:accent3>
        <a:accent4>
          <a:srgbClr val="000000"/>
        </a:accent4>
        <a:accent5>
          <a:srgbClr val="B9CBAF"/>
        </a:accent5>
        <a:accent6>
          <a:srgbClr val="457360"/>
        </a:accent6>
        <a:hlink>
          <a:srgbClr val="436426"/>
        </a:hlink>
        <a:folHlink>
          <a:srgbClr val="26594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596B2E"/>
        </a:accent1>
        <a:accent2>
          <a:srgbClr val="2E386B"/>
        </a:accent2>
        <a:accent3>
          <a:srgbClr val="FFFFFF"/>
        </a:accent3>
        <a:accent4>
          <a:srgbClr val="000000"/>
        </a:accent4>
        <a:accent5>
          <a:srgbClr val="B5BAAD"/>
        </a:accent5>
        <a:accent6>
          <a:srgbClr val="293260"/>
        </a:accent6>
        <a:hlink>
          <a:srgbClr val="2E6B53"/>
        </a:hlink>
        <a:folHlink>
          <a:srgbClr val="2E51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C5014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3AA"/>
        </a:accent5>
        <a:accent6>
          <a:srgbClr val="29604A"/>
        </a:accent6>
        <a:hlink>
          <a:srgbClr val="6B4D2E"/>
        </a:hlink>
        <a:folHlink>
          <a:srgbClr val="6B2E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B652E"/>
        </a:accent1>
        <a:accent2>
          <a:srgbClr val="2E6B53"/>
        </a:accent2>
        <a:accent3>
          <a:srgbClr val="FFFFFF"/>
        </a:accent3>
        <a:accent4>
          <a:srgbClr val="000000"/>
        </a:accent4>
        <a:accent5>
          <a:srgbClr val="BAB8AD"/>
        </a:accent5>
        <a:accent6>
          <a:srgbClr val="29604A"/>
        </a:accent6>
        <a:hlink>
          <a:srgbClr val="6B3D2E"/>
        </a:hlink>
        <a:folHlink>
          <a:srgbClr val="43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ind_0011_slide</Template>
  <TotalTime>1907</TotalTime>
  <Words>569</Words>
  <Application>Microsoft Office PowerPoint</Application>
  <PresentationFormat>Экран (4:3)</PresentationFormat>
  <Paragraphs>120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ind_0011_slide</vt:lpstr>
      <vt:lpstr>1_Default Design</vt:lpstr>
      <vt:lpstr>Подумайте, в какой технике рукоделия созданы  эти панно? Вспомните отличительную особенность этой техники </vt:lpstr>
      <vt:lpstr>Презентация PowerPoint</vt:lpstr>
      <vt:lpstr>Старинный вид творчества</vt:lpstr>
      <vt:lpstr>Символ – опознавательный знак </vt:lpstr>
      <vt:lpstr>  </vt:lpstr>
      <vt:lpstr>Презентация PowerPoint</vt:lpstr>
      <vt:lpstr>                             Виды орнамента </vt:lpstr>
      <vt:lpstr>Виды орнамента зависимости от элемента, используемого в орнаментальной композиции </vt:lpstr>
      <vt:lpstr>  Ритм – это чередование соразмерных элементов, происходящее с определённой последовательностью.  Построение полосы – это простейший способ показа  композиции и ритма в орнаменте.</vt:lpstr>
      <vt:lpstr>Для вышивания орнамента чаще всего используют счётные швы: роспись, набор, русская гладь, крест и др. </vt:lpstr>
      <vt:lpstr>Счётный шов «набор» (брань)</vt:lpstr>
      <vt:lpstr>Счётные швы: «русская гладь»,</vt:lpstr>
      <vt:lpstr>                            Разновидности шва «крест»</vt:lpstr>
      <vt:lpstr>Вышивают швом «крест» по схеме</vt:lpstr>
      <vt:lpstr> Перечислите инструменты и приспособления для вышивки</vt:lpstr>
      <vt:lpstr>                                      Правила вышивания</vt:lpstr>
      <vt:lpstr>Практическая работа</vt:lpstr>
      <vt:lpstr>Найди соответствие между понятиями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крючком. Инструменты и материалы.</dc:title>
  <dc:creator>Света</dc:creator>
  <cp:lastModifiedBy>Константин</cp:lastModifiedBy>
  <cp:revision>71</cp:revision>
  <dcterms:created xsi:type="dcterms:W3CDTF">2010-02-20T12:45:00Z</dcterms:created>
  <dcterms:modified xsi:type="dcterms:W3CDTF">2020-04-18T11:25:31Z</dcterms:modified>
</cp:coreProperties>
</file>