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82" r:id="rId2"/>
    <p:sldId id="280" r:id="rId3"/>
    <p:sldId id="279" r:id="rId4"/>
    <p:sldId id="283" r:id="rId5"/>
    <p:sldId id="284" r:id="rId6"/>
    <p:sldId id="311" r:id="rId7"/>
    <p:sldId id="312" r:id="rId8"/>
    <p:sldId id="313" r:id="rId9"/>
    <p:sldId id="314" r:id="rId10"/>
    <p:sldId id="315" r:id="rId11"/>
    <p:sldId id="291" r:id="rId12"/>
    <p:sldId id="256" r:id="rId13"/>
    <p:sldId id="277" r:id="rId14"/>
    <p:sldId id="278" r:id="rId15"/>
    <p:sldId id="292" r:id="rId16"/>
    <p:sldId id="276" r:id="rId17"/>
    <p:sldId id="268" r:id="rId18"/>
    <p:sldId id="269" r:id="rId19"/>
    <p:sldId id="310" r:id="rId20"/>
    <p:sldId id="262" r:id="rId21"/>
    <p:sldId id="288" r:id="rId22"/>
    <p:sldId id="293" r:id="rId23"/>
    <p:sldId id="296" r:id="rId24"/>
    <p:sldId id="289" r:id="rId25"/>
    <p:sldId id="290" r:id="rId26"/>
    <p:sldId id="257" r:id="rId27"/>
    <p:sldId id="305" r:id="rId28"/>
    <p:sldId id="306" r:id="rId29"/>
    <p:sldId id="304" r:id="rId30"/>
    <p:sldId id="300" r:id="rId31"/>
    <p:sldId id="301" r:id="rId32"/>
    <p:sldId id="294" r:id="rId33"/>
    <p:sldId id="261" r:id="rId34"/>
    <p:sldId id="298" r:id="rId35"/>
    <p:sldId id="263" r:id="rId36"/>
    <p:sldId id="260" r:id="rId37"/>
    <p:sldId id="258" r:id="rId38"/>
    <p:sldId id="302" r:id="rId39"/>
    <p:sldId id="266" r:id="rId40"/>
    <p:sldId id="295" r:id="rId41"/>
    <p:sldId id="307" r:id="rId42"/>
    <p:sldId id="308" r:id="rId43"/>
    <p:sldId id="309" r:id="rId44"/>
    <p:sldId id="316" r:id="rId45"/>
    <p:sldId id="285" r:id="rId46"/>
    <p:sldId id="287" r:id="rId47"/>
    <p:sldId id="286" r:id="rId48"/>
    <p:sldId id="317" r:id="rId4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70" autoAdjust="0"/>
    <p:restoredTop sz="94771" autoAdjust="0"/>
  </p:normalViewPr>
  <p:slideViewPr>
    <p:cSldViewPr>
      <p:cViewPr>
        <p:scale>
          <a:sx n="40" d="100"/>
          <a:sy n="40" d="100"/>
        </p:scale>
        <p:origin x="-302" y="-125"/>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5C6250-F0B6-4F87-8A3F-31A8DEC5DCE4}" type="datetimeFigureOut">
              <a:rPr lang="ru-RU" smtClean="0"/>
              <a:pPr/>
              <a:t>20.04.2020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2C0923-216B-4966-B7EB-55C865605820}" type="slidenum">
              <a:rPr lang="ru-RU" smtClean="0"/>
              <a:pPr/>
              <a:t>‹#›</a:t>
            </a:fld>
            <a:endParaRPr lang="ru-RU"/>
          </a:p>
        </p:txBody>
      </p:sp>
    </p:spTree>
    <p:extLst>
      <p:ext uri="{BB962C8B-B14F-4D97-AF65-F5344CB8AC3E}">
        <p14:creationId xmlns:p14="http://schemas.microsoft.com/office/powerpoint/2010/main" val="808621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u="sng" dirty="0"/>
          </a:p>
        </p:txBody>
      </p:sp>
      <p:sp>
        <p:nvSpPr>
          <p:cNvPr id="4" name="Номер слайда 3"/>
          <p:cNvSpPr>
            <a:spLocks noGrp="1"/>
          </p:cNvSpPr>
          <p:nvPr>
            <p:ph type="sldNum" sz="quarter" idx="10"/>
          </p:nvPr>
        </p:nvSpPr>
        <p:spPr/>
        <p:txBody>
          <a:bodyPr/>
          <a:lstStyle/>
          <a:p>
            <a:fld id="{732C0923-216B-4966-B7EB-55C865605820}" type="slidenum">
              <a:rPr lang="ru-RU" smtClean="0"/>
              <a:pPr/>
              <a:t>37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20.04.2020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ru.wikibooks.org/wiki/%D0%A4%D0%B0%D0%B9%D0%BB:Suicide-prague.jpg"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ru.wikipedia.org/wiki/%D0%B1%D0%BE%D0%BB%D1%8C%D0%BD%D0%B8%D1%86%D0%B0" TargetMode="External"/><Relationship Id="rId2" Type="http://schemas.openxmlformats.org/officeDocument/2006/relationships/hyperlink" Target="http://ru.wikibooks.org/wiki/%D0%A4%D0%B0%D0%B9%D0%BB:Sign_first_aid.svg" TargetMode="External"/><Relationship Id="rId1" Type="http://schemas.openxmlformats.org/officeDocument/2006/relationships/slideLayout" Target="../slideLayouts/slideLayout2.xml"/><Relationship Id="rId6" Type="http://schemas.openxmlformats.org/officeDocument/2006/relationships/hyperlink" Target="http://ru.wikipedia.org/wiki/%D0%B2%D1%80%D0%B0%D1%87" TargetMode="External"/><Relationship Id="rId5" Type="http://schemas.openxmlformats.org/officeDocument/2006/relationships/hyperlink" Target="http://ru.wikipedia.org/wiki/%D0%B7%D0%B0%D0%B1%D0%BE%D0%BB%D0%B5%D0%B2%D0%B0%D0%BD%D0%B8%D0%B5" TargetMode="External"/><Relationship Id="rId4" Type="http://schemas.openxmlformats.org/officeDocument/2006/relationships/hyperlink" Target="http://ru.wikipedia.org/wiki/%D0%BD%D0%B5%D1%81%D1%87%D0%B0%D1%81%D1%82%D0%BD%D1%8B%D0%B9_%D1%81%D0%BB%D1%83%D1%87%D0%B0%D0%B9"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hyperlink" Target="http://ru.wikibooks.org/w/index.php?title=%D0%9D%D0%B5%D0%BF%D1%80%D1%8F%D0%BC%D0%BE%D0%B9_%D0%BC%D0%B0%D1%81%D1%81%D0%B0%D0%B6_%D1%81%D0%B5%D1%80%D0%B4%D1%86%D0%B0&amp;action=edit&amp;redlink=1" TargetMode="External"/><Relationship Id="rId7" Type="http://schemas.openxmlformats.org/officeDocument/2006/relationships/image" Target="../media/image11.jpeg"/><Relationship Id="rId2" Type="http://schemas.openxmlformats.org/officeDocument/2006/relationships/hyperlink" Target="http://ru.wikibooks.org/w/index.php?title=%D0%A1%D0%B5%D1%80%D0%B4%D0%B5%D1%87%D0%BD%D0%BE-%D0%BB%D1%91%D0%B3%D0%BE%D1%87%D0%BD%D0%B0%D1%8F_%D1%80%D0%B5%D0%B0%D0%BD%D0%B8%D0%BC%D0%B0%D1%86%D0%B8%D1%8F&amp;action=edit&amp;redlink=1" TargetMode="External"/><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hyperlink" Target="http://ru.wikibooks.org/w/index.php?title=%D0%9E%D1%81%D1%82%D0%B0%D0%BD%D0%BE%D0%B2%D0%BA%D0%B0_%D0%BA%D1%80%D0%BE%D0%B2%D0%BE%D1%82%D0%B5%D1%87%D0%B5%D0%BD%D0%B8%D1%8F&amp;action=edit&amp;redlink=1" TargetMode="External"/><Relationship Id="rId4" Type="http://schemas.openxmlformats.org/officeDocument/2006/relationships/hyperlink" Target="http://ru.wikibooks.org/w/index.php?title=%D0%98%D1%81%D0%BA%D1%83%D1%81%D1%81%D1%82%D0%B2%D0%B5%D0%BD%D0%BD%D0%BE%D0%B5_%D0%B4%D1%8B%D1%85%D0%B0%D0%BD%D0%B8%D0%B5&amp;action=edit&amp;redlink=1"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hyperlink" Target="http://ru.wikibooks.org/wiki/%D0%A4%D0%B0%D0%B9%D0%BB:Sign_first_aid.svg"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ru/imgres?imgurl=http://img1.1tv.ru/imgsize460x345/PR20110117214213.JPG&amp;imgrefurl=http://www.1tv.ru/sprojects_advice/si=5804&amp;r=1272&amp;h=345&amp;w=460&amp;sz=64&amp;tbnid=wZHxWekjZO28BM:&amp;tbnh=93&amp;tbnw=124&amp;zoom=1&amp;usg=__qOcI5y853bn0pmY2CwQQS2PWQSg=&amp;docid=HtizYFEsWOGldM&amp;sa=X&amp;ei=0sIpUcrIIMTatAauo4HYDQ&amp;ved=0CDcQ9QEwAg&amp;dur=5053" TargetMode="External"/><Relationship Id="rId1"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hyperlink" Target="http://ru.wikibooks.org/w/index.php?title=%D0%A1%D0%BA%D0%BE%D1%80%D0%B0%D1%8F_%D0%BC%D0%B5%D0%B4%D0%B8%D1%86%D0%B8%D0%BD%D1%81%D0%BA%D0%B0%D1%8F_%D0%BF%D0%BE%D0%BC%D0%BE%D1%89%D1%8C&amp;action=edit&amp;redlink=1" TargetMode="Externa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428605"/>
            <a:ext cx="7672414" cy="3171846"/>
          </a:xfrm>
        </p:spPr>
        <p:txBody>
          <a:bodyPr/>
          <a:lstStyle/>
          <a:p>
            <a:r>
              <a:rPr lang="ru-RU" dirty="0" smtClean="0"/>
              <a:t>Организуемся.</a:t>
            </a:r>
            <a:endParaRPr lang="ru-RU" dirty="0"/>
          </a:p>
        </p:txBody>
      </p:sp>
      <p:sp>
        <p:nvSpPr>
          <p:cNvPr id="3" name="Подзаголовок 2"/>
          <p:cNvSpPr>
            <a:spLocks noGrp="1"/>
          </p:cNvSpPr>
          <p:nvPr>
            <p:ph type="subTitle" idx="1"/>
          </p:nvPr>
        </p:nvSpPr>
        <p:spPr>
          <a:xfrm>
            <a:off x="1000100" y="2357430"/>
            <a:ext cx="6400800" cy="1752600"/>
          </a:xfrm>
        </p:spPr>
        <p:txBody>
          <a:bodyPr>
            <a:noAutofit/>
          </a:bodyPr>
          <a:lstStyle/>
          <a:p>
            <a:r>
              <a:rPr lang="ru-RU" sz="6000" dirty="0" smtClean="0"/>
              <a:t>Проверим остроту зрения.</a:t>
            </a:r>
            <a:endParaRPr lang="ru-RU" sz="6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928662" y="142853"/>
          <a:ext cx="7316205" cy="5120640"/>
        </p:xfrm>
        <a:graphic>
          <a:graphicData uri="http://schemas.openxmlformats.org/drawingml/2006/table">
            <a:tbl>
              <a:tblPr/>
              <a:tblGrid>
                <a:gridCol w="3308085"/>
                <a:gridCol w="2004060"/>
                <a:gridCol w="2004060"/>
              </a:tblGrid>
              <a:tr h="1433514">
                <a:tc>
                  <a:txBody>
                    <a:bodyPr/>
                    <a:lstStyle/>
                    <a:p>
                      <a:pPr algn="ctr">
                        <a:spcAft>
                          <a:spcPts val="0"/>
                        </a:spcAft>
                      </a:pPr>
                      <a:r>
                        <a:rPr lang="ru-RU" sz="2400" b="1" dirty="0">
                          <a:latin typeface="Arial"/>
                          <a:ea typeface="Times New Roman"/>
                          <a:cs typeface="Times New Roman"/>
                        </a:rPr>
                        <a:t>Причины обращения</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dirty="0">
                          <a:latin typeface="Arial"/>
                          <a:ea typeface="Times New Roman"/>
                          <a:cs typeface="Times New Roman"/>
                        </a:rPr>
                        <a:t>Виды </a:t>
                      </a:r>
                      <a:r>
                        <a:rPr lang="ru-RU" sz="2400" b="1" dirty="0" err="1" smtClean="0">
                          <a:latin typeface="Arial"/>
                          <a:ea typeface="Times New Roman"/>
                          <a:cs typeface="Times New Roman"/>
                        </a:rPr>
                        <a:t>медицинс-кой</a:t>
                      </a:r>
                      <a:r>
                        <a:rPr lang="ru-RU" sz="2400" b="1" dirty="0" smtClean="0">
                          <a:latin typeface="Arial"/>
                          <a:ea typeface="Times New Roman"/>
                          <a:cs typeface="Times New Roman"/>
                        </a:rPr>
                        <a:t> </a:t>
                      </a:r>
                      <a:r>
                        <a:rPr lang="ru-RU" sz="2400" b="1" dirty="0">
                          <a:latin typeface="Arial"/>
                          <a:ea typeface="Times New Roman"/>
                          <a:cs typeface="Times New Roman"/>
                        </a:rPr>
                        <a:t>помощи</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dirty="0">
                          <a:latin typeface="Arial"/>
                          <a:ea typeface="Times New Roman"/>
                          <a:cs typeface="Times New Roman"/>
                        </a:rPr>
                        <a:t>Порядок обращения</a:t>
                      </a:r>
                      <a:endParaRPr lang="ru-RU" sz="2400" dirty="0">
                        <a:latin typeface="Times New Roman"/>
                        <a:ea typeface="Times New Roman"/>
                        <a:cs typeface="Times New Roman"/>
                      </a:endParaRPr>
                    </a:p>
                    <a:p>
                      <a:pPr algn="ctr">
                        <a:spcAft>
                          <a:spcPts val="0"/>
                        </a:spcAft>
                      </a:pPr>
                      <a:r>
                        <a:rPr lang="ru-RU" sz="2400" b="1" dirty="0">
                          <a:latin typeface="Arial"/>
                          <a:ea typeface="Times New Roman"/>
                          <a:cs typeface="Times New Roman"/>
                        </a:rPr>
                        <a:t>(</a:t>
                      </a:r>
                      <a:r>
                        <a:rPr lang="ru-RU" sz="2400" b="1" dirty="0" err="1" smtClean="0">
                          <a:latin typeface="Arial"/>
                          <a:ea typeface="Times New Roman"/>
                          <a:cs typeface="Times New Roman"/>
                        </a:rPr>
                        <a:t>заполня-ется</a:t>
                      </a:r>
                      <a:r>
                        <a:rPr lang="ru-RU" sz="2400" b="1" dirty="0" smtClean="0">
                          <a:latin typeface="Arial"/>
                          <a:ea typeface="Times New Roman"/>
                          <a:cs typeface="Times New Roman"/>
                        </a:rPr>
                        <a:t> </a:t>
                      </a:r>
                      <a:r>
                        <a:rPr lang="ru-RU" sz="2400" b="1" dirty="0">
                          <a:latin typeface="Arial"/>
                          <a:ea typeface="Times New Roman"/>
                          <a:cs typeface="Times New Roman"/>
                        </a:rPr>
                        <a:t>учащимися)</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Острая боль</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latin typeface="Arial"/>
                          <a:ea typeface="Times New Roman"/>
                          <a:cs typeface="Times New Roman"/>
                        </a:rPr>
                        <a:t>«Скорая помощь»</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i="1" dirty="0">
                          <a:latin typeface="Arial"/>
                          <a:ea typeface="Times New Roman"/>
                          <a:cs typeface="Times New Roman"/>
                        </a:rPr>
                        <a:t>3</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a:latin typeface="Arial"/>
                          <a:ea typeface="Times New Roman"/>
                          <a:cs typeface="Times New Roman"/>
                        </a:rPr>
                        <a:t>Недомогание</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latin typeface="Arial"/>
                          <a:ea typeface="Times New Roman"/>
                          <a:cs typeface="Times New Roman"/>
                        </a:rPr>
                        <a:t>Вызов врача на дом</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i="1" dirty="0">
                          <a:latin typeface="Arial"/>
                          <a:ea typeface="Times New Roman"/>
                          <a:cs typeface="Times New Roman"/>
                        </a:rPr>
                        <a:t>4</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Любое заболевание</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err="1" smtClean="0">
                          <a:latin typeface="Arial"/>
                          <a:ea typeface="Times New Roman"/>
                          <a:cs typeface="Times New Roman"/>
                        </a:rPr>
                        <a:t>Амбулатор-ный</a:t>
                      </a:r>
                      <a:r>
                        <a:rPr lang="ru-RU" sz="2400" dirty="0" smtClean="0">
                          <a:latin typeface="Arial"/>
                          <a:ea typeface="Times New Roman"/>
                          <a:cs typeface="Times New Roman"/>
                        </a:rPr>
                        <a:t>, </a:t>
                      </a:r>
                      <a:r>
                        <a:rPr lang="ru-RU" sz="2400" dirty="0">
                          <a:latin typeface="Arial"/>
                          <a:ea typeface="Times New Roman"/>
                          <a:cs typeface="Times New Roman"/>
                        </a:rPr>
                        <a:t>прием врача</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i="1" dirty="0">
                          <a:latin typeface="Arial"/>
                          <a:ea typeface="Times New Roman"/>
                          <a:cs typeface="Times New Roman"/>
                        </a:rPr>
                        <a:t>1</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Длительное лечение</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err="1" smtClean="0">
                          <a:latin typeface="Arial"/>
                          <a:ea typeface="Times New Roman"/>
                          <a:cs typeface="Times New Roman"/>
                        </a:rPr>
                        <a:t>Госпитали-зация</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i="1" dirty="0">
                          <a:latin typeface="Arial"/>
                          <a:ea typeface="Times New Roman"/>
                          <a:cs typeface="Times New Roman"/>
                        </a:rPr>
                        <a:t>2</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Прямоугольник 2"/>
          <p:cNvSpPr/>
          <p:nvPr/>
        </p:nvSpPr>
        <p:spPr>
          <a:xfrm>
            <a:off x="2214546" y="2828836"/>
            <a:ext cx="3714776" cy="3816429"/>
          </a:xfrm>
          <a:prstGeom prst="rect">
            <a:avLst/>
          </a:prstGeom>
        </p:spPr>
        <p:txBody>
          <a:bodyPr wrap="square">
            <a:spAutoFit/>
          </a:bodyPr>
          <a:lstStyle/>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r>
              <a:rPr lang="ru-RU" sz="2000" dirty="0" smtClean="0">
                <a:latin typeface="Arial" pitchFamily="34" charset="0"/>
                <a:ea typeface="Times New Roman" pitchFamily="18" charset="0"/>
                <a:cs typeface="Arial" pitchFamily="34" charset="0"/>
              </a:rPr>
              <a:t>1. Запись в регистратуре</a:t>
            </a:r>
            <a:endParaRPr lang="ru-RU" sz="2000" dirty="0" smtClean="0">
              <a:latin typeface="Arial" pitchFamily="34" charset="0"/>
              <a:cs typeface="Arial" pitchFamily="34" charset="0"/>
            </a:endParaRPr>
          </a:p>
          <a:p>
            <a:pPr lvl="0" eaLnBrk="0" fontAlgn="base" hangingPunct="0">
              <a:spcBef>
                <a:spcPct val="0"/>
              </a:spcBef>
              <a:spcAft>
                <a:spcPct val="0"/>
              </a:spcAft>
            </a:pPr>
            <a:r>
              <a:rPr lang="ru-RU" sz="2000" dirty="0" smtClean="0">
                <a:latin typeface="Arial" pitchFamily="34" charset="0"/>
                <a:ea typeface="Times New Roman" pitchFamily="18" charset="0"/>
                <a:cs typeface="Arial" pitchFamily="34" charset="0"/>
              </a:rPr>
              <a:t>2. Направление врача</a:t>
            </a:r>
            <a:endParaRPr lang="ru-RU" sz="2000" dirty="0" smtClean="0">
              <a:latin typeface="Arial" pitchFamily="34" charset="0"/>
              <a:cs typeface="Arial" pitchFamily="34" charset="0"/>
            </a:endParaRPr>
          </a:p>
          <a:p>
            <a:pPr lvl="0" eaLnBrk="0" fontAlgn="base" hangingPunct="0">
              <a:spcBef>
                <a:spcPct val="0"/>
              </a:spcBef>
              <a:spcAft>
                <a:spcPct val="0"/>
              </a:spcAft>
            </a:pPr>
            <a:r>
              <a:rPr lang="ru-RU" sz="2000" dirty="0" smtClean="0">
                <a:latin typeface="Arial" pitchFamily="34" charset="0"/>
                <a:ea typeface="Times New Roman" pitchFamily="18" charset="0"/>
                <a:cs typeface="Arial" pitchFamily="34" charset="0"/>
              </a:rPr>
              <a:t>3. Телефон «03»</a:t>
            </a:r>
            <a:endParaRPr lang="ru-RU" sz="2000" dirty="0" smtClean="0">
              <a:latin typeface="Arial" pitchFamily="34" charset="0"/>
              <a:cs typeface="Arial" pitchFamily="34" charset="0"/>
            </a:endParaRPr>
          </a:p>
          <a:p>
            <a:pPr lvl="0" eaLnBrk="0" fontAlgn="base" hangingPunct="0">
              <a:spcBef>
                <a:spcPct val="0"/>
              </a:spcBef>
              <a:spcAft>
                <a:spcPct val="0"/>
              </a:spcAft>
            </a:pPr>
            <a:r>
              <a:rPr lang="ru-RU" sz="2000" dirty="0" smtClean="0">
                <a:latin typeface="Arial" pitchFamily="34" charset="0"/>
                <a:ea typeface="Times New Roman" pitchFamily="18" charset="0"/>
                <a:cs typeface="Arial" pitchFamily="34" charset="0"/>
              </a:rPr>
              <a:t>4. Позвонить в поликлинику</a:t>
            </a:r>
            <a:endParaRPr lang="ru-RU" sz="2000" dirty="0" smtClean="0">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080423233653"/>
          <p:cNvPicPr/>
          <p:nvPr/>
        </p:nvPicPr>
        <p:blipFill>
          <a:blip r:embed="rId2"/>
          <a:srcRect/>
          <a:stretch>
            <a:fillRect/>
          </a:stretch>
        </p:blipFill>
        <p:spPr bwMode="auto">
          <a:xfrm>
            <a:off x="428596" y="428604"/>
            <a:ext cx="3429024" cy="3143272"/>
          </a:xfrm>
          <a:prstGeom prst="rect">
            <a:avLst/>
          </a:prstGeom>
          <a:noFill/>
        </p:spPr>
      </p:pic>
      <p:pic>
        <p:nvPicPr>
          <p:cNvPr id="3" name="Picture 3" descr="20051214202308_5_1b"/>
          <p:cNvPicPr>
            <a:picLocks noChangeAspect="1" noChangeArrowheads="1"/>
          </p:cNvPicPr>
          <p:nvPr/>
        </p:nvPicPr>
        <p:blipFill>
          <a:blip r:embed="rId3"/>
          <a:srcRect/>
          <a:stretch>
            <a:fillRect/>
          </a:stretch>
        </p:blipFill>
        <p:spPr bwMode="auto">
          <a:xfrm flipV="1">
            <a:off x="642910" y="3643314"/>
            <a:ext cx="2071702" cy="2517196"/>
          </a:xfrm>
          <a:prstGeom prst="rect">
            <a:avLst/>
          </a:prstGeom>
          <a:noFill/>
          <a:ln w="9525">
            <a:noFill/>
            <a:miter lim="800000"/>
            <a:headEnd/>
            <a:tailEnd/>
          </a:ln>
        </p:spPr>
      </p:pic>
      <p:pic>
        <p:nvPicPr>
          <p:cNvPr id="4" name="Рисунок 3" descr="116550487856304"/>
          <p:cNvPicPr/>
          <p:nvPr/>
        </p:nvPicPr>
        <p:blipFill>
          <a:blip r:embed="rId4"/>
          <a:srcRect/>
          <a:stretch>
            <a:fillRect/>
          </a:stretch>
        </p:blipFill>
        <p:spPr bwMode="auto">
          <a:xfrm>
            <a:off x="3357554" y="3071810"/>
            <a:ext cx="2857520" cy="3163890"/>
          </a:xfrm>
          <a:prstGeom prst="rect">
            <a:avLst/>
          </a:prstGeom>
          <a:noFill/>
        </p:spPr>
      </p:pic>
      <p:pic>
        <p:nvPicPr>
          <p:cNvPr id="5" name="Picture 6" descr="35"/>
          <p:cNvPicPr>
            <a:picLocks noChangeAspect="1" noChangeArrowheads="1"/>
          </p:cNvPicPr>
          <p:nvPr/>
        </p:nvPicPr>
        <p:blipFill>
          <a:blip r:embed="rId5"/>
          <a:srcRect/>
          <a:stretch>
            <a:fillRect/>
          </a:stretch>
        </p:blipFill>
        <p:spPr bwMode="auto">
          <a:xfrm>
            <a:off x="6786577" y="2857496"/>
            <a:ext cx="2318011" cy="3429024"/>
          </a:xfrm>
          <a:prstGeom prst="rect">
            <a:avLst/>
          </a:prstGeom>
          <a:noFill/>
          <a:ln w="9525">
            <a:noFill/>
            <a:miter lim="800000"/>
            <a:headEnd/>
            <a:tailEnd/>
          </a:ln>
        </p:spPr>
      </p:pic>
      <p:sp>
        <p:nvSpPr>
          <p:cNvPr id="6" name="Прямоугольник 5"/>
          <p:cNvSpPr/>
          <p:nvPr/>
        </p:nvSpPr>
        <p:spPr>
          <a:xfrm>
            <a:off x="4429124" y="285728"/>
            <a:ext cx="4714876" cy="2308324"/>
          </a:xfrm>
          <a:prstGeom prst="rect">
            <a:avLst/>
          </a:prstGeom>
        </p:spPr>
        <p:txBody>
          <a:bodyPr wrap="square">
            <a:spAutoFit/>
          </a:bodyPr>
          <a:lstStyle/>
          <a:p>
            <a:r>
              <a:rPr lang="ru-RU" sz="3600" dirty="0" smtClean="0"/>
              <a:t>В различных житейских ситуациях   внезапно  происходят несчастные случаи.</a:t>
            </a:r>
            <a:endParaRPr lang="ru-RU"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428604"/>
            <a:ext cx="7772400" cy="3286147"/>
          </a:xfrm>
        </p:spPr>
        <p:txBody>
          <a:bodyPr>
            <a:normAutofit/>
          </a:bodyPr>
          <a:lstStyle/>
          <a:p>
            <a:endParaRPr lang="ru-RU" dirty="0"/>
          </a:p>
        </p:txBody>
      </p:sp>
      <p:sp>
        <p:nvSpPr>
          <p:cNvPr id="3" name="Подзаголовок 2"/>
          <p:cNvSpPr>
            <a:spLocks noGrp="1"/>
          </p:cNvSpPr>
          <p:nvPr>
            <p:ph type="subTitle" idx="1"/>
          </p:nvPr>
        </p:nvSpPr>
        <p:spPr>
          <a:xfrm>
            <a:off x="857224" y="4786322"/>
            <a:ext cx="6486548" cy="1638296"/>
          </a:xfrm>
        </p:spPr>
        <p:txBody>
          <a:bodyPr>
            <a:normAutofit/>
          </a:bodyPr>
          <a:lstStyle/>
          <a:p>
            <a:r>
              <a:rPr lang="ru-RU" sz="5400" dirty="0" smtClean="0"/>
              <a:t>Несчастный случай</a:t>
            </a:r>
            <a:endParaRPr lang="ru-RU" sz="5400" dirty="0"/>
          </a:p>
        </p:txBody>
      </p:sp>
      <p:sp>
        <p:nvSpPr>
          <p:cNvPr id="5" name="Прямоугольник 4"/>
          <p:cNvSpPr/>
          <p:nvPr/>
        </p:nvSpPr>
        <p:spPr>
          <a:xfrm>
            <a:off x="11501486" y="-5072122"/>
            <a:ext cx="1000116" cy="369332"/>
          </a:xfrm>
          <a:prstGeom prst="rect">
            <a:avLst/>
          </a:prstGeom>
          <a:ln>
            <a:solidFill>
              <a:schemeClr val="accent1"/>
            </a:solidFill>
          </a:ln>
        </p:spPr>
        <p:txBody>
          <a:bodyPr wrap="square">
            <a:spAutoFit/>
          </a:bodyPr>
          <a:lstStyle/>
          <a:p>
            <a:pPr lvl="0"/>
            <a:r>
              <a:rPr lang="ru-RU" dirty="0" smtClean="0">
                <a:solidFill>
                  <a:prstClr val="black"/>
                </a:solidFill>
              </a:rPr>
              <a:t>. </a:t>
            </a:r>
          </a:p>
        </p:txBody>
      </p:sp>
      <p:pic>
        <p:nvPicPr>
          <p:cNvPr id="6" name="Рисунок 5" descr="http://upload.wikimedia.org/wikipedia/commons/thumb/2/2d/Suicide-prague.jpg/220px-Suicide-prague.jpg">
            <a:hlinkClick r:id="rId2"/>
          </p:cNvPr>
          <p:cNvPicPr/>
          <p:nvPr/>
        </p:nvPicPr>
        <p:blipFill>
          <a:blip r:embed="rId3"/>
          <a:srcRect/>
          <a:stretch>
            <a:fillRect/>
          </a:stretch>
        </p:blipFill>
        <p:spPr bwMode="auto">
          <a:xfrm>
            <a:off x="500034" y="0"/>
            <a:ext cx="7215238" cy="50006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643042" y="642918"/>
            <a:ext cx="4572000" cy="769441"/>
          </a:xfrm>
          <a:prstGeom prst="rect">
            <a:avLst/>
          </a:prstGeom>
        </p:spPr>
        <p:txBody>
          <a:bodyPr>
            <a:spAutoFit/>
          </a:bodyPr>
          <a:lstStyle/>
          <a:p>
            <a:pPr lvl="0" fontAlgn="base">
              <a:spcBef>
                <a:spcPct val="0"/>
              </a:spcBef>
              <a:spcAft>
                <a:spcPct val="0"/>
              </a:spcAft>
            </a:pPr>
            <a:r>
              <a:rPr lang="ru-RU" sz="3600" b="1" dirty="0" smtClean="0">
                <a:latin typeface="Calibri" pitchFamily="34" charset="0"/>
                <a:ea typeface="Times New Roman" pitchFamily="18" charset="0"/>
                <a:cs typeface="Times New Roman" pitchFamily="18" charset="0"/>
              </a:rPr>
              <a:t>Первая помощь</a:t>
            </a:r>
            <a:endParaRPr lang="ru-RU" sz="3600" dirty="0" smtClean="0">
              <a:latin typeface="Arial" pitchFamily="34" charset="0"/>
              <a:cs typeface="Arial" pitchFamily="34" charset="0"/>
            </a:endParaRPr>
          </a:p>
          <a:p>
            <a:pPr lvl="0" eaLnBrk="0" fontAlgn="base" hangingPunct="0">
              <a:spcBef>
                <a:spcPct val="0"/>
              </a:spcBef>
              <a:spcAft>
                <a:spcPct val="0"/>
              </a:spcAft>
            </a:pPr>
            <a:endParaRPr lang="ru-RU" sz="800" dirty="0" smtClean="0">
              <a:latin typeface="Arial" pitchFamily="34" charset="0"/>
              <a:cs typeface="Arial" pitchFamily="34" charset="0"/>
            </a:endParaRPr>
          </a:p>
        </p:txBody>
      </p:sp>
      <p:pic>
        <p:nvPicPr>
          <p:cNvPr id="5" name="Содержимое 4" descr="http://upload.wikimedia.org/wikipedia/commons/thumb/7/75/Sign_first_aid.svg/200px-Sign_first_aid.svg.png">
            <a:hlinkClick r:id="rId2"/>
          </p:cNvPr>
          <p:cNvPicPr>
            <a:picLocks noGrp="1" noChangeAspect="1" noChangeArrowheads="1"/>
          </p:cNvPicPr>
          <p:nvPr>
            <p:ph idx="1"/>
          </p:nvPr>
        </p:nvPicPr>
        <p:blipFill>
          <a:blip r:embed="rId3"/>
          <a:srcRect/>
          <a:stretch>
            <a:fillRect/>
          </a:stretch>
        </p:blipFill>
        <p:spPr bwMode="auto">
          <a:xfrm>
            <a:off x="285720" y="1357298"/>
            <a:ext cx="2405074" cy="2405074"/>
          </a:xfrm>
          <a:prstGeom prst="rect">
            <a:avLst/>
          </a:prstGeom>
          <a:noFill/>
        </p:spPr>
      </p:pic>
      <p:sp>
        <p:nvSpPr>
          <p:cNvPr id="6" name="Прямоугольник 5"/>
          <p:cNvSpPr/>
          <p:nvPr/>
        </p:nvSpPr>
        <p:spPr>
          <a:xfrm>
            <a:off x="3214678" y="1571612"/>
            <a:ext cx="4786314" cy="4524315"/>
          </a:xfrm>
          <a:prstGeom prst="rect">
            <a:avLst/>
          </a:prstGeom>
        </p:spPr>
        <p:txBody>
          <a:bodyPr wrap="square">
            <a:spAutoFit/>
          </a:bodyPr>
          <a:lstStyle/>
          <a:p>
            <a:pPr lvl="0" fontAlgn="base">
              <a:spcBef>
                <a:spcPct val="0"/>
              </a:spcBef>
              <a:spcAft>
                <a:spcPct val="0"/>
              </a:spcAft>
            </a:pPr>
            <a:r>
              <a:rPr lang="ru-RU" sz="2400" b="1" dirty="0" smtClean="0">
                <a:solidFill>
                  <a:srgbClr val="FF0000"/>
                </a:solidFill>
                <a:latin typeface="Calibri" pitchFamily="34" charset="0"/>
                <a:ea typeface="Times New Roman" pitchFamily="18" charset="0"/>
                <a:cs typeface="Times New Roman" pitchFamily="18" charset="0"/>
              </a:rPr>
              <a:t>Международный символ первой помощи</a:t>
            </a:r>
            <a:endParaRPr lang="ru-RU" sz="2400" b="1"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ru-RU" sz="2400" b="1" dirty="0" err="1" smtClean="0">
                <a:solidFill>
                  <a:srgbClr val="FF0000"/>
                </a:solidFill>
                <a:latin typeface="Calibri" pitchFamily="34" charset="0"/>
                <a:ea typeface="Times New Roman" pitchFamily="18" charset="0"/>
                <a:cs typeface="Times New Roman" pitchFamily="18" charset="0"/>
              </a:rPr>
              <a:t>Пе́рвая</a:t>
            </a:r>
            <a:r>
              <a:rPr lang="ru-RU" sz="2400" b="1" dirty="0" smtClean="0">
                <a:solidFill>
                  <a:srgbClr val="FF0000"/>
                </a:solidFill>
                <a:latin typeface="Calibri" pitchFamily="34" charset="0"/>
                <a:ea typeface="Times New Roman" pitchFamily="18" charset="0"/>
                <a:cs typeface="Times New Roman" pitchFamily="18" charset="0"/>
              </a:rPr>
              <a:t> </a:t>
            </a:r>
            <a:r>
              <a:rPr lang="ru-RU" sz="2400" b="1" dirty="0" err="1" smtClean="0">
                <a:solidFill>
                  <a:srgbClr val="FF0000"/>
                </a:solidFill>
                <a:latin typeface="Calibri" pitchFamily="34" charset="0"/>
                <a:ea typeface="Times New Roman" pitchFamily="18" charset="0"/>
                <a:cs typeface="Times New Roman" pitchFamily="18" charset="0"/>
              </a:rPr>
              <a:t>по́мощь</a:t>
            </a:r>
            <a:r>
              <a:rPr lang="ru-RU" sz="2400" b="1" dirty="0" smtClean="0">
                <a:solidFill>
                  <a:srgbClr val="FF0000"/>
                </a:solidFill>
                <a:latin typeface="Calibri" pitchFamily="34" charset="0"/>
                <a:ea typeface="Times New Roman" pitchFamily="18" charset="0"/>
                <a:cs typeface="Times New Roman" pitchFamily="18" charset="0"/>
              </a:rPr>
              <a:t> — </a:t>
            </a:r>
            <a:r>
              <a:rPr lang="ru-RU" sz="2400" dirty="0" smtClean="0">
                <a:solidFill>
                  <a:srgbClr val="FF0000"/>
                </a:solidFill>
                <a:latin typeface="Calibri" pitchFamily="34" charset="0"/>
                <a:ea typeface="Times New Roman" pitchFamily="18" charset="0"/>
                <a:cs typeface="Times New Roman" pitchFamily="18" charset="0"/>
              </a:rPr>
              <a:t>срочное выполнение лечебно-профилактических мероприятий, необходимых при </a:t>
            </a:r>
            <a:r>
              <a:rPr lang="ru-RU" sz="2400" dirty="0" smtClean="0">
                <a:solidFill>
                  <a:srgbClr val="FF0000"/>
                </a:solidFill>
                <a:latin typeface="Calibri" pitchFamily="34" charset="0"/>
                <a:ea typeface="Times New Roman" pitchFamily="18" charset="0"/>
                <a:cs typeface="Times New Roman" pitchFamily="18" charset="0"/>
                <a:hlinkClick r:id="rId4" tooltip="w:несчастный случай"/>
              </a:rPr>
              <a:t>несчастных случаях</a:t>
            </a:r>
            <a:r>
              <a:rPr lang="ru-RU" sz="2400" dirty="0" smtClean="0">
                <a:solidFill>
                  <a:srgbClr val="FF0000"/>
                </a:solidFill>
                <a:latin typeface="Calibri" pitchFamily="34" charset="0"/>
                <a:ea typeface="Times New Roman" pitchFamily="18" charset="0"/>
                <a:cs typeface="Times New Roman" pitchFamily="18" charset="0"/>
              </a:rPr>
              <a:t> и внезапных </a:t>
            </a:r>
            <a:r>
              <a:rPr lang="ru-RU" sz="2400" dirty="0" smtClean="0">
                <a:solidFill>
                  <a:srgbClr val="FF0000"/>
                </a:solidFill>
                <a:latin typeface="Calibri" pitchFamily="34" charset="0"/>
                <a:ea typeface="Times New Roman" pitchFamily="18" charset="0"/>
                <a:cs typeface="Times New Roman" pitchFamily="18" charset="0"/>
                <a:hlinkClick r:id="rId5" tooltip="w:заболевание"/>
              </a:rPr>
              <a:t>заболеваниях</a:t>
            </a:r>
            <a:r>
              <a:rPr lang="ru-RU" sz="2400" dirty="0" smtClean="0">
                <a:solidFill>
                  <a:srgbClr val="FF0000"/>
                </a:solidFill>
                <a:latin typeface="Calibri" pitchFamily="34" charset="0"/>
                <a:ea typeface="Times New Roman" pitchFamily="18" charset="0"/>
                <a:cs typeface="Times New Roman" pitchFamily="18" charset="0"/>
              </a:rPr>
              <a:t>, меры срочной помощи раненым или больным людям, предпринимаемые до прибытия </a:t>
            </a:r>
            <a:r>
              <a:rPr lang="ru-RU" sz="2400" dirty="0" smtClean="0">
                <a:solidFill>
                  <a:srgbClr val="FF0000"/>
                </a:solidFill>
                <a:latin typeface="Calibri" pitchFamily="34" charset="0"/>
                <a:ea typeface="Times New Roman" pitchFamily="18" charset="0"/>
                <a:cs typeface="Times New Roman" pitchFamily="18" charset="0"/>
                <a:hlinkClick r:id="rId6" tooltip="w:врач"/>
              </a:rPr>
              <a:t>врача</a:t>
            </a:r>
            <a:r>
              <a:rPr lang="ru-RU" sz="2400" dirty="0" smtClean="0">
                <a:solidFill>
                  <a:srgbClr val="FF0000"/>
                </a:solidFill>
                <a:latin typeface="Calibri" pitchFamily="34" charset="0"/>
                <a:ea typeface="Times New Roman" pitchFamily="18" charset="0"/>
                <a:cs typeface="Times New Roman" pitchFamily="18" charset="0"/>
              </a:rPr>
              <a:t> или до помещения больного в </a:t>
            </a:r>
            <a:r>
              <a:rPr lang="ru-RU" sz="2400" dirty="0" smtClean="0">
                <a:solidFill>
                  <a:srgbClr val="FF0000"/>
                </a:solidFill>
                <a:latin typeface="Calibri" pitchFamily="34" charset="0"/>
                <a:ea typeface="Times New Roman" pitchFamily="18" charset="0"/>
                <a:cs typeface="Times New Roman" pitchFamily="18" charset="0"/>
                <a:hlinkClick r:id="rId7" tooltip="w:больница"/>
              </a:rPr>
              <a:t>больницу</a:t>
            </a:r>
            <a:r>
              <a:rPr lang="ru-RU" sz="2400" dirty="0" smtClean="0">
                <a:solidFill>
                  <a:srgbClr val="FF0000"/>
                </a:solidFill>
                <a:latin typeface="Calibri" pitchFamily="34" charset="0"/>
                <a:ea typeface="Times New Roman" pitchFamily="18" charset="0"/>
                <a:cs typeface="Times New Roman" pitchFamily="18" charset="0"/>
              </a:rPr>
              <a:t>.</a:t>
            </a:r>
            <a:endParaRPr lang="ru-RU" sz="2400"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714356"/>
            <a:ext cx="8429684" cy="5078313"/>
          </a:xfrm>
          <a:prstGeom prst="rect">
            <a:avLst/>
          </a:prstGeom>
        </p:spPr>
        <p:txBody>
          <a:bodyPr wrap="square">
            <a:spAutoFit/>
          </a:bodyPr>
          <a:lstStyle/>
          <a:p>
            <a:pPr lvl="0" eaLnBrk="0" fontAlgn="base" hangingPunct="0">
              <a:spcBef>
                <a:spcPct val="0"/>
              </a:spcBef>
              <a:spcAft>
                <a:spcPct val="0"/>
              </a:spcAft>
            </a:pPr>
            <a:r>
              <a:rPr lang="ru-RU" sz="3600" dirty="0" smtClean="0">
                <a:latin typeface="Calibri" pitchFamily="34" charset="0"/>
                <a:ea typeface="Times New Roman" pitchFamily="18" charset="0"/>
                <a:cs typeface="Times New Roman" pitchFamily="18" charset="0"/>
              </a:rPr>
              <a:t>оказывается до прибытия квалифицированной медицинской помощи прямо на месте происшествия. Она состоит из весьма простых действий</a:t>
            </a:r>
            <a:r>
              <a:rPr lang="ru-RU" sz="3600" dirty="0" smtClean="0">
                <a:latin typeface="Calibri" pitchFamily="34" charset="0"/>
                <a:ea typeface="Times New Roman" pitchFamily="18" charset="0"/>
                <a:cs typeface="Times New Roman" pitchFamily="18" charset="0"/>
              </a:rPr>
              <a:t>. Но </a:t>
            </a:r>
            <a:r>
              <a:rPr lang="ru-RU" sz="3600" dirty="0" smtClean="0">
                <a:latin typeface="Calibri" pitchFamily="34" charset="0"/>
                <a:ea typeface="Times New Roman" pitchFamily="18" charset="0"/>
                <a:cs typeface="Times New Roman" pitchFamily="18" charset="0"/>
              </a:rPr>
              <a:t>незамедлительность первой помощи зачастую оказывает решающее влияние на ситуацию. Вся мощь современно оснащенной больницы может оказаться бесполезной, если было упущено время.</a:t>
            </a:r>
            <a:endParaRPr lang="ru-RU" sz="3600" dirty="0" smtClean="0">
              <a:latin typeface="Arial" pitchFamily="34" charset="0"/>
              <a:cs typeface="Arial" pitchFamily="34" charset="0"/>
            </a:endParaRPr>
          </a:p>
        </p:txBody>
      </p:sp>
      <p:sp>
        <p:nvSpPr>
          <p:cNvPr id="3" name="Прямоугольник 2"/>
          <p:cNvSpPr/>
          <p:nvPr/>
        </p:nvSpPr>
        <p:spPr>
          <a:xfrm>
            <a:off x="214282" y="214290"/>
            <a:ext cx="5233118" cy="646331"/>
          </a:xfrm>
          <a:prstGeom prst="rect">
            <a:avLst/>
          </a:prstGeom>
        </p:spPr>
        <p:txBody>
          <a:bodyPr wrap="square">
            <a:spAutoFit/>
          </a:bodyPr>
          <a:lstStyle/>
          <a:p>
            <a:r>
              <a:rPr lang="ru-RU" sz="3600" b="1" dirty="0" smtClean="0"/>
              <a:t>Первая помощь</a:t>
            </a:r>
            <a:endParaRPr lang="ru-RU" sz="36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642919"/>
            <a:ext cx="6143652" cy="6863417"/>
          </a:xfrm>
          <a:prstGeom prst="rect">
            <a:avLst/>
          </a:prstGeom>
        </p:spPr>
        <p:txBody>
          <a:bodyPr wrap="square">
            <a:spAutoFit/>
          </a:bodyPr>
          <a:lstStyle/>
          <a:p>
            <a:r>
              <a:rPr lang="ru-RU" sz="4000" b="1" dirty="0" smtClean="0"/>
              <a:t>Цели первой помощи</a:t>
            </a:r>
            <a:r>
              <a:rPr lang="ru-RU" sz="4000" dirty="0" smtClean="0"/>
              <a:t>:</a:t>
            </a:r>
            <a:br>
              <a:rPr lang="ru-RU" sz="4000" dirty="0" smtClean="0"/>
            </a:br>
            <a:r>
              <a:rPr lang="ru-RU" sz="4000" dirty="0" smtClean="0"/>
              <a:t>*спасти человеку жизнь</a:t>
            </a:r>
            <a:br>
              <a:rPr lang="ru-RU" sz="4000" dirty="0" smtClean="0"/>
            </a:br>
            <a:r>
              <a:rPr lang="ru-RU" sz="4000" dirty="0" smtClean="0"/>
              <a:t>*препятствовать дальнейшему ухудшению состояния.</a:t>
            </a:r>
            <a:br>
              <a:rPr lang="ru-RU" sz="4000" dirty="0" smtClean="0"/>
            </a:br>
            <a:r>
              <a:rPr lang="ru-RU" sz="4000" dirty="0" smtClean="0"/>
              <a:t>*обеспечить профилактику (предупреждение)</a:t>
            </a:r>
            <a:r>
              <a:rPr lang="ru-RU" sz="4000" dirty="0" err="1" smtClean="0"/>
              <a:t>осложне-ний</a:t>
            </a:r>
            <a:r>
              <a:rPr lang="ru-RU" sz="4000" dirty="0" smtClean="0"/>
              <a:t> и возможность дальнейшего оказания помощи.</a:t>
            </a:r>
            <a:br>
              <a:rPr lang="ru-RU" sz="4000" dirty="0" smtClean="0"/>
            </a:br>
            <a:endParaRPr lang="ru-RU" sz="4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401080" cy="1417638"/>
          </a:xfrm>
        </p:spPr>
        <p:txBody>
          <a:bodyPr>
            <a:normAutofit fontScale="90000"/>
          </a:bodyPr>
          <a:lstStyle/>
          <a:p>
            <a:pPr lvl="0"/>
            <a:r>
              <a:rPr lang="ru-RU" sz="4000" b="1" dirty="0" smtClean="0">
                <a:latin typeface="Calibri" pitchFamily="34" charset="0"/>
                <a:ea typeface="Times New Roman" pitchFamily="18" charset="0"/>
                <a:cs typeface="Times New Roman" pitchFamily="18" charset="0"/>
              </a:rPr>
              <a:t>Порядок действий при оказании первой помощи.</a:t>
            </a:r>
            <a:r>
              <a:rPr lang="ru-RU" dirty="0" smtClean="0">
                <a:latin typeface="Arial" pitchFamily="34" charset="0"/>
                <a:cs typeface="Arial" pitchFamily="34" charset="0"/>
              </a:rPr>
              <a:t/>
            </a:r>
            <a:br>
              <a:rPr lang="ru-RU" dirty="0" smtClean="0">
                <a:latin typeface="Arial" pitchFamily="34" charset="0"/>
                <a:cs typeface="Arial" pitchFamily="34" charset="0"/>
              </a:rPr>
            </a:br>
            <a:endParaRPr lang="ru-RU" dirty="0"/>
          </a:p>
        </p:txBody>
      </p:sp>
      <p:sp>
        <p:nvSpPr>
          <p:cNvPr id="3" name="Прямоугольник 2"/>
          <p:cNvSpPr/>
          <p:nvPr/>
        </p:nvSpPr>
        <p:spPr>
          <a:xfrm>
            <a:off x="428596" y="856357"/>
            <a:ext cx="5929354" cy="6001643"/>
          </a:xfrm>
          <a:prstGeom prst="rect">
            <a:avLst/>
          </a:prstGeom>
        </p:spPr>
        <p:txBody>
          <a:bodyPr wrap="square">
            <a:spAutoFit/>
          </a:bodyPr>
          <a:lstStyle/>
          <a:p>
            <a:pPr lvl="0" eaLnBrk="0" fontAlgn="base" hangingPunct="0">
              <a:spcBef>
                <a:spcPct val="0"/>
              </a:spcBef>
              <a:spcAft>
                <a:spcPct val="0"/>
              </a:spcAft>
              <a:buFontTx/>
              <a:buChar char="•"/>
            </a:pPr>
            <a:r>
              <a:rPr lang="ru-RU" sz="2400" dirty="0" smtClean="0">
                <a:latin typeface="Calibri" pitchFamily="34" charset="0"/>
                <a:ea typeface="Times New Roman" pitchFamily="18" charset="0"/>
                <a:cs typeface="Times New Roman" pitchFamily="18" charset="0"/>
              </a:rPr>
              <a:t>Обеспечение безопасности себе и пострадавшему.</a:t>
            </a:r>
            <a:br>
              <a:rPr lang="ru-RU" sz="2400" dirty="0" smtClean="0">
                <a:latin typeface="Calibri" pitchFamily="34" charset="0"/>
                <a:ea typeface="Times New Roman" pitchFamily="18" charset="0"/>
                <a:cs typeface="Times New Roman" pitchFamily="18" charset="0"/>
              </a:rPr>
            </a:br>
            <a:r>
              <a:rPr lang="ru-RU" sz="2400" dirty="0" smtClean="0">
                <a:latin typeface="Calibri" pitchFamily="34" charset="0"/>
                <a:ea typeface="Times New Roman" pitchFamily="18" charset="0"/>
                <a:cs typeface="Times New Roman" pitchFamily="18" charset="0"/>
              </a:rPr>
              <a:t>В зависимости от ситуации могут быть проведены различные действия, в том числе возможны: </a:t>
            </a:r>
            <a:endParaRPr lang="ru-RU" sz="2400" dirty="0" smtClean="0">
              <a:latin typeface="Arial" pitchFamily="34" charset="0"/>
              <a:cs typeface="Arial" pitchFamily="34" charset="0"/>
            </a:endParaRPr>
          </a:p>
          <a:p>
            <a:pPr lvl="1" eaLnBrk="0" fontAlgn="base" hangingPunct="0">
              <a:spcBef>
                <a:spcPct val="0"/>
              </a:spcBef>
              <a:spcAft>
                <a:spcPct val="0"/>
              </a:spcAft>
              <a:buFont typeface="Symbol" pitchFamily="18" charset="2"/>
              <a:buChar char=""/>
            </a:pPr>
            <a:r>
              <a:rPr lang="ru-RU" sz="2400" dirty="0" smtClean="0">
                <a:solidFill>
                  <a:srgbClr val="0000FF"/>
                </a:solidFill>
                <a:latin typeface="Calibri" pitchFamily="34" charset="0"/>
                <a:ea typeface="Times New Roman" pitchFamily="18" charset="0"/>
                <a:cs typeface="Times New Roman" pitchFamily="18" charset="0"/>
                <a:hlinkClick r:id="rId2" tooltip="Сердечно-лёгочная реанимация (страница не существует)"/>
              </a:rPr>
              <a:t>Сердечно-лёгочная реанимация</a:t>
            </a:r>
            <a:r>
              <a:rPr lang="ru-RU" sz="2400" dirty="0" smtClean="0">
                <a:latin typeface="Calibri" pitchFamily="34" charset="0"/>
                <a:ea typeface="Times New Roman" pitchFamily="18" charset="0"/>
                <a:cs typeface="Times New Roman" pitchFamily="18" charset="0"/>
              </a:rPr>
              <a:t> (СЛР) </a:t>
            </a:r>
            <a:endParaRPr lang="ru-RU" sz="2400" dirty="0" smtClean="0">
              <a:latin typeface="Arial" pitchFamily="34" charset="0"/>
              <a:cs typeface="Arial" pitchFamily="34" charset="0"/>
            </a:endParaRPr>
          </a:p>
          <a:p>
            <a:pPr lvl="2" eaLnBrk="0" fontAlgn="base" hangingPunct="0">
              <a:spcBef>
                <a:spcPct val="0"/>
              </a:spcBef>
              <a:spcAft>
                <a:spcPct val="0"/>
              </a:spcAft>
              <a:buFont typeface="Courier New" pitchFamily="49" charset="0"/>
              <a:buChar char="o"/>
            </a:pPr>
            <a:r>
              <a:rPr lang="ru-RU" sz="2400" dirty="0" smtClean="0">
                <a:solidFill>
                  <a:srgbClr val="0000FF"/>
                </a:solidFill>
                <a:latin typeface="Calibri" pitchFamily="34" charset="0"/>
                <a:ea typeface="Times New Roman" pitchFamily="18" charset="0"/>
                <a:cs typeface="Times New Roman" pitchFamily="18" charset="0"/>
                <a:hlinkClick r:id="rId3" tooltip="Непрямой массаж сердца (страница не существует)"/>
              </a:rPr>
              <a:t>Непрямой массаж сердца</a:t>
            </a:r>
            <a:endParaRPr lang="ru-RU" sz="2400" dirty="0" smtClean="0">
              <a:latin typeface="Calibri" pitchFamily="34" charset="0"/>
              <a:ea typeface="Calibri" pitchFamily="34" charset="0"/>
              <a:cs typeface="Times New Roman" pitchFamily="18" charset="0"/>
            </a:endParaRPr>
          </a:p>
          <a:p>
            <a:pPr lvl="2" eaLnBrk="0" fontAlgn="base" hangingPunct="0">
              <a:spcBef>
                <a:spcPct val="0"/>
              </a:spcBef>
              <a:spcAft>
                <a:spcPct val="0"/>
              </a:spcAft>
              <a:buFont typeface="Courier New" pitchFamily="49" charset="0"/>
              <a:buChar char="o"/>
            </a:pPr>
            <a:r>
              <a:rPr lang="ru-RU" sz="2400" dirty="0" smtClean="0">
                <a:solidFill>
                  <a:srgbClr val="0000FF"/>
                </a:solidFill>
                <a:latin typeface="Calibri" pitchFamily="34" charset="0"/>
                <a:ea typeface="Times New Roman" pitchFamily="18" charset="0"/>
                <a:cs typeface="Times New Roman" pitchFamily="18" charset="0"/>
                <a:hlinkClick r:id="rId4" tooltip="Искусственное дыхание (страница не существует)"/>
              </a:rPr>
              <a:t>Искусственное дыхание</a:t>
            </a:r>
            <a:endParaRPr lang="ru-RU" sz="2400" dirty="0" smtClean="0">
              <a:latin typeface="Arial" pitchFamily="34" charset="0"/>
              <a:cs typeface="Arial" pitchFamily="34" charset="0"/>
            </a:endParaRPr>
          </a:p>
          <a:p>
            <a:pPr lvl="1" eaLnBrk="0" fontAlgn="base" hangingPunct="0">
              <a:spcBef>
                <a:spcPct val="0"/>
              </a:spcBef>
              <a:spcAft>
                <a:spcPct val="0"/>
              </a:spcAft>
              <a:buFont typeface="Symbol" pitchFamily="18" charset="2"/>
              <a:buChar char=""/>
            </a:pPr>
            <a:r>
              <a:rPr lang="ru-RU" sz="2400" dirty="0" smtClean="0">
                <a:solidFill>
                  <a:srgbClr val="0000FF"/>
                </a:solidFill>
                <a:latin typeface="Calibri" pitchFamily="34" charset="0"/>
                <a:ea typeface="Times New Roman" pitchFamily="18" charset="0"/>
                <a:cs typeface="Times New Roman" pitchFamily="18" charset="0"/>
                <a:hlinkClick r:id="rId5" tooltip="Остановка кровотечения (страница не существует)"/>
              </a:rPr>
              <a:t>Остановка кровотечения</a:t>
            </a:r>
            <a:endParaRPr lang="ru-RU" sz="2400" dirty="0" smtClean="0">
              <a:latin typeface="Arial" pitchFamily="34" charset="0"/>
              <a:cs typeface="Arial" pitchFamily="34" charset="0"/>
            </a:endParaRPr>
          </a:p>
          <a:p>
            <a:pPr lvl="0" eaLnBrk="0" fontAlgn="base" hangingPunct="0">
              <a:spcBef>
                <a:spcPct val="0"/>
              </a:spcBef>
              <a:spcAft>
                <a:spcPct val="0"/>
              </a:spcAft>
              <a:buFontTx/>
              <a:buChar char="•"/>
            </a:pPr>
            <a:r>
              <a:rPr lang="ru-RU" sz="2400" dirty="0" smtClean="0">
                <a:latin typeface="Calibri" pitchFamily="34" charset="0"/>
                <a:ea typeface="Times New Roman" pitchFamily="18" charset="0"/>
                <a:cs typeface="Times New Roman" pitchFamily="18" charset="0"/>
              </a:rPr>
              <a:t>Обеспечение физического и психологического комфорта пострадавшему.</a:t>
            </a:r>
            <a:endParaRPr lang="ru-RU" sz="2400" dirty="0" smtClean="0">
              <a:latin typeface="Calibri" pitchFamily="34" charset="0"/>
              <a:ea typeface="Calibri" pitchFamily="34" charset="0"/>
              <a:cs typeface="Times New Roman" pitchFamily="18" charset="0"/>
            </a:endParaRPr>
          </a:p>
          <a:p>
            <a:pPr lvl="0" eaLnBrk="0" fontAlgn="base" hangingPunct="0">
              <a:spcBef>
                <a:spcPct val="0"/>
              </a:spcBef>
              <a:spcAft>
                <a:spcPct val="0"/>
              </a:spcAft>
              <a:buFontTx/>
              <a:buChar char="•"/>
            </a:pPr>
            <a:r>
              <a:rPr lang="ru-RU" sz="2400" dirty="0" smtClean="0">
                <a:latin typeface="Calibri" pitchFamily="34" charset="0"/>
                <a:ea typeface="Times New Roman" pitchFamily="18" charset="0"/>
                <a:cs typeface="Times New Roman" pitchFamily="18" charset="0"/>
              </a:rPr>
              <a:t>Предотвращение осложнений.</a:t>
            </a:r>
            <a:endParaRPr lang="ru-RU" sz="2400" dirty="0" smtClean="0">
              <a:latin typeface="Calibri" pitchFamily="34" charset="0"/>
              <a:ea typeface="Calibri" pitchFamily="34" charset="0"/>
              <a:cs typeface="Times New Roman" pitchFamily="18" charset="0"/>
            </a:endParaRPr>
          </a:p>
          <a:p>
            <a:pPr lvl="0" eaLnBrk="0" fontAlgn="base" hangingPunct="0">
              <a:spcBef>
                <a:spcPct val="0"/>
              </a:spcBef>
              <a:spcAft>
                <a:spcPct val="0"/>
              </a:spcAft>
              <a:buFontTx/>
              <a:buChar char="•"/>
            </a:pPr>
            <a:r>
              <a:rPr lang="ru-RU" sz="2400" dirty="0" smtClean="0">
                <a:latin typeface="Calibri" pitchFamily="34" charset="0"/>
                <a:ea typeface="Times New Roman" pitchFamily="18" charset="0"/>
                <a:cs typeface="Times New Roman" pitchFamily="18" charset="0"/>
              </a:rPr>
              <a:t>Вызов специалистов (Скорая помощь «03» или спасателей «01»).</a:t>
            </a:r>
            <a:endParaRPr lang="ru-RU" sz="2400" dirty="0" smtClean="0">
              <a:latin typeface="Arial" pitchFamily="34" charset="0"/>
              <a:cs typeface="Arial" pitchFamily="34" charset="0"/>
            </a:endParaRPr>
          </a:p>
          <a:p>
            <a:pPr lvl="0" eaLnBrk="0" fontAlgn="base" hangingPunct="0">
              <a:spcBef>
                <a:spcPct val="0"/>
              </a:spcBef>
              <a:spcAft>
                <a:spcPct val="0"/>
              </a:spcAft>
            </a:pPr>
            <a:endParaRPr lang="ru-RU" sz="2400" dirty="0" smtClean="0">
              <a:latin typeface="Arial" pitchFamily="34" charset="0"/>
              <a:cs typeface="Arial" pitchFamily="34" charset="0"/>
            </a:endParaRPr>
          </a:p>
        </p:txBody>
      </p:sp>
      <p:pic>
        <p:nvPicPr>
          <p:cNvPr id="19458" name="Picture 2" descr="https://encrypted-tbn1.gstatic.com/images?q=tbn:ANd9GcQ-iSpmP6Crfz57ORgyH0tBIFf5RLZtYoAx_1lqMVGVx6MwpoDD"/>
          <p:cNvPicPr>
            <a:picLocks noChangeAspect="1" noChangeArrowheads="1"/>
          </p:cNvPicPr>
          <p:nvPr/>
        </p:nvPicPr>
        <p:blipFill>
          <a:blip r:embed="rId6"/>
          <a:srcRect/>
          <a:stretch>
            <a:fillRect/>
          </a:stretch>
        </p:blipFill>
        <p:spPr bwMode="auto">
          <a:xfrm>
            <a:off x="6786578" y="500042"/>
            <a:ext cx="2000264" cy="2159377"/>
          </a:xfrm>
          <a:prstGeom prst="rect">
            <a:avLst/>
          </a:prstGeom>
          <a:noFill/>
        </p:spPr>
      </p:pic>
      <p:pic>
        <p:nvPicPr>
          <p:cNvPr id="19460" name="Picture 4" descr="https://encrypted-tbn0.gstatic.com/images?q=tbn:ANd9GcT-pZfsjrrG9qUvrK1ao61v6UDtItbVLeAQkFOlnfcKpzbIbTX6"/>
          <p:cNvPicPr>
            <a:picLocks noChangeAspect="1" noChangeArrowheads="1"/>
          </p:cNvPicPr>
          <p:nvPr/>
        </p:nvPicPr>
        <p:blipFill>
          <a:blip r:embed="rId7"/>
          <a:srcRect/>
          <a:stretch>
            <a:fillRect/>
          </a:stretch>
        </p:blipFill>
        <p:spPr bwMode="auto">
          <a:xfrm>
            <a:off x="6000760" y="2714620"/>
            <a:ext cx="2905125" cy="1571626"/>
          </a:xfrm>
          <a:prstGeom prst="rect">
            <a:avLst/>
          </a:prstGeom>
          <a:noFill/>
        </p:spPr>
      </p:pic>
      <p:pic>
        <p:nvPicPr>
          <p:cNvPr id="4" name="Picture 2" descr="http://static2.aif.ru/public/article/medium/871/8df71b1a941cf3ed804e8b1d89f9c426.0.jpg"/>
          <p:cNvPicPr>
            <a:picLocks noChangeAspect="1" noChangeArrowheads="1"/>
          </p:cNvPicPr>
          <p:nvPr/>
        </p:nvPicPr>
        <p:blipFill>
          <a:blip r:embed="rId8"/>
          <a:srcRect/>
          <a:stretch>
            <a:fillRect/>
          </a:stretch>
        </p:blipFill>
        <p:spPr bwMode="auto">
          <a:xfrm>
            <a:off x="6143636" y="4500570"/>
            <a:ext cx="3000364" cy="1866901"/>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85852" y="571480"/>
            <a:ext cx="5286380" cy="5632311"/>
          </a:xfrm>
          <a:prstGeom prst="rect">
            <a:avLst/>
          </a:prstGeom>
        </p:spPr>
        <p:txBody>
          <a:bodyPr wrap="square">
            <a:spAutoFit/>
          </a:bodyPr>
          <a:lstStyle/>
          <a:p>
            <a:r>
              <a:rPr lang="ru-RU" sz="4000" dirty="0" smtClean="0">
                <a:solidFill>
                  <a:prstClr val="black"/>
                </a:solidFill>
              </a:rPr>
              <a:t>  </a:t>
            </a:r>
          </a:p>
          <a:p>
            <a:r>
              <a:rPr lang="ru-RU" sz="4000" dirty="0" smtClean="0">
                <a:solidFill>
                  <a:prstClr val="black"/>
                </a:solidFill>
              </a:rPr>
              <a:t> </a:t>
            </a:r>
            <a:r>
              <a:rPr lang="ru-RU" sz="4000" b="1" dirty="0" smtClean="0">
                <a:solidFill>
                  <a:prstClr val="black"/>
                </a:solidFill>
              </a:rPr>
              <a:t>Расшифруй тему.</a:t>
            </a:r>
          </a:p>
          <a:p>
            <a:r>
              <a:rPr lang="ru-RU" sz="4000" dirty="0" err="1" smtClean="0">
                <a:solidFill>
                  <a:prstClr val="black"/>
                </a:solidFill>
              </a:rPr>
              <a:t>сИжслпдозлъьгзщоквуачнхибе</a:t>
            </a:r>
            <a:r>
              <a:rPr lang="ru-RU" sz="4000" dirty="0" smtClean="0">
                <a:solidFill>
                  <a:prstClr val="black"/>
                </a:solidFill>
              </a:rPr>
              <a:t> </a:t>
            </a:r>
            <a:r>
              <a:rPr lang="ru-RU" sz="4000" dirty="0" err="1" smtClean="0">
                <a:solidFill>
                  <a:prstClr val="black"/>
                </a:solidFill>
              </a:rPr>
              <a:t>мрталзглщихчянрыбх</a:t>
            </a:r>
            <a:endParaRPr lang="ru-RU" sz="4000" dirty="0" smtClean="0">
              <a:solidFill>
                <a:prstClr val="black"/>
              </a:solidFill>
            </a:endParaRPr>
          </a:p>
          <a:p>
            <a:r>
              <a:rPr lang="ru-RU" sz="4000" dirty="0" smtClean="0">
                <a:solidFill>
                  <a:prstClr val="black"/>
                </a:solidFill>
              </a:rPr>
              <a:t> </a:t>
            </a:r>
            <a:r>
              <a:rPr lang="ru-RU" sz="4000" dirty="0" err="1" smtClean="0">
                <a:solidFill>
                  <a:prstClr val="black"/>
                </a:solidFill>
              </a:rPr>
              <a:t>ксжпрошсзохбнокв</a:t>
            </a:r>
            <a:r>
              <a:rPr lang="ru-RU" sz="4000" dirty="0" smtClean="0">
                <a:solidFill>
                  <a:prstClr val="black"/>
                </a:solidFill>
              </a:rPr>
              <a:t> </a:t>
            </a:r>
            <a:r>
              <a:rPr lang="ru-RU" sz="4000" dirty="0" err="1" smtClean="0">
                <a:solidFill>
                  <a:prstClr val="black"/>
                </a:solidFill>
              </a:rPr>
              <a:t>фпэедрювтосй</a:t>
            </a:r>
            <a:r>
              <a:rPr lang="ru-RU" sz="4000" dirty="0" smtClean="0">
                <a:solidFill>
                  <a:prstClr val="black"/>
                </a:solidFill>
              </a:rPr>
              <a:t> </a:t>
            </a:r>
            <a:r>
              <a:rPr lang="ru-RU" sz="4000" dirty="0" err="1" smtClean="0">
                <a:solidFill>
                  <a:prstClr val="black"/>
                </a:solidFill>
              </a:rPr>
              <a:t>вмнегдщигцзижнюстклогй</a:t>
            </a:r>
            <a:r>
              <a:rPr lang="ru-RU" sz="4000" dirty="0" smtClean="0">
                <a:solidFill>
                  <a:prstClr val="black"/>
                </a:solidFill>
              </a:rPr>
              <a:t>    </a:t>
            </a:r>
            <a:r>
              <a:rPr lang="ru-RU" sz="4000" dirty="0" err="1" smtClean="0">
                <a:solidFill>
                  <a:prstClr val="black"/>
                </a:solidFill>
              </a:rPr>
              <a:t>щпходмропщби</a:t>
            </a:r>
            <a:r>
              <a:rPr lang="ru-RU" sz="4000" dirty="0" smtClean="0">
                <a:solidFill>
                  <a:prstClr val="black"/>
                </a:solidFill>
              </a:rPr>
              <a:t>. </a:t>
            </a:r>
            <a:endParaRPr lang="ru-RU" sz="4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Рисунок 2" descr="http://bits.wikimedia.org/static-1.21wmf7/skins/common/images/magnify-clip.png">
            <a:hlinkClick r:id="rId2" tooltip="&quot;Увеличить&quot;"/>
          </p:cNvPr>
          <p:cNvPicPr>
            <a:picLocks noChangeAspect="1" noChangeArrowheads="1"/>
          </p:cNvPicPr>
          <p:nvPr/>
        </p:nvPicPr>
        <p:blipFill>
          <a:blip r:embed="rId3"/>
          <a:srcRect/>
          <a:stretch>
            <a:fillRect/>
          </a:stretch>
        </p:blipFill>
        <p:spPr bwMode="auto">
          <a:xfrm>
            <a:off x="0" y="2362200"/>
            <a:ext cx="144463" cy="106363"/>
          </a:xfrm>
          <a:prstGeom prst="rect">
            <a:avLst/>
          </a:prstGeom>
          <a:noFill/>
        </p:spPr>
      </p:pic>
      <p:sp>
        <p:nvSpPr>
          <p:cNvPr id="11268" name="Rectangle 4"/>
          <p:cNvSpPr>
            <a:spLocks noChangeArrowheads="1"/>
          </p:cNvSpPr>
          <p:nvPr/>
        </p:nvSpPr>
        <p:spPr bwMode="auto">
          <a:xfrm>
            <a:off x="0" y="2362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Прямоугольник 7"/>
          <p:cNvSpPr/>
          <p:nvPr/>
        </p:nvSpPr>
        <p:spPr>
          <a:xfrm>
            <a:off x="357158" y="1214422"/>
            <a:ext cx="8409015" cy="3785652"/>
          </a:xfrm>
          <a:prstGeom prst="rect">
            <a:avLst/>
          </a:prstGeom>
        </p:spPr>
        <p:txBody>
          <a:bodyPr wrap="square">
            <a:spAutoFit/>
          </a:bodyPr>
          <a:lstStyle/>
          <a:p>
            <a:r>
              <a:rPr lang="ru-RU" sz="6000" dirty="0" smtClean="0">
                <a:solidFill>
                  <a:prstClr val="black"/>
                </a:solidFill>
              </a:rPr>
              <a:t>Использование различных способов первой медицинской помощи. </a:t>
            </a:r>
            <a:endParaRPr lang="ru-RU" sz="6000" dirty="0"/>
          </a:p>
        </p:txBody>
      </p:sp>
      <p:sp>
        <p:nvSpPr>
          <p:cNvPr id="5" name="Прямоугольник 4"/>
          <p:cNvSpPr/>
          <p:nvPr/>
        </p:nvSpPr>
        <p:spPr>
          <a:xfrm>
            <a:off x="9215967" y="2889419"/>
            <a:ext cx="678391" cy="1015663"/>
          </a:xfrm>
          <a:prstGeom prst="rect">
            <a:avLst/>
          </a:prstGeom>
        </p:spPr>
        <p:txBody>
          <a:bodyPr wrap="none">
            <a:spAutoFit/>
          </a:bodyPr>
          <a:lstStyle/>
          <a:p>
            <a:r>
              <a:rPr lang="ru-RU" sz="6000" dirty="0" smtClean="0">
                <a:solidFill>
                  <a:prstClr val="black"/>
                </a:solidFill>
              </a:rPr>
              <a:t>И</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Знания</a:t>
            </a:r>
            <a:r>
              <a:rPr lang="ru-RU" dirty="0" smtClean="0"/>
              <a:t>, умения</a:t>
            </a:r>
            <a:r>
              <a:rPr lang="ru-RU" dirty="0" smtClean="0"/>
              <a:t>, навыки.</a:t>
            </a:r>
            <a:endParaRPr lang="ru-RU" dirty="0"/>
          </a:p>
        </p:txBody>
      </p:sp>
      <p:sp>
        <p:nvSpPr>
          <p:cNvPr id="3" name="Содержимое 2"/>
          <p:cNvSpPr>
            <a:spLocks noGrp="1"/>
          </p:cNvSpPr>
          <p:nvPr>
            <p:ph sz="half" idx="1"/>
          </p:nvPr>
        </p:nvSpPr>
        <p:spPr>
          <a:xfrm>
            <a:off x="500034" y="1571612"/>
            <a:ext cx="4038600" cy="4525963"/>
          </a:xfrm>
        </p:spPr>
        <p:txBody>
          <a:bodyPr>
            <a:normAutofit/>
          </a:bodyPr>
          <a:lstStyle/>
          <a:p>
            <a:r>
              <a:rPr lang="ru-RU" b="1" u="sng" dirty="0" smtClean="0"/>
              <a:t>Знать.1</a:t>
            </a:r>
            <a:r>
              <a:rPr lang="ru-RU" dirty="0" smtClean="0"/>
              <a:t>.Правила измерения температуры</a:t>
            </a:r>
            <a:r>
              <a:rPr lang="ru-RU" b="1" dirty="0" smtClean="0"/>
              <a:t>.2.</a:t>
            </a:r>
            <a:r>
              <a:rPr lang="ru-RU" dirty="0" smtClean="0"/>
              <a:t>Пра-вила и способы оказания первой медицинской помощи при обмороке</a:t>
            </a:r>
            <a:r>
              <a:rPr lang="ru-RU" dirty="0" smtClean="0"/>
              <a:t>, ранах, укусах насекомых </a:t>
            </a:r>
            <a:r>
              <a:rPr lang="ru-RU" dirty="0" smtClean="0"/>
              <a:t>и змей</a:t>
            </a:r>
            <a:r>
              <a:rPr lang="ru-RU" dirty="0" smtClean="0"/>
              <a:t>, растяжениях </a:t>
            </a:r>
            <a:r>
              <a:rPr lang="ru-RU" dirty="0" smtClean="0"/>
              <a:t>связок.</a:t>
            </a:r>
            <a:endParaRPr lang="ru-RU" dirty="0"/>
          </a:p>
        </p:txBody>
      </p:sp>
      <p:sp>
        <p:nvSpPr>
          <p:cNvPr id="4" name="Содержимое 3"/>
          <p:cNvSpPr>
            <a:spLocks noGrp="1"/>
          </p:cNvSpPr>
          <p:nvPr>
            <p:ph sz="half" idx="2"/>
          </p:nvPr>
        </p:nvSpPr>
        <p:spPr/>
        <p:txBody>
          <a:bodyPr>
            <a:normAutofit/>
          </a:bodyPr>
          <a:lstStyle/>
          <a:p>
            <a:r>
              <a:rPr lang="ru-RU" b="1" dirty="0" smtClean="0"/>
              <a:t>Уметь</a:t>
            </a:r>
            <a:r>
              <a:rPr lang="ru-RU" b="1" dirty="0" smtClean="0"/>
              <a:t>. </a:t>
            </a:r>
            <a:r>
              <a:rPr lang="ru-RU" dirty="0" smtClean="0"/>
              <a:t>Оказывать </a:t>
            </a:r>
            <a:r>
              <a:rPr lang="ru-RU" dirty="0" smtClean="0"/>
              <a:t>эти виды </a:t>
            </a:r>
            <a:r>
              <a:rPr lang="ru-RU" dirty="0" smtClean="0"/>
              <a:t>ПМП </a:t>
            </a:r>
            <a:r>
              <a:rPr lang="ru-RU" dirty="0" smtClean="0"/>
              <a:t>в разных предложенных ситуациях</a:t>
            </a:r>
            <a:r>
              <a:rPr lang="ru-RU" dirty="0" smtClean="0"/>
              <a:t>. Вызывать  </a:t>
            </a:r>
            <a:endParaRPr lang="ru-RU" dirty="0" smtClean="0"/>
          </a:p>
          <a:p>
            <a:pPr>
              <a:buNone/>
            </a:pPr>
            <a:r>
              <a:rPr lang="ru-RU" dirty="0" smtClean="0"/>
              <a:t>«скорую помощь».</a:t>
            </a:r>
          </a:p>
          <a:p>
            <a:pPr>
              <a:buNone/>
            </a:pPr>
            <a:r>
              <a:rPr lang="ru-RU" b="1" dirty="0" smtClean="0"/>
              <a:t>Навык</a:t>
            </a:r>
            <a:r>
              <a:rPr lang="ru-RU" dirty="0" smtClean="0"/>
              <a:t>. Самостоятельно </a:t>
            </a:r>
            <a:r>
              <a:rPr lang="ru-RU" dirty="0" smtClean="0"/>
              <a:t>оказывать  </a:t>
            </a:r>
            <a:r>
              <a:rPr lang="ru-RU" dirty="0" smtClean="0"/>
              <a:t>ПМП  </a:t>
            </a:r>
            <a:r>
              <a:rPr lang="ru-RU" dirty="0" smtClean="0"/>
              <a:t>в  жизненных ситуациях. </a:t>
            </a:r>
          </a:p>
          <a:p>
            <a:pPr>
              <a:buNone/>
            </a:pPr>
            <a:r>
              <a:rPr lang="ru-RU" dirty="0" smtClean="0"/>
              <a:t>      </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contlenses.com/images/table1280.png"/>
          <p:cNvPicPr>
            <a:picLocks noChangeAspect="1" noChangeArrowheads="1"/>
          </p:cNvPicPr>
          <p:nvPr/>
        </p:nvPicPr>
        <p:blipFill>
          <a:blip r:embed="rId2"/>
          <a:srcRect/>
          <a:stretch>
            <a:fillRect/>
          </a:stretch>
        </p:blipFill>
        <p:spPr bwMode="auto">
          <a:xfrm>
            <a:off x="785786" y="0"/>
            <a:ext cx="8076441" cy="673894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172" y="-214338"/>
            <a:ext cx="8229600" cy="1143000"/>
          </a:xfrm>
        </p:spPr>
        <p:txBody>
          <a:bodyPr/>
          <a:lstStyle/>
          <a:p>
            <a:r>
              <a:rPr lang="ru-RU" u="sng" dirty="0" smtClean="0"/>
              <a:t>Термометр-</a:t>
            </a:r>
            <a:endParaRPr lang="ru-RU" u="sng" dirty="0"/>
          </a:p>
        </p:txBody>
      </p:sp>
      <p:sp>
        <p:nvSpPr>
          <p:cNvPr id="3" name="Содержимое 2"/>
          <p:cNvSpPr>
            <a:spLocks noGrp="1"/>
          </p:cNvSpPr>
          <p:nvPr>
            <p:ph idx="1"/>
          </p:nvPr>
        </p:nvSpPr>
        <p:spPr>
          <a:xfrm>
            <a:off x="214282" y="1357298"/>
            <a:ext cx="8229600" cy="4525963"/>
          </a:xfrm>
        </p:spPr>
        <p:txBody>
          <a:bodyPr/>
          <a:lstStyle/>
          <a:p>
            <a:pPr>
              <a:buNone/>
            </a:pPr>
            <a:r>
              <a:rPr lang="ru-RU" b="1" i="1" dirty="0" smtClean="0"/>
              <a:t>прибор для измерения температуры</a:t>
            </a:r>
            <a:endParaRPr lang="ru-RU" b="1" i="1" dirty="0"/>
          </a:p>
        </p:txBody>
      </p:sp>
      <p:pic>
        <p:nvPicPr>
          <p:cNvPr id="4" name="Рисунок 3" descr="термометр"/>
          <p:cNvPicPr/>
          <p:nvPr/>
        </p:nvPicPr>
        <p:blipFill>
          <a:blip r:embed="rId2"/>
          <a:srcRect/>
          <a:stretch>
            <a:fillRect/>
          </a:stretch>
        </p:blipFill>
        <p:spPr bwMode="auto">
          <a:xfrm>
            <a:off x="214282" y="2428868"/>
            <a:ext cx="2000256" cy="1143000"/>
          </a:xfrm>
          <a:prstGeom prst="rect">
            <a:avLst/>
          </a:prstGeom>
          <a:noFill/>
          <a:ln w="9525">
            <a:noFill/>
            <a:miter lim="800000"/>
            <a:headEnd/>
            <a:tailEnd/>
          </a:ln>
        </p:spPr>
      </p:pic>
      <p:pic>
        <p:nvPicPr>
          <p:cNvPr id="5" name="Рисунок 4" descr="термометр"/>
          <p:cNvPicPr/>
          <p:nvPr/>
        </p:nvPicPr>
        <p:blipFill>
          <a:blip r:embed="rId3"/>
          <a:srcRect/>
          <a:stretch>
            <a:fillRect/>
          </a:stretch>
        </p:blipFill>
        <p:spPr bwMode="auto">
          <a:xfrm>
            <a:off x="2500298" y="2428868"/>
            <a:ext cx="2500330" cy="1357314"/>
          </a:xfrm>
          <a:prstGeom prst="rect">
            <a:avLst/>
          </a:prstGeom>
          <a:noFill/>
          <a:ln w="9525">
            <a:noFill/>
            <a:miter lim="800000"/>
            <a:headEnd/>
            <a:tailEnd/>
          </a:ln>
        </p:spPr>
      </p:pic>
      <p:pic>
        <p:nvPicPr>
          <p:cNvPr id="6" name="Рисунок 5" descr="термометр"/>
          <p:cNvPicPr/>
          <p:nvPr/>
        </p:nvPicPr>
        <p:blipFill>
          <a:blip r:embed="rId4"/>
          <a:srcRect/>
          <a:stretch>
            <a:fillRect/>
          </a:stretch>
        </p:blipFill>
        <p:spPr bwMode="auto">
          <a:xfrm>
            <a:off x="4857752" y="2500306"/>
            <a:ext cx="1500198" cy="1357314"/>
          </a:xfrm>
          <a:prstGeom prst="rect">
            <a:avLst/>
          </a:prstGeom>
          <a:noFill/>
          <a:ln w="9525">
            <a:noFill/>
            <a:miter lim="800000"/>
            <a:headEnd/>
            <a:tailEnd/>
          </a:ln>
        </p:spPr>
      </p:pic>
      <p:pic>
        <p:nvPicPr>
          <p:cNvPr id="7" name="Рисунок 6" descr="термометр"/>
          <p:cNvPicPr/>
          <p:nvPr/>
        </p:nvPicPr>
        <p:blipFill>
          <a:blip r:embed="rId5"/>
          <a:srcRect/>
          <a:stretch>
            <a:fillRect/>
          </a:stretch>
        </p:blipFill>
        <p:spPr bwMode="auto">
          <a:xfrm>
            <a:off x="6572264" y="2714620"/>
            <a:ext cx="2000264" cy="1143000"/>
          </a:xfrm>
          <a:prstGeom prst="rect">
            <a:avLst/>
          </a:prstGeom>
          <a:noFill/>
          <a:ln w="9525">
            <a:noFill/>
            <a:miter lim="800000"/>
            <a:headEnd/>
            <a:tailEnd/>
          </a:ln>
        </p:spPr>
      </p:pic>
      <p:pic>
        <p:nvPicPr>
          <p:cNvPr id="8" name="Рисунок 7" descr="термометр"/>
          <p:cNvPicPr/>
          <p:nvPr/>
        </p:nvPicPr>
        <p:blipFill>
          <a:blip r:embed="rId6"/>
          <a:srcRect/>
          <a:stretch>
            <a:fillRect/>
          </a:stretch>
        </p:blipFill>
        <p:spPr bwMode="auto">
          <a:xfrm>
            <a:off x="642910" y="4286256"/>
            <a:ext cx="4357718" cy="2286016"/>
          </a:xfrm>
          <a:prstGeom prst="rect">
            <a:avLst/>
          </a:prstGeom>
          <a:noFill/>
          <a:ln w="9525">
            <a:noFill/>
            <a:miter lim="800000"/>
            <a:headEnd/>
            <a:tailEnd/>
          </a:ln>
        </p:spPr>
      </p:pic>
      <p:pic>
        <p:nvPicPr>
          <p:cNvPr id="9" name="Рисунок 8" descr="термометр"/>
          <p:cNvPicPr/>
          <p:nvPr/>
        </p:nvPicPr>
        <p:blipFill>
          <a:blip r:embed="rId7"/>
          <a:srcRect/>
          <a:stretch>
            <a:fillRect/>
          </a:stretch>
        </p:blipFill>
        <p:spPr bwMode="auto">
          <a:xfrm>
            <a:off x="5857884" y="4572008"/>
            <a:ext cx="3286116" cy="1643074"/>
          </a:xfrm>
          <a:prstGeom prst="rect">
            <a:avLst/>
          </a:prstGeom>
          <a:noFill/>
          <a:ln w="9525">
            <a:noFill/>
            <a:miter lim="800000"/>
            <a:headEnd/>
            <a:tailEnd/>
          </a:ln>
        </p:spPr>
      </p:pic>
      <p:pic>
        <p:nvPicPr>
          <p:cNvPr id="10" name="Рисунок 9" descr="термометр"/>
          <p:cNvPicPr/>
          <p:nvPr/>
        </p:nvPicPr>
        <p:blipFill>
          <a:blip r:embed="rId8"/>
          <a:srcRect/>
          <a:stretch>
            <a:fillRect/>
          </a:stretch>
        </p:blipFill>
        <p:spPr bwMode="auto">
          <a:xfrm>
            <a:off x="7072330" y="500042"/>
            <a:ext cx="1500198" cy="1285876"/>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26" y="1000108"/>
            <a:ext cx="8786874" cy="4597401"/>
          </a:xfrm>
        </p:spPr>
        <p:txBody>
          <a:bodyPr/>
          <a:lstStyle/>
          <a:p>
            <a:r>
              <a:rPr lang="ru-RU" b="1" u="sng" dirty="0" smtClean="0"/>
              <a:t>СТАБИЛЬНОСТЬ НОРМАЛЬНОЙ ТЕМПЕРАТУРЫ ТЕЛА ЯВЛЯЕТСЯ ВАЖНЕЙШИМ ПОКАЗАТЕЛЕМ ПРАВИЛЬНОСТИ РАБОТЫ СИСТЕМ ОРГАНИЗМА И ЕГО ЗДОРОВЬЯ. </a:t>
            </a:r>
            <a:endParaRPr lang="ru-RU" dirty="0" smtClean="0"/>
          </a:p>
          <a:p>
            <a:endParaRPr lang="ru-RU" dirty="0"/>
          </a:p>
        </p:txBody>
      </p:sp>
      <p:sp>
        <p:nvSpPr>
          <p:cNvPr id="14337" name="Rectangle 1"/>
          <p:cNvSpPr>
            <a:spLocks noChangeArrowheads="1"/>
          </p:cNvSpPr>
          <p:nvPr/>
        </p:nvSpPr>
        <p:spPr bwMode="auto">
          <a:xfrm>
            <a:off x="571472" y="3857628"/>
            <a:ext cx="992985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ПРИ ОЩУЩЕНИЯХ ЖАРА, ХОЛОДА, ОЗНОБА,</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ЛИХОРАДКИ И МАЛЕЙШИХ ПОДОЗРЕНИЯХ</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НА ЗАБОЛЕВАНИЕ, СОПРОВОЖДАЕМОЕ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ТЕМПЕРАТУРОЙ, ЕЕ СЛЕ ДУЕТ ИЗМЕРИТЬ У БОЛЬНОГО</a:t>
            </a:r>
            <a:r>
              <a:rPr kumimoji="0" lang="ru-RU" sz="2800" b="0"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Заголовок 4"/>
          <p:cNvSpPr>
            <a:spLocks noGrp="1"/>
          </p:cNvSpPr>
          <p:nvPr>
            <p:ph type="title"/>
          </p:nvPr>
        </p:nvSpPr>
        <p:spPr>
          <a:xfrm>
            <a:off x="0" y="0"/>
            <a:ext cx="8586790" cy="2643174"/>
          </a:xfrm>
        </p:spPr>
        <p:txBody>
          <a:bodyPr>
            <a:normAutofit/>
          </a:bodyPr>
          <a:lstStyle/>
          <a:p>
            <a:pPr lvl="0"/>
            <a:r>
              <a:rPr lang="ru-RU" b="1" dirty="0" smtClean="0"/>
              <a:t>ИЗМЕРЕНИЕ ТЕМПЕРАТУРЫ ТЕЛА. </a:t>
            </a:r>
            <a:br>
              <a:rPr lang="ru-RU" b="1" dirty="0" smtClean="0"/>
            </a:br>
            <a:r>
              <a:rPr lang="ru-RU" dirty="0" smtClean="0"/>
              <a:t/>
            </a:r>
            <a:br>
              <a:rPr lang="ru-RU" dirty="0" smtClean="0"/>
            </a:br>
            <a:endParaRPr lang="ru-RU" dirty="0"/>
          </a:p>
        </p:txBody>
      </p:sp>
      <p:sp>
        <p:nvSpPr>
          <p:cNvPr id="6" name="Заголовок 1"/>
          <p:cNvSpPr txBox="1">
            <a:spLocks/>
          </p:cNvSpPr>
          <p:nvPr/>
        </p:nvSpPr>
        <p:spPr>
          <a:xfrm>
            <a:off x="642910" y="0"/>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Как правильно измерять температуру.</a:t>
            </a:r>
            <a:endParaRPr lang="ru-RU" dirty="0"/>
          </a:p>
        </p:txBody>
      </p:sp>
      <p:sp>
        <p:nvSpPr>
          <p:cNvPr id="13313" name="Rectangle 1"/>
          <p:cNvSpPr>
            <a:spLocks noChangeArrowheads="1"/>
          </p:cNvSpPr>
          <p:nvPr/>
        </p:nvSpPr>
        <p:spPr bwMode="auto">
          <a:xfrm>
            <a:off x="0" y="1357298"/>
            <a:ext cx="9572596"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Перед измерением температуры ртутный градусник встряхивают так,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чтобы ртутный столбик ушел вниз к 35 градусам.</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 При необходимости быстро оценить, имеется ли высокая температура,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с помощью обычного градусника его необходимо</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 поместить в сухую подмышечную впадину на 5 минут.</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 Это приблизительная оценка наличия высокой темпе-</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err="1" smtClean="0">
                <a:ln>
                  <a:noFill/>
                </a:ln>
                <a:solidFill>
                  <a:srgbClr val="008080"/>
                </a:solidFill>
                <a:effectLst/>
                <a:latin typeface="Arial" pitchFamily="34" charset="0"/>
                <a:ea typeface="Times New Roman" pitchFamily="18" charset="0"/>
                <a:cs typeface="Arial" pitchFamily="34" charset="0"/>
              </a:rPr>
              <a:t>ратуры</a:t>
            </a: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Точное значение будет получено только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через 10 минут.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Обратите внимание </a:t>
            </a:r>
            <a:endParaRPr lang="ru-RU" b="1" i="1" dirty="0"/>
          </a:p>
        </p:txBody>
      </p:sp>
      <p:sp>
        <p:nvSpPr>
          <p:cNvPr id="1025" name="Rectangle 1"/>
          <p:cNvSpPr>
            <a:spLocks noChangeArrowheads="1"/>
          </p:cNvSpPr>
          <p:nvPr/>
        </p:nvSpPr>
        <p:spPr bwMode="auto">
          <a:xfrm>
            <a:off x="186098" y="1857364"/>
            <a:ext cx="8957901"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40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на показания термометра </a:t>
            </a:r>
            <a:endParaRPr kumimoji="0" lang="ru-RU"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4000" b="0"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Измерение температуры позволяет вовремя заметить начинающуюся болезнь, следить за ее развитием и</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4000" b="0"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определять признаки выздоровления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4000" b="0"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и переход к здоровому состоянию организма. </a:t>
            </a:r>
            <a:endParaRPr kumimoji="0" lang="ru-RU"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Обморок</a:t>
            </a:r>
            <a:endParaRPr lang="ru-RU" b="1" i="1" dirty="0"/>
          </a:p>
        </p:txBody>
      </p:sp>
      <p:pic>
        <p:nvPicPr>
          <p:cNvPr id="4" name="rg_hi" descr="https://encrypted-tbn1.gstatic.com/images?q=tbn:ANd9GcSIryKZmvWrnLQGGrJdKYRFEbObB0_eGvymvH5LtuVQ86uzVsyF">
            <a:hlinkClick r:id="rId2" tgtFrame="&quot;_blank&quot;"/>
          </p:cNvPr>
          <p:cNvPicPr/>
          <p:nvPr/>
        </p:nvPicPr>
        <p:blipFill>
          <a:blip r:embed="rId3"/>
          <a:srcRect/>
          <a:stretch>
            <a:fillRect/>
          </a:stretch>
        </p:blipFill>
        <p:spPr bwMode="auto">
          <a:xfrm>
            <a:off x="4572000" y="1142984"/>
            <a:ext cx="3786214" cy="2566040"/>
          </a:xfrm>
          <a:prstGeom prst="rect">
            <a:avLst/>
          </a:prstGeom>
          <a:noFill/>
          <a:ln w="9525">
            <a:noFill/>
            <a:miter lim="800000"/>
            <a:headEnd/>
            <a:tailEnd/>
          </a:ln>
        </p:spPr>
      </p:pic>
      <p:pic>
        <p:nvPicPr>
          <p:cNvPr id="12290" name="Picture 2" descr="https://encrypted-tbn0.gstatic.com/images?q=tbn:ANd9GcRIATm-q9yXs0Iz_X7YHkeRsUDBanANlWEI9080bxJDT2xYXsLooA"/>
          <p:cNvPicPr>
            <a:picLocks noChangeAspect="1" noChangeArrowheads="1"/>
          </p:cNvPicPr>
          <p:nvPr/>
        </p:nvPicPr>
        <p:blipFill>
          <a:blip r:embed="rId4"/>
          <a:srcRect/>
          <a:stretch>
            <a:fillRect/>
          </a:stretch>
        </p:blipFill>
        <p:spPr bwMode="auto">
          <a:xfrm>
            <a:off x="70235" y="3571876"/>
            <a:ext cx="3787385" cy="2520334"/>
          </a:xfrm>
          <a:prstGeom prst="rect">
            <a:avLst/>
          </a:prstGeom>
          <a:noFill/>
        </p:spPr>
      </p:pic>
      <p:pic>
        <p:nvPicPr>
          <p:cNvPr id="5" name="Picture 2" descr="https://encrypted-tbn3.gstatic.com/images?q=tbn:ANd9GcSX4NNORhg_3A8n1LVkOxFv7UixXxXaW4d5CKXqtNqINPGykxQcNw"/>
          <p:cNvPicPr>
            <a:picLocks noChangeAspect="1" noChangeArrowheads="1"/>
          </p:cNvPicPr>
          <p:nvPr/>
        </p:nvPicPr>
        <p:blipFill>
          <a:blip r:embed="rId5"/>
          <a:srcRect/>
          <a:stretch>
            <a:fillRect/>
          </a:stretch>
        </p:blipFill>
        <p:spPr bwMode="auto">
          <a:xfrm>
            <a:off x="642910" y="119938"/>
            <a:ext cx="2157417" cy="2713732"/>
          </a:xfrm>
          <a:prstGeom prst="rect">
            <a:avLst/>
          </a:prstGeom>
          <a:noFill/>
        </p:spPr>
      </p:pic>
      <p:pic>
        <p:nvPicPr>
          <p:cNvPr id="13314" name="Picture 2" descr="https://encrypted-tbn1.gstatic.com/images?q=tbn:ANd9GcQ4mCPRAMf_E9ede35G5HoHpPcpQXfbPgLYYBPedpyIbDdetDsa"/>
          <p:cNvPicPr>
            <a:picLocks noChangeAspect="1" noChangeArrowheads="1"/>
          </p:cNvPicPr>
          <p:nvPr/>
        </p:nvPicPr>
        <p:blipFill>
          <a:blip r:embed="rId6"/>
          <a:srcRect/>
          <a:stretch>
            <a:fillRect/>
          </a:stretch>
        </p:blipFill>
        <p:spPr bwMode="auto">
          <a:xfrm>
            <a:off x="4786314" y="3857628"/>
            <a:ext cx="3571868" cy="2724072"/>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Положение  человека при обмороке</a:t>
            </a:r>
            <a:endParaRPr lang="ru-RU" dirty="0"/>
          </a:p>
        </p:txBody>
      </p:sp>
      <p:pic>
        <p:nvPicPr>
          <p:cNvPr id="4" name="Picture 2" descr="https://encrypted-tbn0.gstatic.com/images?q=tbn:ANd9GcQuXU0_yI-t5VN05ZW4eECj305U7es2sjY931CQQ9tQKQyXWFx-"/>
          <p:cNvPicPr>
            <a:picLocks noChangeAspect="1" noChangeArrowheads="1"/>
          </p:cNvPicPr>
          <p:nvPr/>
        </p:nvPicPr>
        <p:blipFill>
          <a:blip r:embed="rId2"/>
          <a:srcRect/>
          <a:stretch>
            <a:fillRect/>
          </a:stretch>
        </p:blipFill>
        <p:spPr bwMode="auto">
          <a:xfrm flipH="1">
            <a:off x="-4786378" y="1714488"/>
            <a:ext cx="12573088" cy="4889539"/>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2786050" y="-214338"/>
            <a:ext cx="8472518" cy="989034"/>
          </a:xfrm>
        </p:spPr>
        <p:txBody>
          <a:bodyPr/>
          <a:lstStyle/>
          <a:p>
            <a:r>
              <a:rPr lang="ru-RU" dirty="0" smtClean="0"/>
              <a:t>Обморок.</a:t>
            </a:r>
            <a:endParaRPr lang="ru-RU" dirty="0"/>
          </a:p>
        </p:txBody>
      </p:sp>
      <p:sp>
        <p:nvSpPr>
          <p:cNvPr id="3" name="Содержимое 2"/>
          <p:cNvSpPr>
            <a:spLocks noGrp="1"/>
          </p:cNvSpPr>
          <p:nvPr>
            <p:ph idx="1"/>
          </p:nvPr>
        </p:nvSpPr>
        <p:spPr>
          <a:xfrm>
            <a:off x="214282" y="571480"/>
            <a:ext cx="8001056" cy="5097467"/>
          </a:xfrm>
        </p:spPr>
        <p:txBody>
          <a:bodyPr>
            <a:normAutofit fontScale="70000" lnSpcReduction="20000"/>
          </a:bodyPr>
          <a:lstStyle/>
          <a:p>
            <a:pPr>
              <a:buNone/>
            </a:pPr>
            <a:r>
              <a:rPr lang="ru-RU" sz="3600" b="1" dirty="0" smtClean="0"/>
              <a:t>ПРИЗНАКИ</a:t>
            </a:r>
            <a:r>
              <a:rPr lang="ru-RU" sz="3600" dirty="0" smtClean="0"/>
              <a:t>. </a:t>
            </a:r>
          </a:p>
          <a:p>
            <a:pPr>
              <a:buNone/>
            </a:pPr>
            <a:r>
              <a:rPr lang="ru-RU" sz="3600" dirty="0" smtClean="0"/>
              <a:t>  * Обморок сопровождается</a:t>
            </a:r>
          </a:p>
          <a:p>
            <a:pPr>
              <a:buNone/>
            </a:pPr>
            <a:r>
              <a:rPr lang="ru-RU" sz="3600" dirty="0" smtClean="0"/>
              <a:t> побледнением и похолоданием кожных                      </a:t>
            </a:r>
          </a:p>
          <a:p>
            <a:pPr>
              <a:buNone/>
            </a:pPr>
            <a:r>
              <a:rPr lang="ru-RU" sz="3600" dirty="0" smtClean="0"/>
              <a:t>покровов.</a:t>
            </a:r>
          </a:p>
          <a:p>
            <a:pPr>
              <a:buNone/>
            </a:pPr>
            <a:r>
              <a:rPr lang="ru-RU" sz="3600" dirty="0" smtClean="0"/>
              <a:t> *Дыхание замедленное, поверхностное, слабый и редкий  </a:t>
            </a:r>
            <a:r>
              <a:rPr lang="ru-RU" sz="3600" dirty="0" smtClean="0"/>
              <a:t>пульс ,</a:t>
            </a:r>
            <a:r>
              <a:rPr lang="ru-RU" sz="3600" dirty="0" smtClean="0"/>
              <a:t>головокружение, слабость и потеря сознания.</a:t>
            </a:r>
          </a:p>
          <a:p>
            <a:r>
              <a:rPr lang="ru-RU" sz="3600" b="1" dirty="0" smtClean="0"/>
              <a:t>Помощь. </a:t>
            </a:r>
            <a:r>
              <a:rPr lang="ru-RU" sz="3600" dirty="0" smtClean="0"/>
              <a:t>Пострадавшего уложите на спину</a:t>
            </a:r>
          </a:p>
          <a:p>
            <a:pPr>
              <a:buNone/>
            </a:pPr>
            <a:r>
              <a:rPr lang="ru-RU" sz="3600" dirty="0" smtClean="0"/>
              <a:t>  натрите нашатырным спиртом виски больного и поднесите к носу ватку, смоченную нашатырем, а лицо обрызгайте холодной водой. </a:t>
            </a:r>
          </a:p>
          <a:p>
            <a:pPr>
              <a:buNone/>
            </a:pPr>
            <a:r>
              <a:rPr lang="ru-RU" sz="3600" dirty="0" smtClean="0"/>
              <a:t>При затянувшемся обмороке показано</a:t>
            </a:r>
          </a:p>
          <a:p>
            <a:pPr>
              <a:buNone/>
            </a:pPr>
            <a:r>
              <a:rPr lang="ru-RU" sz="3600" dirty="0" smtClean="0"/>
              <a:t> искусственное дыхание. После прихода в</a:t>
            </a:r>
          </a:p>
          <a:p>
            <a:pPr>
              <a:buNone/>
            </a:pPr>
            <a:r>
              <a:rPr lang="ru-RU" sz="3600" dirty="0" smtClean="0"/>
              <a:t> сознание дайте ему горячий кофе.</a:t>
            </a:r>
          </a:p>
          <a:p>
            <a:endParaRPr lang="ru-RU" dirty="0"/>
          </a:p>
        </p:txBody>
      </p:sp>
      <p:pic>
        <p:nvPicPr>
          <p:cNvPr id="11266" name="Picture 2" descr="https://encrypted-tbn0.gstatic.com/images?q=tbn:ANd9GcRHdLAUokLKJEr-tOhRgvITVwoh6zT-iGzYAB_jiBGBVU-VnrJ9"/>
          <p:cNvPicPr>
            <a:picLocks noChangeAspect="1" noChangeArrowheads="1"/>
          </p:cNvPicPr>
          <p:nvPr/>
        </p:nvPicPr>
        <p:blipFill>
          <a:blip r:embed="rId2"/>
          <a:srcRect/>
          <a:stretch>
            <a:fillRect/>
          </a:stretch>
        </p:blipFill>
        <p:spPr bwMode="auto">
          <a:xfrm>
            <a:off x="6072198" y="4126279"/>
            <a:ext cx="2844789" cy="2130847"/>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Сердечно-лёгочная реанимация</a:t>
            </a:r>
            <a:endParaRPr lang="ru-RU" dirty="0"/>
          </a:p>
        </p:txBody>
      </p:sp>
      <p:pic>
        <p:nvPicPr>
          <p:cNvPr id="3" name="Рисунок 2" descr="http://www.mif-ua.com/frmtext/VM/2008/4%2810%292008/67/2.jpg"/>
          <p:cNvPicPr/>
          <p:nvPr/>
        </p:nvPicPr>
        <p:blipFill>
          <a:blip r:embed="rId2"/>
          <a:srcRect/>
          <a:stretch>
            <a:fillRect/>
          </a:stretch>
        </p:blipFill>
        <p:spPr bwMode="auto">
          <a:xfrm>
            <a:off x="1643042" y="1571612"/>
            <a:ext cx="6072230" cy="3784294"/>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1143000"/>
          </a:xfrm>
        </p:spPr>
        <p:txBody>
          <a:bodyPr>
            <a:noAutofit/>
          </a:bodyPr>
          <a:lstStyle/>
          <a:p>
            <a:r>
              <a:rPr lang="ru-RU" sz="3600" dirty="0" smtClean="0"/>
              <a:t>Если дыхание нарушено, необходимо  начать компрессии(надавливания) грудной клетки:</a:t>
            </a:r>
            <a:endParaRPr lang="ru-RU" sz="3600" dirty="0"/>
          </a:p>
        </p:txBody>
      </p:sp>
      <p:sp>
        <p:nvSpPr>
          <p:cNvPr id="3" name="Содержимое 2"/>
          <p:cNvSpPr>
            <a:spLocks noGrp="1"/>
          </p:cNvSpPr>
          <p:nvPr>
            <p:ph sz="half" idx="1"/>
          </p:nvPr>
        </p:nvSpPr>
        <p:spPr/>
        <p:txBody>
          <a:bodyPr>
            <a:noAutofit/>
          </a:bodyPr>
          <a:lstStyle/>
          <a:p>
            <a:r>
              <a:rPr lang="ru-RU" sz="2400" dirty="0" smtClean="0"/>
              <a:t>— встаньте на колени сбоку от потерпевшего;</a:t>
            </a:r>
          </a:p>
          <a:p>
            <a:r>
              <a:rPr lang="ru-RU" sz="2400" dirty="0" smtClean="0"/>
              <a:t>— расположите ладонь одной руки на центре грудной клетки потерпевшего;</a:t>
            </a:r>
          </a:p>
          <a:p>
            <a:r>
              <a:rPr lang="ru-RU" sz="2400" dirty="0" smtClean="0"/>
              <a:t>— ладонь второй руки разместите поверх первой, пальцы сложите в замок (рис. 2).</a:t>
            </a:r>
          </a:p>
          <a:p>
            <a:r>
              <a:rPr lang="ru-RU" sz="2400" dirty="0" smtClean="0"/>
              <a:t>— займите вертикальное положение над грудной клеткой потерпевшего;</a:t>
            </a:r>
          </a:p>
          <a:p>
            <a:endParaRPr lang="ru-RU" sz="2400" dirty="0"/>
          </a:p>
        </p:txBody>
      </p:sp>
      <p:sp>
        <p:nvSpPr>
          <p:cNvPr id="4" name="Содержимое 3"/>
          <p:cNvSpPr>
            <a:spLocks noGrp="1"/>
          </p:cNvSpPr>
          <p:nvPr>
            <p:ph sz="half" idx="2"/>
          </p:nvPr>
        </p:nvSpPr>
        <p:spPr/>
        <p:txBody>
          <a:bodyPr>
            <a:noAutofit/>
          </a:bodyPr>
          <a:lstStyle/>
          <a:p>
            <a:r>
              <a:rPr lang="ru-RU" sz="2000" dirty="0" smtClean="0"/>
              <a:t>выпрямите руки в локтях;</a:t>
            </a:r>
          </a:p>
          <a:p>
            <a:r>
              <a:rPr lang="ru-RU" sz="2000" dirty="0" smtClean="0"/>
              <a:t>— компрессии совершаются с частотой не менее 100 за минуту;</a:t>
            </a:r>
          </a:p>
          <a:p>
            <a:r>
              <a:rPr lang="ru-RU" sz="2000" dirty="0" smtClean="0"/>
              <a:t>— для взрослых глубина компрессии составляет 4–5 см;</a:t>
            </a:r>
          </a:p>
          <a:p>
            <a:r>
              <a:rPr lang="ru-RU" sz="2000" dirty="0" smtClean="0"/>
              <a:t>— после каждой компрессии грудная клетка должна возвращаться в первоначальное положение, при этом не должен пропадать постоянный контакт между ней и руками реаниматора;</a:t>
            </a:r>
          </a:p>
          <a:p>
            <a:r>
              <a:rPr lang="ru-RU" sz="2000" dirty="0" smtClean="0"/>
              <a:t>— длительность компрессии и периода расслабления должны быть примерно равны;</a:t>
            </a:r>
          </a:p>
          <a:p>
            <a:endParaRPr lang="ru-RU"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mif-ua.com/frmtext/VM/2008/4(10)2008/67/1.png"/>
          <p:cNvPicPr>
            <a:picLocks noChangeAspect="1" noChangeArrowheads="1"/>
          </p:cNvPicPr>
          <p:nvPr/>
        </p:nvPicPr>
        <p:blipFill>
          <a:blip r:embed="rId2"/>
          <a:srcRect/>
          <a:stretch>
            <a:fillRect/>
          </a:stretch>
        </p:blipFill>
        <p:spPr bwMode="auto">
          <a:xfrm>
            <a:off x="1643042" y="214290"/>
            <a:ext cx="6715172" cy="717564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47.radikal.ru/i115/1209/f6/a1334a6721fe.jpg"/>
          <p:cNvPicPr>
            <a:picLocks noChangeAspect="1" noChangeArrowheads="1"/>
          </p:cNvPicPr>
          <p:nvPr/>
        </p:nvPicPr>
        <p:blipFill>
          <a:blip r:embed="rId2"/>
          <a:srcRect/>
          <a:stretch>
            <a:fillRect/>
          </a:stretch>
        </p:blipFill>
        <p:spPr bwMode="auto">
          <a:xfrm>
            <a:off x="1428728" y="1500174"/>
            <a:ext cx="4762500" cy="4762500"/>
          </a:xfrm>
          <a:prstGeom prst="rect">
            <a:avLst/>
          </a:prstGeom>
          <a:noFill/>
        </p:spPr>
      </p:pic>
      <p:sp>
        <p:nvSpPr>
          <p:cNvPr id="3" name="Прямоугольник 2"/>
          <p:cNvSpPr/>
          <p:nvPr/>
        </p:nvSpPr>
        <p:spPr>
          <a:xfrm>
            <a:off x="428596" y="0"/>
            <a:ext cx="5561421" cy="1323439"/>
          </a:xfrm>
          <a:prstGeom prst="rect">
            <a:avLst/>
          </a:prstGeom>
        </p:spPr>
        <p:txBody>
          <a:bodyPr wrap="square">
            <a:spAutoFit/>
          </a:bodyPr>
          <a:lstStyle/>
          <a:p>
            <a:r>
              <a:rPr lang="ru-RU" sz="4000" dirty="0" smtClean="0"/>
              <a:t>Прими правильную осанку.</a:t>
            </a:r>
            <a:endParaRPr lang="ru-RU" sz="40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0"/>
            <a:ext cx="8001056" cy="5632311"/>
          </a:xfrm>
          <a:prstGeom prst="rect">
            <a:avLst/>
          </a:prstGeom>
        </p:spPr>
        <p:txBody>
          <a:bodyPr wrap="square">
            <a:spAutoFit/>
          </a:bodyPr>
          <a:lstStyle/>
          <a:p>
            <a:r>
              <a:rPr lang="ru-RU" sz="2400" b="1" dirty="0" smtClean="0"/>
              <a:t>РАНА</a:t>
            </a:r>
            <a:r>
              <a:rPr lang="ru-RU" sz="2400" dirty="0" smtClean="0"/>
              <a:t> </a:t>
            </a:r>
          </a:p>
          <a:p>
            <a:r>
              <a:rPr lang="ru-RU" sz="2400" dirty="0" smtClean="0"/>
              <a:t>Рана - это нарушение целости кожи, слизистой оболочки или органов тела. Раны относятся к числу повреждений, наблюдаемых у человека наиболее часто. Они образуют одну пятую всех травм. </a:t>
            </a:r>
            <a:br>
              <a:rPr lang="ru-RU" sz="2400" dirty="0" smtClean="0"/>
            </a:br>
            <a:r>
              <a:rPr lang="ru-RU" sz="2400" dirty="0" smtClean="0"/>
              <a:t>Характерными признаками каждой раны являются кровотечение, боль, потеря или же повреждение тканей. </a:t>
            </a:r>
            <a:br>
              <a:rPr lang="ru-RU" sz="2400" dirty="0" smtClean="0"/>
            </a:br>
            <a:r>
              <a:rPr lang="ru-RU" sz="2400" dirty="0" smtClean="0"/>
              <a:t>По объему раны, по ее виду, по состоянию краев и по глубине можно часто определить способ ее возникновения даже без показаний самого пострадавшего. </a:t>
            </a:r>
            <a:br>
              <a:rPr lang="ru-RU" sz="2400" dirty="0" smtClean="0"/>
            </a:br>
            <a:r>
              <a:rPr lang="ru-RU" sz="2400" dirty="0" smtClean="0"/>
              <a:t>Раны делятся на: </a:t>
            </a:r>
          </a:p>
          <a:p>
            <a:r>
              <a:rPr lang="ru-RU" sz="2400" dirty="0" smtClean="0"/>
              <a:t>поверхностные - неглубокие, когда повреждается только одна кожа, </a:t>
            </a:r>
          </a:p>
          <a:p>
            <a:r>
              <a:rPr lang="ru-RU" sz="2400" dirty="0" smtClean="0"/>
              <a:t>глубокие - захватывающие подкожные ткани, мышцы, кости. </a:t>
            </a:r>
            <a:endParaRPr lang="ru-RU"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Первая помощь при ранении:</a:t>
            </a:r>
            <a:endParaRPr lang="ru-RU" b="1" i="1" dirty="0"/>
          </a:p>
        </p:txBody>
      </p:sp>
      <p:sp>
        <p:nvSpPr>
          <p:cNvPr id="3" name="Прямоугольник 2"/>
          <p:cNvSpPr/>
          <p:nvPr/>
        </p:nvSpPr>
        <p:spPr>
          <a:xfrm>
            <a:off x="1000100" y="1357298"/>
            <a:ext cx="5857900" cy="1631216"/>
          </a:xfrm>
          <a:prstGeom prst="rect">
            <a:avLst/>
          </a:prstGeom>
        </p:spPr>
        <p:txBody>
          <a:bodyPr wrap="square">
            <a:spAutoFit/>
          </a:bodyPr>
          <a:lstStyle/>
          <a:p>
            <a:r>
              <a:rPr lang="ru-RU" sz="2000" dirty="0" smtClean="0"/>
              <a:t>защита раны от вторичного загрязнения. Окружающую кожу смазывают спиртовым раствором йода и накладывают стерильную повязку, строго соблюдая правила асептики, особенно избегая прикосновений к самой ране</a:t>
            </a:r>
            <a:endParaRPr lang="ru-RU" sz="2000" dirty="0"/>
          </a:p>
        </p:txBody>
      </p:sp>
      <p:pic>
        <p:nvPicPr>
          <p:cNvPr id="14338" name="Picture 2" descr="http://mirbodrosti.com/wp-content/uploads/2011/11/64250678_ssadina-400x276.jpg"/>
          <p:cNvPicPr>
            <a:picLocks noChangeAspect="1" noChangeArrowheads="1"/>
          </p:cNvPicPr>
          <p:nvPr/>
        </p:nvPicPr>
        <p:blipFill>
          <a:blip r:embed="rId2"/>
          <a:srcRect/>
          <a:stretch>
            <a:fillRect/>
          </a:stretch>
        </p:blipFill>
        <p:spPr bwMode="auto">
          <a:xfrm>
            <a:off x="1571604" y="3049664"/>
            <a:ext cx="4857784" cy="3351872"/>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Первая помощь при укусах насекомых, змей. </a:t>
            </a:r>
            <a:endParaRPr lang="ru-RU" b="1" dirty="0"/>
          </a:p>
        </p:txBody>
      </p:sp>
      <p:pic>
        <p:nvPicPr>
          <p:cNvPr id="1026" name="Picture 2" descr="https://encrypted-tbn1.gstatic.com/images?q=tbn:ANd9GcQlGEXjqB_ZYy45i1O0El_4mz0ulwD8w4vQHemgQhffpesMmdU0YQ"/>
          <p:cNvPicPr>
            <a:picLocks noChangeAspect="1" noChangeArrowheads="1"/>
          </p:cNvPicPr>
          <p:nvPr/>
        </p:nvPicPr>
        <p:blipFill>
          <a:blip r:embed="rId2"/>
          <a:srcRect/>
          <a:stretch>
            <a:fillRect/>
          </a:stretch>
        </p:blipFill>
        <p:spPr bwMode="auto">
          <a:xfrm>
            <a:off x="214282" y="1142984"/>
            <a:ext cx="2038350" cy="2238376"/>
          </a:xfrm>
          <a:prstGeom prst="rect">
            <a:avLst/>
          </a:prstGeom>
          <a:noFill/>
        </p:spPr>
      </p:pic>
      <p:pic>
        <p:nvPicPr>
          <p:cNvPr id="10242" name="Picture 2" descr="https://encrypted-tbn2.gstatic.com/images?q=tbn:ANd9GcTGeW1hkkJbDq434IdPeijzac-dtAOJH8yBnWmX19KdBJfr2TOUFA"/>
          <p:cNvPicPr>
            <a:picLocks noChangeAspect="1" noChangeArrowheads="1"/>
          </p:cNvPicPr>
          <p:nvPr/>
        </p:nvPicPr>
        <p:blipFill>
          <a:blip r:embed="rId3"/>
          <a:srcRect/>
          <a:stretch>
            <a:fillRect/>
          </a:stretch>
        </p:blipFill>
        <p:spPr bwMode="auto">
          <a:xfrm>
            <a:off x="2428860" y="1428736"/>
            <a:ext cx="2628900" cy="1743076"/>
          </a:xfrm>
          <a:prstGeom prst="rect">
            <a:avLst/>
          </a:prstGeom>
          <a:noFill/>
        </p:spPr>
      </p:pic>
      <p:pic>
        <p:nvPicPr>
          <p:cNvPr id="3" name="Picture 2" descr="https://encrypted-tbn3.gstatic.com/images?q=tbn:ANd9GcTXqINtYOtsHuWolNCK3X8vPl3B6_4eBcDfNtogmpjx7swa7XbP"/>
          <p:cNvPicPr>
            <a:picLocks noChangeAspect="1" noChangeArrowheads="1"/>
          </p:cNvPicPr>
          <p:nvPr/>
        </p:nvPicPr>
        <p:blipFill>
          <a:blip r:embed="rId4"/>
          <a:srcRect/>
          <a:stretch>
            <a:fillRect/>
          </a:stretch>
        </p:blipFill>
        <p:spPr bwMode="auto">
          <a:xfrm>
            <a:off x="571472" y="3571876"/>
            <a:ext cx="2619375" cy="1743076"/>
          </a:xfrm>
          <a:prstGeom prst="rect">
            <a:avLst/>
          </a:prstGeom>
          <a:noFill/>
        </p:spPr>
      </p:pic>
      <p:pic>
        <p:nvPicPr>
          <p:cNvPr id="4" name="Picture 2" descr="https://encrypted-tbn2.gstatic.com/images?q=tbn:ANd9GcQkoYP_qOlqg_VQkFlMzcuys4lTnKhQa6LvwotxuZ8WbcITciQ1"/>
          <p:cNvPicPr>
            <a:picLocks noChangeAspect="1" noChangeArrowheads="1"/>
          </p:cNvPicPr>
          <p:nvPr/>
        </p:nvPicPr>
        <p:blipFill>
          <a:blip r:embed="rId5"/>
          <a:srcRect/>
          <a:stretch>
            <a:fillRect/>
          </a:stretch>
        </p:blipFill>
        <p:spPr bwMode="auto">
          <a:xfrm>
            <a:off x="6677025" y="1214422"/>
            <a:ext cx="2466975" cy="1847851"/>
          </a:xfrm>
          <a:prstGeom prst="rect">
            <a:avLst/>
          </a:prstGeom>
          <a:noFill/>
        </p:spPr>
      </p:pic>
      <p:pic>
        <p:nvPicPr>
          <p:cNvPr id="5" name="Picture 2" descr="https://encrypted-tbn3.gstatic.com/images?q=tbn:ANd9GcTrCU2szAC6hjxx_vchbM6kUhmRkdVDZ8kpSOwUbmGHVHZEeEho"/>
          <p:cNvPicPr>
            <a:picLocks noChangeAspect="1" noChangeArrowheads="1"/>
          </p:cNvPicPr>
          <p:nvPr/>
        </p:nvPicPr>
        <p:blipFill>
          <a:blip r:embed="rId6"/>
          <a:srcRect/>
          <a:stretch>
            <a:fillRect/>
          </a:stretch>
        </p:blipFill>
        <p:spPr bwMode="auto">
          <a:xfrm flipH="1">
            <a:off x="4571999" y="3025320"/>
            <a:ext cx="2214578" cy="312853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74638"/>
            <a:ext cx="8115328" cy="1082660"/>
          </a:xfrm>
        </p:spPr>
        <p:txBody>
          <a:bodyPr>
            <a:normAutofit/>
          </a:bodyPr>
          <a:lstStyle/>
          <a:p>
            <a:r>
              <a:rPr lang="ru-RU" sz="3200" dirty="0" smtClean="0"/>
              <a:t>Доврачебная помощь при укусах ядовитых насекомых и змей.</a:t>
            </a:r>
            <a:endParaRPr lang="ru-RU" sz="3200" dirty="0"/>
          </a:p>
        </p:txBody>
      </p:sp>
      <p:sp>
        <p:nvSpPr>
          <p:cNvPr id="4" name="Прямоугольник 3"/>
          <p:cNvSpPr/>
          <p:nvPr/>
        </p:nvSpPr>
        <p:spPr>
          <a:xfrm>
            <a:off x="1571604" y="1214422"/>
            <a:ext cx="5786446" cy="5170646"/>
          </a:xfrm>
          <a:prstGeom prst="rect">
            <a:avLst/>
          </a:prstGeom>
        </p:spPr>
        <p:txBody>
          <a:bodyPr wrap="square">
            <a:spAutoFit/>
          </a:bodyPr>
          <a:lstStyle/>
          <a:p>
            <a:r>
              <a:rPr lang="ru-RU" dirty="0" smtClean="0"/>
              <a:t/>
            </a:r>
            <a:br>
              <a:rPr lang="ru-RU" dirty="0" smtClean="0"/>
            </a:br>
            <a:r>
              <a:rPr lang="ru-RU" sz="2800" i="1" dirty="0" smtClean="0"/>
              <a:t>Признаки</a:t>
            </a:r>
            <a:r>
              <a:rPr lang="ru-RU" sz="2800" dirty="0" smtClean="0"/>
              <a:t>:</a:t>
            </a:r>
          </a:p>
          <a:p>
            <a:r>
              <a:rPr lang="ru-RU" sz="2800" dirty="0" smtClean="0"/>
              <a:t>головокружение;</a:t>
            </a:r>
          </a:p>
          <a:p>
            <a:r>
              <a:rPr lang="ru-RU" sz="2800" dirty="0" smtClean="0"/>
              <a:t>тошнота, рвота;</a:t>
            </a:r>
          </a:p>
          <a:p>
            <a:r>
              <a:rPr lang="ru-RU" sz="2800" dirty="0" smtClean="0"/>
              <a:t>сухость и горький привкус во рту;</a:t>
            </a:r>
          </a:p>
          <a:p>
            <a:r>
              <a:rPr lang="ru-RU" sz="2800" dirty="0" smtClean="0"/>
              <a:t>учащенный пульс, одышка;</a:t>
            </a:r>
          </a:p>
          <a:p>
            <a:r>
              <a:rPr lang="ru-RU" sz="2800" dirty="0" smtClean="0"/>
              <a:t>сонливость (в особо тяжелых случаях могут быть судороги, потеря сознания и остановка дыхания);</a:t>
            </a:r>
          </a:p>
          <a:p>
            <a:r>
              <a:rPr lang="ru-RU" sz="2800" dirty="0" smtClean="0"/>
              <a:t>в месте укуса возникает жгучая боль, покраснение и отек кожи.</a:t>
            </a:r>
          </a:p>
          <a:p>
            <a:endParaRPr lang="ru-RU" sz="32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encrypted-tbn3.gstatic.com/images?q=tbn:ANd9GcQMG5dbJI-luhScczR3d7thrmB5L01T_cmVVqhxjL0jo1dmCIjQ"/>
          <p:cNvPicPr>
            <a:picLocks noChangeAspect="1" noChangeArrowheads="1"/>
          </p:cNvPicPr>
          <p:nvPr/>
        </p:nvPicPr>
        <p:blipFill>
          <a:blip r:embed="rId2"/>
          <a:srcRect/>
          <a:stretch>
            <a:fillRect/>
          </a:stretch>
        </p:blipFill>
        <p:spPr bwMode="auto">
          <a:xfrm>
            <a:off x="357158" y="991536"/>
            <a:ext cx="8434787" cy="4723480"/>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143000"/>
          </a:xfrm>
        </p:spPr>
        <p:txBody>
          <a:bodyPr>
            <a:normAutofit fontScale="90000"/>
          </a:bodyPr>
          <a:lstStyle/>
          <a:p>
            <a:r>
              <a:rPr lang="ru-RU" dirty="0" smtClean="0"/>
              <a:t/>
            </a:r>
            <a:br>
              <a:rPr lang="ru-RU" dirty="0" smtClean="0"/>
            </a:br>
            <a:r>
              <a:rPr lang="ru-RU" dirty="0" smtClean="0"/>
              <a:t>.</a:t>
            </a:r>
            <a:br>
              <a:rPr lang="ru-RU" dirty="0" smtClean="0"/>
            </a:br>
            <a:r>
              <a:rPr lang="ru-RU" i="1" dirty="0" smtClean="0"/>
              <a:t>Доврачебная помощь</a:t>
            </a:r>
            <a:r>
              <a:rPr lang="ru-RU" dirty="0" smtClean="0"/>
              <a:t>:</a:t>
            </a:r>
            <a:br>
              <a:rPr lang="ru-RU" dirty="0" smtClean="0"/>
            </a:br>
            <a:r>
              <a:rPr lang="ru-RU" dirty="0" smtClean="0"/>
              <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r>
              <a:rPr lang="ru-RU" dirty="0" smtClean="0"/>
              <a:t>уложить пострадавшего в горизонтальном положении;</a:t>
            </a:r>
          </a:p>
          <a:p>
            <a:r>
              <a:rPr lang="ru-RU" dirty="0" smtClean="0"/>
              <a:t>наложить на рану стерильную повязку (лучше со льдом);</a:t>
            </a:r>
          </a:p>
          <a:p>
            <a:r>
              <a:rPr lang="ru-RU" dirty="0" smtClean="0"/>
              <a:t>зафиксировать пораженную конечность, прибинтовав ее к шине (подручными средствами) или туловищу; </a:t>
            </a:r>
          </a:p>
          <a:p>
            <a:r>
              <a:rPr lang="ru-RU" dirty="0" smtClean="0"/>
              <a:t>дать пострадавшему большое количество</a:t>
            </a:r>
          </a:p>
          <a:p>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785794"/>
            <a:ext cx="8229600" cy="4525963"/>
          </a:xfrm>
        </p:spPr>
        <p:txBody>
          <a:bodyPr>
            <a:noAutofit/>
          </a:bodyPr>
          <a:lstStyle/>
          <a:p>
            <a:r>
              <a:rPr lang="ru-RU" sz="2800" dirty="0" smtClean="0"/>
              <a:t>жидкости (частями), 15–20 капель настойки валерианы на 1/2 стакана воды;</a:t>
            </a:r>
          </a:p>
          <a:p>
            <a:pPr>
              <a:buNone/>
            </a:pPr>
            <a:endParaRPr lang="ru-RU" sz="2800" dirty="0" smtClean="0"/>
          </a:p>
          <a:p>
            <a:r>
              <a:rPr lang="ru-RU" sz="2800" dirty="0" smtClean="0"/>
              <a:t>следить за состоянием пострадавшего;</a:t>
            </a:r>
          </a:p>
          <a:p>
            <a:r>
              <a:rPr lang="ru-RU" sz="2800" dirty="0" smtClean="0"/>
              <a:t>в тяжелых случаях срочно вызвать квалифицированную медицинскую помощь;</a:t>
            </a:r>
          </a:p>
          <a:p>
            <a:r>
              <a:rPr lang="ru-RU" sz="2800" dirty="0" smtClean="0"/>
              <a:t>транспортировать пострадавшего в положении лежа.</a:t>
            </a:r>
          </a:p>
          <a:p>
            <a:r>
              <a:rPr lang="ru-RU" sz="2800" i="1" dirty="0" smtClean="0"/>
              <a:t>Не рекомендуется</a:t>
            </a:r>
            <a:r>
              <a:rPr lang="ru-RU" sz="2800" dirty="0" smtClean="0"/>
              <a:t>:</a:t>
            </a:r>
          </a:p>
          <a:p>
            <a:r>
              <a:rPr lang="ru-RU" sz="2800" dirty="0" smtClean="0"/>
              <a:t>прижигать место укуса;</a:t>
            </a:r>
          </a:p>
          <a:p>
            <a:r>
              <a:rPr lang="ru-RU" sz="2800" dirty="0" smtClean="0"/>
              <a:t>давать пострадавшему алкоголь;</a:t>
            </a:r>
          </a:p>
          <a:p>
            <a:r>
              <a:rPr lang="ru-RU" sz="2800" dirty="0" smtClean="0"/>
              <a:t>отсасывать яд из раны.</a:t>
            </a:r>
            <a:endParaRPr lang="ru-RU" sz="28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76"/>
            <a:ext cx="8229600" cy="1143000"/>
          </a:xfrm>
        </p:spPr>
        <p:txBody>
          <a:bodyPr/>
          <a:lstStyle/>
          <a:p>
            <a:r>
              <a:rPr lang="ru-RU" dirty="0" smtClean="0"/>
              <a:t>Ситуация.</a:t>
            </a:r>
            <a:endParaRPr lang="ru-RU" dirty="0"/>
          </a:p>
        </p:txBody>
      </p:sp>
      <p:sp>
        <p:nvSpPr>
          <p:cNvPr id="3" name="Содержимое 2"/>
          <p:cNvSpPr>
            <a:spLocks noGrp="1"/>
          </p:cNvSpPr>
          <p:nvPr>
            <p:ph idx="1"/>
          </p:nvPr>
        </p:nvSpPr>
        <p:spPr>
          <a:xfrm>
            <a:off x="500034" y="714356"/>
            <a:ext cx="8229600" cy="4525963"/>
          </a:xfrm>
        </p:spPr>
        <p:txBody>
          <a:bodyPr>
            <a:noAutofit/>
          </a:bodyPr>
          <a:lstStyle/>
          <a:p>
            <a:r>
              <a:rPr lang="ru-RU" dirty="0" smtClean="0"/>
              <a:t>Нина, как обычно, зашла за Наташей по пути в школу. Девчонки торопились, им нужно было зайти перед уроками в библиотеку. Когда они поднимались по школьной лестнице, навстречу им шли шумной толпой старшеклассники. Они даже не заметили, что толкнули Нину. Она упала на руку. От боли чуть не заплакала. Через некоторое время Нина сказала Наташе, что кисть руки опухает. Девчонки не знали, что делать.</a:t>
            </a:r>
          </a:p>
          <a:p>
            <a:r>
              <a:rPr lang="ru-RU" i="1" dirty="0" smtClean="0"/>
              <a:t>- Что бы вы сделали на месте девочек?</a:t>
            </a:r>
            <a:r>
              <a:rPr lang="ru-RU" dirty="0" smtClean="0"/>
              <a:t> </a:t>
            </a:r>
          </a:p>
          <a:p>
            <a:pPr>
              <a:buNone/>
            </a:pPr>
            <a:r>
              <a:rPr lang="ru-RU" dirty="0" smtClean="0"/>
              <a:t> </a:t>
            </a:r>
          </a:p>
          <a:p>
            <a:endParaRPr lang="ru-RU"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671691"/>
            <a:ext cx="4572000" cy="6186309"/>
          </a:xfrm>
          <a:prstGeom prst="rect">
            <a:avLst/>
          </a:prstGeom>
        </p:spPr>
        <p:txBody>
          <a:bodyPr>
            <a:spAutoFit/>
          </a:bodyPr>
          <a:lstStyle/>
          <a:p>
            <a:r>
              <a:rPr lang="ru-RU" b="1" dirty="0" smtClean="0"/>
              <a:t>Для оказания первой помощи при растяжении:</a:t>
            </a:r>
          </a:p>
          <a:p>
            <a:r>
              <a:rPr lang="ru-RU" dirty="0" smtClean="0"/>
              <a:t>- Наложите тугую повязку на область травмированного сустава (с этой целью лучше использовать эластичный бинт, но в качестве подручного средства подойдет косынка, шарф, пояс и др.)</a:t>
            </a:r>
          </a:p>
          <a:p>
            <a:r>
              <a:rPr lang="ru-RU" dirty="0" smtClean="0"/>
              <a:t>- В первые два часа после травмы обеспечьте приток холода: прикладывайте полотенце, смоченное холодной водой, пластиковую бутылку с холодной водой, пакет со льдом.</a:t>
            </a:r>
          </a:p>
          <a:p>
            <a:endParaRPr lang="ru-RU" dirty="0" smtClean="0"/>
          </a:p>
          <a:p>
            <a:r>
              <a:rPr lang="ru-RU" dirty="0" smtClean="0"/>
              <a:t>- Если боль и отечность сильно выражены, то обеспечьте суставу полный покой, для этого наложите на область, где произошло растяжение связки, шину. Шиной может служить дощечка, линейка, другой подручный материал. Располагать шину нужно с двух боковых сторон от сустава и делать повязку надо так, чтобы сустав был неподвижен.</a:t>
            </a:r>
            <a:endParaRPr lang="ru-RU" dirty="0"/>
          </a:p>
        </p:txBody>
      </p:sp>
      <p:pic>
        <p:nvPicPr>
          <p:cNvPr id="7170" name="Picture 2" descr="&amp;rcy;&amp;acy;&amp;scy;&amp;tcy;&amp;yacy;&amp;zhcy;&amp;iecy;&amp;ncy;&amp;icy;&amp;iecy; &amp;scy;&amp;vcy;&amp;yacy;&amp;zcy;&amp;ocy;&amp;kcy;"/>
          <p:cNvPicPr>
            <a:picLocks noChangeAspect="1" noChangeArrowheads="1"/>
          </p:cNvPicPr>
          <p:nvPr/>
        </p:nvPicPr>
        <p:blipFill>
          <a:blip r:embed="rId2"/>
          <a:srcRect/>
          <a:stretch>
            <a:fillRect/>
          </a:stretch>
        </p:blipFill>
        <p:spPr bwMode="auto">
          <a:xfrm>
            <a:off x="5255423" y="571480"/>
            <a:ext cx="2959915" cy="392909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Внешний вид конечности при растяжении связок</a:t>
            </a:r>
            <a:br>
              <a:rPr lang="ru-RU" b="1" dirty="0" smtClean="0"/>
            </a:br>
            <a:endParaRPr lang="ru-RU" dirty="0"/>
          </a:p>
        </p:txBody>
      </p:sp>
      <p:sp>
        <p:nvSpPr>
          <p:cNvPr id="4" name="Rectangle 2"/>
          <p:cNvSpPr>
            <a:spLocks noGrp="1" noChangeArrowheads="1"/>
          </p:cNvSpPr>
          <p:nvPr/>
        </p:nvSpPr>
        <p:spPr bwMode="auto">
          <a:xfrm>
            <a:off x="-4572064" y="571480"/>
            <a:ext cx="8229600" cy="6334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endParaRPr lang="ru-RU" sz="2800" b="1" dirty="0"/>
          </a:p>
        </p:txBody>
      </p:sp>
      <p:sp>
        <p:nvSpPr>
          <p:cNvPr id="5" name="Text Box 5"/>
          <p:cNvSpPr txBox="1">
            <a:spLocks noChangeArrowheads="1"/>
          </p:cNvSpPr>
          <p:nvPr/>
        </p:nvSpPr>
        <p:spPr bwMode="auto">
          <a:xfrm>
            <a:off x="365919" y="5169694"/>
            <a:ext cx="5903912" cy="1328737"/>
          </a:xfrm>
          <a:prstGeom prst="rect">
            <a:avLst/>
          </a:prstGeom>
          <a:solidFill>
            <a:schemeClr val="accent1"/>
          </a:solidFill>
          <a:ln w="9525">
            <a:noFill/>
            <a:miter lim="800000"/>
            <a:headEnd/>
            <a:tailEnd/>
          </a:ln>
          <a:effectLst/>
        </p:spPr>
        <p:txBody>
          <a:bodyPr>
            <a:spAutoFit/>
          </a:bodyPr>
          <a:ls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spcBef>
                <a:spcPct val="50000"/>
              </a:spcBef>
              <a:buFontTx/>
              <a:buChar char="-"/>
            </a:pPr>
            <a:r>
              <a:rPr lang="ru-RU"/>
              <a:t>Какие симптомы наблюдаются при растяжении связок?</a:t>
            </a:r>
          </a:p>
          <a:p>
            <a:pPr>
              <a:spcBef>
                <a:spcPct val="50000"/>
              </a:spcBef>
              <a:buFontTx/>
              <a:buChar char="-"/>
            </a:pPr>
            <a:r>
              <a:rPr lang="ru-RU"/>
              <a:t> Какую помощь необходимо оказать пострадавшему?</a:t>
            </a:r>
          </a:p>
        </p:txBody>
      </p:sp>
      <p:pic>
        <p:nvPicPr>
          <p:cNvPr id="6" name="Picture 6" descr="image046"/>
          <p:cNvPicPr>
            <a:picLocks noChangeAspect="1" noChangeArrowheads="1"/>
          </p:cNvPicPr>
          <p:nvPr/>
        </p:nvPicPr>
        <p:blipFill>
          <a:blip r:embed="rId2"/>
          <a:srcRect/>
          <a:stretch>
            <a:fillRect/>
          </a:stretch>
        </p:blipFill>
        <p:spPr bwMode="auto">
          <a:xfrm>
            <a:off x="5909469" y="1066006"/>
            <a:ext cx="2879725" cy="2381250"/>
          </a:xfrm>
          <a:prstGeom prst="rect">
            <a:avLst/>
          </a:prstGeom>
          <a:noFill/>
          <a:ln w="9525">
            <a:solidFill>
              <a:schemeClr val="tx1"/>
            </a:solidFill>
            <a:miter lim="800000"/>
            <a:headEnd/>
            <a:tailEnd/>
          </a:ln>
        </p:spPr>
      </p:pic>
      <p:pic>
        <p:nvPicPr>
          <p:cNvPr id="7" name="Picture 8" descr="504"/>
          <p:cNvPicPr>
            <a:picLocks noChangeAspect="1" noChangeArrowheads="1"/>
          </p:cNvPicPr>
          <p:nvPr/>
        </p:nvPicPr>
        <p:blipFill>
          <a:blip r:embed="rId3"/>
          <a:srcRect/>
          <a:stretch>
            <a:fillRect/>
          </a:stretch>
        </p:blipFill>
        <p:spPr bwMode="auto">
          <a:xfrm>
            <a:off x="6701631" y="3658394"/>
            <a:ext cx="1885950" cy="2381250"/>
          </a:xfrm>
          <a:prstGeom prst="rect">
            <a:avLst/>
          </a:prstGeom>
          <a:noFill/>
          <a:ln w="9525">
            <a:solidFill>
              <a:schemeClr val="tx1"/>
            </a:solidFill>
            <a:miter lim="800000"/>
            <a:headEnd/>
            <a:tailEnd/>
          </a:ln>
        </p:spPr>
      </p:pic>
      <p:pic>
        <p:nvPicPr>
          <p:cNvPr id="8" name="Picture 10" descr="ryka_gips"/>
          <p:cNvPicPr>
            <a:picLocks noChangeAspect="1" noChangeArrowheads="1"/>
          </p:cNvPicPr>
          <p:nvPr/>
        </p:nvPicPr>
        <p:blipFill>
          <a:blip r:embed="rId4"/>
          <a:srcRect/>
          <a:stretch>
            <a:fillRect/>
          </a:stretch>
        </p:blipFill>
        <p:spPr bwMode="auto">
          <a:xfrm>
            <a:off x="4071934" y="1214422"/>
            <a:ext cx="1384300" cy="1384300"/>
          </a:xfrm>
          <a:prstGeom prst="rect">
            <a:avLst/>
          </a:prstGeom>
          <a:noFill/>
          <a:ln w="9525">
            <a:noFill/>
            <a:miter lim="800000"/>
            <a:headEnd/>
            <a:tailEnd/>
          </a:ln>
        </p:spPr>
      </p:pic>
      <p:pic>
        <p:nvPicPr>
          <p:cNvPr id="9" name="Picture 11" descr="resD4585193-0A01-022A-009E-0C2D7A160CCD"/>
          <p:cNvPicPr>
            <a:picLocks noChangeAspect="1" noChangeArrowheads="1"/>
          </p:cNvPicPr>
          <p:nvPr/>
        </p:nvPicPr>
        <p:blipFill>
          <a:blip r:embed="rId5"/>
          <a:srcRect/>
          <a:stretch>
            <a:fillRect/>
          </a:stretch>
        </p:blipFill>
        <p:spPr bwMode="auto">
          <a:xfrm>
            <a:off x="928662" y="1357298"/>
            <a:ext cx="2808287" cy="210661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Правильная посадка за партой.</a:t>
            </a:r>
            <a:endParaRPr lang="ru-RU" dirty="0"/>
          </a:p>
        </p:txBody>
      </p:sp>
      <p:pic>
        <p:nvPicPr>
          <p:cNvPr id="21506" name="Picture 2" descr="&amp;Icy;&amp;zcy;&amp;ocy;&amp;bcy;&amp;rcy;&amp;acy;&amp;zhcy;&amp;iecy;&amp;ncy;&amp;icy;&amp;iecy;"/>
          <p:cNvPicPr>
            <a:picLocks noChangeAspect="1" noChangeArrowheads="1"/>
          </p:cNvPicPr>
          <p:nvPr/>
        </p:nvPicPr>
        <p:blipFill>
          <a:blip r:embed="rId2"/>
          <a:srcRect/>
          <a:stretch>
            <a:fillRect/>
          </a:stretch>
        </p:blipFill>
        <p:spPr bwMode="auto">
          <a:xfrm>
            <a:off x="2143108" y="1714488"/>
            <a:ext cx="6143668" cy="4914937"/>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Перенос пострадавших</a:t>
            </a:r>
            <a:br>
              <a:rPr lang="ru-RU" dirty="0" smtClean="0"/>
            </a:br>
            <a:endParaRPr lang="ru-RU" dirty="0"/>
          </a:p>
        </p:txBody>
      </p:sp>
      <p:pic>
        <p:nvPicPr>
          <p:cNvPr id="4" name="Содержимое 3" descr="http://www.vmc.expo.ru/trud/img/med/perenos/per_1_2.jpg"/>
          <p:cNvPicPr>
            <a:picLocks noGrp="1"/>
          </p:cNvPicPr>
          <p:nvPr>
            <p:ph idx="1"/>
          </p:nvPr>
        </p:nvPicPr>
        <p:blipFill>
          <a:blip r:embed="rId2"/>
          <a:srcRect/>
          <a:stretch>
            <a:fillRect/>
          </a:stretch>
        </p:blipFill>
        <p:spPr bwMode="auto">
          <a:xfrm>
            <a:off x="285720" y="1142984"/>
            <a:ext cx="1928826" cy="2428892"/>
          </a:xfrm>
          <a:prstGeom prst="rect">
            <a:avLst/>
          </a:prstGeom>
          <a:noFill/>
          <a:ln w="9525">
            <a:noFill/>
            <a:miter lim="800000"/>
            <a:headEnd/>
            <a:tailEnd/>
          </a:ln>
        </p:spPr>
      </p:pic>
      <p:pic>
        <p:nvPicPr>
          <p:cNvPr id="5" name="Рисунок 4" descr="http://www.vmc.expo.ru/trud/img/med/perenos/per_1_4.jpg"/>
          <p:cNvPicPr/>
          <p:nvPr/>
        </p:nvPicPr>
        <p:blipFill>
          <a:blip r:embed="rId3"/>
          <a:srcRect/>
          <a:stretch>
            <a:fillRect/>
          </a:stretch>
        </p:blipFill>
        <p:spPr bwMode="auto">
          <a:xfrm>
            <a:off x="5000628" y="1000108"/>
            <a:ext cx="1500198" cy="2428892"/>
          </a:xfrm>
          <a:prstGeom prst="rect">
            <a:avLst/>
          </a:prstGeom>
          <a:noFill/>
          <a:ln w="9525">
            <a:noFill/>
            <a:miter lim="800000"/>
            <a:headEnd/>
            <a:tailEnd/>
          </a:ln>
        </p:spPr>
      </p:pic>
      <p:pic>
        <p:nvPicPr>
          <p:cNvPr id="6" name="Рисунок 5" descr="http://www.vmc.expo.ru/trud/img/med/perenos/per_1_1.jpg"/>
          <p:cNvPicPr/>
          <p:nvPr/>
        </p:nvPicPr>
        <p:blipFill>
          <a:blip r:embed="rId4"/>
          <a:srcRect/>
          <a:stretch>
            <a:fillRect/>
          </a:stretch>
        </p:blipFill>
        <p:spPr bwMode="auto">
          <a:xfrm>
            <a:off x="2071670" y="1071546"/>
            <a:ext cx="2500330" cy="2428892"/>
          </a:xfrm>
          <a:prstGeom prst="rect">
            <a:avLst/>
          </a:prstGeom>
          <a:noFill/>
          <a:ln w="9525">
            <a:noFill/>
            <a:miter lim="800000"/>
            <a:headEnd/>
            <a:tailEnd/>
          </a:ln>
        </p:spPr>
      </p:pic>
      <p:pic>
        <p:nvPicPr>
          <p:cNvPr id="7" name="Рисунок 6" descr="http://www.vmc.expo.ru/trud/img/med/perenos/per_1_3.jpg"/>
          <p:cNvPicPr/>
          <p:nvPr/>
        </p:nvPicPr>
        <p:blipFill>
          <a:blip r:embed="rId5"/>
          <a:srcRect/>
          <a:stretch>
            <a:fillRect/>
          </a:stretch>
        </p:blipFill>
        <p:spPr bwMode="auto">
          <a:xfrm>
            <a:off x="6858016" y="1000108"/>
            <a:ext cx="1857388" cy="2500330"/>
          </a:xfrm>
          <a:prstGeom prst="rect">
            <a:avLst/>
          </a:prstGeom>
          <a:noFill/>
          <a:ln w="9525">
            <a:noFill/>
            <a:miter lim="800000"/>
            <a:headEnd/>
            <a:tailEnd/>
          </a:ln>
        </p:spPr>
      </p:pic>
      <p:pic>
        <p:nvPicPr>
          <p:cNvPr id="8" name="Рисунок 7" descr="http://www.vmc.expo.ru/trud/img/med/perenos/per_12.jpg"/>
          <p:cNvPicPr/>
          <p:nvPr/>
        </p:nvPicPr>
        <p:blipFill>
          <a:blip r:embed="rId6"/>
          <a:srcRect/>
          <a:stretch>
            <a:fillRect/>
          </a:stretch>
        </p:blipFill>
        <p:spPr bwMode="auto">
          <a:xfrm>
            <a:off x="0" y="4286256"/>
            <a:ext cx="3571868" cy="1864046"/>
          </a:xfrm>
          <a:prstGeom prst="rect">
            <a:avLst/>
          </a:prstGeom>
          <a:noFill/>
          <a:ln w="9525">
            <a:noFill/>
            <a:miter lim="800000"/>
            <a:headEnd/>
            <a:tailEnd/>
          </a:ln>
        </p:spPr>
      </p:pic>
      <p:pic>
        <p:nvPicPr>
          <p:cNvPr id="9" name="Рисунок 8" descr="http://www.vmc.expo.ru/trud/img/med/perenos/per_4.jpg"/>
          <p:cNvPicPr/>
          <p:nvPr/>
        </p:nvPicPr>
        <p:blipFill>
          <a:blip r:embed="rId7"/>
          <a:srcRect/>
          <a:stretch>
            <a:fillRect/>
          </a:stretch>
        </p:blipFill>
        <p:spPr bwMode="auto">
          <a:xfrm>
            <a:off x="3500430" y="3857628"/>
            <a:ext cx="3429024" cy="2071702"/>
          </a:xfrm>
          <a:prstGeom prst="rect">
            <a:avLst/>
          </a:prstGeom>
          <a:noFill/>
          <a:ln w="9525">
            <a:noFill/>
            <a:miter lim="800000"/>
            <a:headEnd/>
            <a:tailEnd/>
          </a:ln>
        </p:spPr>
      </p:pic>
      <p:pic>
        <p:nvPicPr>
          <p:cNvPr id="10" name="Рисунок 9" descr="http://www.vmc.expo.ru/trud/img/med/perenos/per_5.jpg"/>
          <p:cNvPicPr/>
          <p:nvPr/>
        </p:nvPicPr>
        <p:blipFill>
          <a:blip r:embed="rId8"/>
          <a:srcRect/>
          <a:stretch>
            <a:fillRect/>
          </a:stretch>
        </p:blipFill>
        <p:spPr bwMode="auto">
          <a:xfrm>
            <a:off x="6715140" y="3929066"/>
            <a:ext cx="2428860" cy="214314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1214414" y="3429000"/>
          <a:ext cx="6524628" cy="3622808"/>
        </p:xfrm>
        <a:graphic>
          <a:graphicData uri="http://schemas.openxmlformats.org/drawingml/2006/table">
            <a:tbl>
              <a:tblPr/>
              <a:tblGrid>
                <a:gridCol w="1574133"/>
                <a:gridCol w="4950495"/>
              </a:tblGrid>
              <a:tr h="3622808">
                <a:tc>
                  <a:txBody>
                    <a:bodyPr/>
                    <a:lstStyle/>
                    <a:p>
                      <a:pPr marL="228600" indent="-228600">
                        <a:lnSpc>
                          <a:spcPct val="150000"/>
                        </a:lnSpc>
                        <a:spcAft>
                          <a:spcPts val="0"/>
                        </a:spcAft>
                        <a:buFont typeface="+mj-lt"/>
                        <a:buAutoNum type="arabicPeriod"/>
                      </a:pPr>
                      <a:endParaRPr lang="ru-RU" sz="2400" dirty="0">
                        <a:latin typeface="Times New Roman"/>
                        <a:ea typeface="Times New Roman"/>
                        <a:cs typeface="Times New Roman"/>
                      </a:endParaRPr>
                    </a:p>
                  </a:txBody>
                  <a:tcPr marL="76200" marR="76200" marT="76200" marB="76200">
                    <a:lnL>
                      <a:noFill/>
                    </a:lnL>
                    <a:lnR>
                      <a:noFill/>
                    </a:lnR>
                    <a:lnT>
                      <a:noFill/>
                    </a:lnT>
                    <a:lnB>
                      <a:noFill/>
                    </a:lnB>
                  </a:tcPr>
                </a:tc>
                <a:tc>
                  <a:txBody>
                    <a:bodyPr/>
                    <a:lstStyle/>
                    <a:p>
                      <a:pPr>
                        <a:lnSpc>
                          <a:spcPct val="150000"/>
                        </a:lnSpc>
                        <a:spcAft>
                          <a:spcPts val="0"/>
                        </a:spcAft>
                      </a:pPr>
                      <a:r>
                        <a:rPr lang="ru-RU" sz="2400" b="1" dirty="0">
                          <a:latin typeface="Times New Roman"/>
                          <a:ea typeface="Times New Roman"/>
                          <a:cs typeface="Times New Roman"/>
                        </a:rPr>
                        <a:t>1.</a:t>
                      </a:r>
                      <a:r>
                        <a:rPr lang="ru-RU" sz="2400" dirty="0">
                          <a:latin typeface="Times New Roman"/>
                          <a:ea typeface="Times New Roman"/>
                          <a:cs typeface="Times New Roman"/>
                        </a:rPr>
                        <a:t> Две жерди длиной 2,5 м, диаметром 6-7 см</a:t>
                      </a:r>
                      <a:br>
                        <a:rPr lang="ru-RU" sz="2400" dirty="0">
                          <a:latin typeface="Times New Roman"/>
                          <a:ea typeface="Times New Roman"/>
                          <a:cs typeface="Times New Roman"/>
                        </a:rPr>
                      </a:br>
                      <a:r>
                        <a:rPr lang="ru-RU" sz="2400" b="1" dirty="0">
                          <a:latin typeface="Times New Roman"/>
                          <a:ea typeface="Times New Roman"/>
                          <a:cs typeface="Times New Roman"/>
                        </a:rPr>
                        <a:t>2.</a:t>
                      </a:r>
                      <a:r>
                        <a:rPr lang="ru-RU" sz="2400" dirty="0">
                          <a:latin typeface="Times New Roman"/>
                          <a:ea typeface="Times New Roman"/>
                          <a:cs typeface="Times New Roman"/>
                        </a:rPr>
                        <a:t> Пара рубах, курток, пиджаков или бушлатов, застегнутых на все пуговицы.</a:t>
                      </a:r>
                      <a:endParaRPr lang="ru-RU" sz="2400" dirty="0">
                        <a:latin typeface="Calibri"/>
                        <a:ea typeface="Calibri"/>
                        <a:cs typeface="Times New Roman"/>
                      </a:endParaRPr>
                    </a:p>
                  </a:txBody>
                  <a:tcPr marL="76200" marR="76200" marT="76200" marB="76200">
                    <a:lnL>
                      <a:noFill/>
                    </a:lnL>
                    <a:lnR>
                      <a:noFill/>
                    </a:lnR>
                    <a:lnT>
                      <a:noFill/>
                    </a:lnT>
                    <a:lnB>
                      <a:noFill/>
                    </a:lnB>
                  </a:tcPr>
                </a:tc>
              </a:tr>
            </a:tbl>
          </a:graphicData>
        </a:graphic>
      </p:graphicFrame>
      <p:sp>
        <p:nvSpPr>
          <p:cNvPr id="4098" name="Rectangle 2"/>
          <p:cNvSpPr>
            <a:spLocks noChangeArrowheads="1"/>
          </p:cNvSpPr>
          <p:nvPr/>
        </p:nvSpPr>
        <p:spPr bwMode="auto">
          <a:xfrm>
            <a:off x="0" y="0"/>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Носилки из подручных средств:</a:t>
            </a:r>
            <a:endParaRPr kumimoji="0" lang="ru-RU"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7" name="Рисунок 19" descr="http://www.vmc.expo.ru/trud/img/med/perenos/per_15.jpg"/>
          <p:cNvPicPr>
            <a:picLocks noChangeAspect="1" noChangeArrowheads="1"/>
          </p:cNvPicPr>
          <p:nvPr/>
        </p:nvPicPr>
        <p:blipFill>
          <a:blip r:embed="rId2"/>
          <a:srcRect/>
          <a:stretch>
            <a:fillRect/>
          </a:stretch>
        </p:blipFill>
        <p:spPr bwMode="auto">
          <a:xfrm>
            <a:off x="2000232" y="1285860"/>
            <a:ext cx="5357850" cy="1800834"/>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Рисунок 13" descr="http://www.vmc.expo.ru/trud/img/med/perenos/per_7.jpg"/>
          <p:cNvPicPr>
            <a:picLocks noChangeAspect="1" noChangeArrowheads="1"/>
          </p:cNvPicPr>
          <p:nvPr/>
        </p:nvPicPr>
        <p:blipFill>
          <a:blip r:embed="rId2"/>
          <a:srcRect/>
          <a:stretch>
            <a:fillRect/>
          </a:stretch>
        </p:blipFill>
        <p:spPr bwMode="auto">
          <a:xfrm>
            <a:off x="4071934" y="0"/>
            <a:ext cx="3503627" cy="2889910"/>
          </a:xfrm>
          <a:prstGeom prst="rect">
            <a:avLst/>
          </a:prstGeom>
          <a:noFill/>
        </p:spPr>
      </p:pic>
      <p:pic>
        <p:nvPicPr>
          <p:cNvPr id="4097" name="Рисунок 12" descr="http://www.vmc.expo.ru/trud/img/med/perenos/per_6.jpg"/>
          <p:cNvPicPr>
            <a:picLocks noChangeAspect="1" noChangeArrowheads="1"/>
          </p:cNvPicPr>
          <p:nvPr/>
        </p:nvPicPr>
        <p:blipFill>
          <a:blip r:embed="rId3"/>
          <a:srcRect/>
          <a:stretch>
            <a:fillRect/>
          </a:stretch>
        </p:blipFill>
        <p:spPr bwMode="auto">
          <a:xfrm>
            <a:off x="857224" y="1857363"/>
            <a:ext cx="2860685" cy="2359589"/>
          </a:xfrm>
          <a:prstGeom prst="rect">
            <a:avLst/>
          </a:prstGeom>
          <a:noFill/>
        </p:spPr>
      </p:pic>
      <p:sp>
        <p:nvSpPr>
          <p:cNvPr id="4099" name="Rectangle 3"/>
          <p:cNvSpPr>
            <a:spLocks noChangeArrowheads="1"/>
          </p:cNvSpPr>
          <p:nvPr/>
        </p:nvSpPr>
        <p:spPr bwMode="auto">
          <a:xfrm>
            <a:off x="428596" y="285728"/>
            <a:ext cx="4357718"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Прямоугольник 5"/>
          <p:cNvSpPr/>
          <p:nvPr/>
        </p:nvSpPr>
        <p:spPr>
          <a:xfrm>
            <a:off x="2997200" y="4536430"/>
            <a:ext cx="2286000" cy="1815882"/>
          </a:xfrm>
          <a:prstGeom prst="rect">
            <a:avLst/>
          </a:prstGeom>
        </p:spPr>
        <p:txBody>
          <a:bodyPr>
            <a:spAutoFit/>
          </a:bodyPr>
          <a:lstStyle/>
          <a:p>
            <a:pPr lvl="0" fontAlgn="base">
              <a:spcBef>
                <a:spcPct val="0"/>
              </a:spcBef>
              <a:spcAft>
                <a:spcPct val="0"/>
              </a:spcAft>
            </a:pPr>
            <a:r>
              <a:rPr lang="ru-RU" sz="2800" dirty="0" smtClean="0">
                <a:solidFill>
                  <a:prstClr val="black"/>
                </a:solidFill>
                <a:latin typeface="Arial" pitchFamily="34" charset="0"/>
                <a:ea typeface="Times New Roman" pitchFamily="18" charset="0"/>
                <a:cs typeface="Arial" pitchFamily="34" charset="0"/>
              </a:rPr>
              <a:t>На замке из трех (четырех) рук. </a:t>
            </a:r>
            <a:endParaRPr lang="ru-RU" sz="2800" dirty="0" smtClean="0">
              <a:solidFill>
                <a:prstClr val="black"/>
              </a:solidFill>
              <a:latin typeface="Arial" pitchFamily="34" charset="0"/>
              <a:cs typeface="Arial" pitchFamily="34" charset="0"/>
            </a:endParaRPr>
          </a:p>
        </p:txBody>
      </p:sp>
      <p:sp>
        <p:nvSpPr>
          <p:cNvPr id="7" name="Прямоугольник 6"/>
          <p:cNvSpPr/>
          <p:nvPr/>
        </p:nvSpPr>
        <p:spPr>
          <a:xfrm>
            <a:off x="1393825" y="486331"/>
            <a:ext cx="2286000" cy="1477328"/>
          </a:xfrm>
          <a:prstGeom prst="rect">
            <a:avLst/>
          </a:prstGeom>
        </p:spPr>
        <p:txBody>
          <a:bodyPr>
            <a:spAutoFit/>
          </a:bodyPr>
          <a:lstStyle/>
          <a:p>
            <a:pPr lvl="0" fontAlgn="base">
              <a:spcBef>
                <a:spcPct val="0"/>
              </a:spcBef>
              <a:spcAft>
                <a:spcPct val="0"/>
              </a:spcAft>
            </a:pPr>
            <a:r>
              <a:rPr lang="ru-RU" sz="2400" dirty="0" smtClean="0">
                <a:solidFill>
                  <a:prstClr val="black"/>
                </a:solidFill>
                <a:latin typeface="Arial" pitchFamily="34" charset="0"/>
                <a:ea typeface="Times New Roman" pitchFamily="18" charset="0"/>
                <a:cs typeface="Arial" pitchFamily="34" charset="0"/>
              </a:rPr>
              <a:t/>
            </a:r>
            <a:br>
              <a:rPr lang="ru-RU" sz="2400" dirty="0" smtClean="0">
                <a:solidFill>
                  <a:prstClr val="black"/>
                </a:solidFill>
                <a:latin typeface="Arial" pitchFamily="34" charset="0"/>
                <a:ea typeface="Times New Roman" pitchFamily="18" charset="0"/>
                <a:cs typeface="Arial" pitchFamily="34" charset="0"/>
              </a:rPr>
            </a:br>
            <a:r>
              <a:rPr lang="ru-RU" sz="2400" dirty="0" smtClean="0">
                <a:solidFill>
                  <a:prstClr val="black"/>
                </a:solidFill>
                <a:latin typeface="Arial" pitchFamily="34" charset="0"/>
                <a:ea typeface="Times New Roman" pitchFamily="18" charset="0"/>
                <a:cs typeface="Arial" pitchFamily="34" charset="0"/>
              </a:rPr>
              <a:t>Положение рук:</a:t>
            </a:r>
            <a:r>
              <a:rPr lang="ru-RU" sz="1200" dirty="0" smtClean="0">
                <a:solidFill>
                  <a:prstClr val="black"/>
                </a:solidFill>
                <a:latin typeface="Arial" pitchFamily="34" charset="0"/>
                <a:ea typeface="Times New Roman" pitchFamily="18" charset="0"/>
                <a:cs typeface="Arial" pitchFamily="34" charset="0"/>
              </a:rPr>
              <a:t/>
            </a:r>
            <a:br>
              <a:rPr lang="ru-RU" sz="1200" dirty="0" smtClean="0">
                <a:solidFill>
                  <a:prstClr val="black"/>
                </a:solidFill>
                <a:latin typeface="Arial" pitchFamily="34" charset="0"/>
                <a:ea typeface="Times New Roman" pitchFamily="18" charset="0"/>
                <a:cs typeface="Arial" pitchFamily="34" charset="0"/>
              </a:rPr>
            </a:br>
            <a:endParaRPr lang="ru-RU" dirty="0" smtClean="0">
              <a:solidFill>
                <a:prstClr val="black"/>
              </a:solidFill>
              <a:latin typeface="Arial" pitchFamily="34" charset="0"/>
              <a:cs typeface="Arial"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46" y="-571504"/>
            <a:ext cx="8686800" cy="571504"/>
          </a:xfrm>
        </p:spPr>
        <p:txBody>
          <a:bodyPr>
            <a:normAutofit fontScale="90000"/>
          </a:bodyPr>
          <a:lstStyle/>
          <a:p>
            <a:r>
              <a:rPr lang="ru-RU" dirty="0" smtClean="0"/>
              <a:t>.</a:t>
            </a:r>
            <a:endParaRPr lang="ru-RU" dirty="0"/>
          </a:p>
        </p:txBody>
      </p:sp>
      <p:sp>
        <p:nvSpPr>
          <p:cNvPr id="3" name="Текст 2"/>
          <p:cNvSpPr>
            <a:spLocks noGrp="1"/>
          </p:cNvSpPr>
          <p:nvPr>
            <p:ph type="body" idx="1"/>
          </p:nvPr>
        </p:nvSpPr>
        <p:spPr>
          <a:xfrm>
            <a:off x="0" y="500042"/>
            <a:ext cx="4040188" cy="639762"/>
          </a:xfrm>
        </p:spPr>
        <p:txBody>
          <a:bodyPr/>
          <a:lstStyle/>
          <a:p>
            <a:r>
              <a:rPr lang="ru-RU" dirty="0" smtClean="0"/>
              <a:t>Вызов </a:t>
            </a:r>
            <a:r>
              <a:rPr lang="ru-RU" dirty="0" smtClean="0">
                <a:hlinkClick r:id="rId2" tooltip="Скорая медицинская помощь (страница не существует)"/>
              </a:rPr>
              <a:t>скорой помощи</a:t>
            </a:r>
            <a:endParaRPr lang="ru-RU" dirty="0" smtClean="0"/>
          </a:p>
          <a:p>
            <a:endParaRPr lang="ru-RU" dirty="0"/>
          </a:p>
        </p:txBody>
      </p:sp>
      <p:sp>
        <p:nvSpPr>
          <p:cNvPr id="4" name="Содержимое 3"/>
          <p:cNvSpPr>
            <a:spLocks noGrp="1"/>
          </p:cNvSpPr>
          <p:nvPr>
            <p:ph sz="half" idx="2"/>
          </p:nvPr>
        </p:nvSpPr>
        <p:spPr>
          <a:xfrm>
            <a:off x="285720" y="1000108"/>
            <a:ext cx="4254502" cy="5094296"/>
          </a:xfrm>
        </p:spPr>
        <p:txBody>
          <a:bodyPr>
            <a:normAutofit fontScale="85000" lnSpcReduction="20000"/>
          </a:bodyPr>
          <a:lstStyle/>
          <a:p>
            <a:r>
              <a:rPr lang="ru-RU" dirty="0" smtClean="0"/>
              <a:t>Соберите нужную информацию до звонка в «03». Этим вы ускорите время вызова Скорой Помощи</a:t>
            </a:r>
          </a:p>
          <a:p>
            <a:r>
              <a:rPr lang="ru-RU" b="1" dirty="0" smtClean="0"/>
              <a:t>Количество пострадавших</a:t>
            </a:r>
            <a:r>
              <a:rPr lang="ru-RU" dirty="0" smtClean="0"/>
              <a:t>.</a:t>
            </a:r>
          </a:p>
          <a:p>
            <a:r>
              <a:rPr lang="ru-RU" b="1" dirty="0" smtClean="0"/>
              <a:t>Пол</a:t>
            </a:r>
            <a:r>
              <a:rPr lang="ru-RU" dirty="0" smtClean="0"/>
              <a:t>.</a:t>
            </a:r>
          </a:p>
          <a:p>
            <a:r>
              <a:rPr lang="ru-RU" b="1" dirty="0" smtClean="0"/>
              <a:t>Возраст</a:t>
            </a:r>
            <a:r>
              <a:rPr lang="ru-RU" dirty="0" smtClean="0"/>
              <a:t>. Примерно: подросток, около 30 и т. п.</a:t>
            </a:r>
          </a:p>
          <a:p>
            <a:r>
              <a:rPr lang="ru-RU" b="1" dirty="0" smtClean="0"/>
              <a:t>Что случилось</a:t>
            </a:r>
            <a:r>
              <a:rPr lang="ru-RU" dirty="0" smtClean="0"/>
              <a:t>. Кратко: ДТП, без сознания и т. п.</a:t>
            </a:r>
          </a:p>
          <a:p>
            <a:r>
              <a:rPr lang="ru-RU" b="1" dirty="0" smtClean="0"/>
              <a:t>Адрес</a:t>
            </a:r>
            <a:r>
              <a:rPr lang="ru-RU" dirty="0" smtClean="0"/>
              <a:t>. Улица, дом, корпус, подъезд, этаж, номер квартиры, код подъезда или </a:t>
            </a:r>
            <a:r>
              <a:rPr lang="ru-RU" dirty="0" err="1" smtClean="0"/>
              <a:t>домофон</a:t>
            </a:r>
            <a:r>
              <a:rPr lang="ru-RU" dirty="0" smtClean="0"/>
              <a:t> (этим вы ускорите прибытие бригады к пострадавшему). Точный адрес, с ориентирами, как можно проехать, если машина не сможет подъехать к самому месту ЧС, то где и кто будет встречать.</a:t>
            </a:r>
          </a:p>
        </p:txBody>
      </p:sp>
      <p:sp>
        <p:nvSpPr>
          <p:cNvPr id="6" name="Содержимое 5"/>
          <p:cNvSpPr>
            <a:spLocks noGrp="1"/>
          </p:cNvSpPr>
          <p:nvPr>
            <p:ph sz="quarter" idx="4"/>
          </p:nvPr>
        </p:nvSpPr>
        <p:spPr>
          <a:xfrm>
            <a:off x="4643438" y="1142984"/>
            <a:ext cx="4113213" cy="5094296"/>
          </a:xfrm>
        </p:spPr>
        <p:txBody>
          <a:bodyPr>
            <a:normAutofit fontScale="85000" lnSpcReduction="20000"/>
          </a:bodyPr>
          <a:lstStyle/>
          <a:p>
            <a:r>
              <a:rPr lang="ru-RU" dirty="0" smtClean="0"/>
              <a:t>Если трудно найти, то </a:t>
            </a:r>
            <a:r>
              <a:rPr lang="ru-RU" b="1" dirty="0" smtClean="0"/>
              <a:t>где вы их встречаете</a:t>
            </a:r>
            <a:r>
              <a:rPr lang="ru-RU" dirty="0" smtClean="0"/>
              <a:t>. Обязательно послать человека встречать специалистов.</a:t>
            </a:r>
          </a:p>
          <a:p>
            <a:r>
              <a:rPr lang="ru-RU" b="1" dirty="0" smtClean="0"/>
              <a:t>Кто вызвал</a:t>
            </a:r>
            <a:r>
              <a:rPr lang="ru-RU" dirty="0" smtClean="0"/>
              <a:t> — прохожий, родственник сосед и т. п.</a:t>
            </a:r>
          </a:p>
          <a:p>
            <a:r>
              <a:rPr lang="ru-RU" dirty="0" smtClean="0"/>
              <a:t>Оставьте </a:t>
            </a:r>
            <a:r>
              <a:rPr lang="ru-RU" b="1" dirty="0" smtClean="0"/>
              <a:t>свой номер телефона</a:t>
            </a:r>
            <a:r>
              <a:rPr lang="ru-RU" dirty="0" smtClean="0"/>
              <a:t>. У бригады могут быть уточнения по мере выдвижения к вам. Это особенно важно, если вы где-нибудь на автостраде или в месте, вам незнакомом.</a:t>
            </a:r>
          </a:p>
          <a:p>
            <a:r>
              <a:rPr lang="ru-RU" b="1" dirty="0" smtClean="0"/>
              <a:t>Трубку вешать</a:t>
            </a:r>
            <a:r>
              <a:rPr lang="ru-RU" dirty="0" smtClean="0"/>
              <a:t> только после того, как повесит диспетчер.</a:t>
            </a:r>
          </a:p>
          <a:p>
            <a:r>
              <a:rPr lang="ru-RU" dirty="0" smtClean="0"/>
              <a:t>Помните! 1 бригада — один пострадавший! Поэтому при вызове указывайте количество пострадавших!</a:t>
            </a:r>
          </a:p>
          <a:p>
            <a:endParaRPr lang="ru-RU" dirty="0" smtClean="0"/>
          </a:p>
          <a:p>
            <a:endParaRPr lang="ru-RU" dirty="0"/>
          </a:p>
        </p:txBody>
      </p:sp>
      <p:sp>
        <p:nvSpPr>
          <p:cNvPr id="7" name="Текст 6"/>
          <p:cNvSpPr>
            <a:spLocks noGrp="1"/>
          </p:cNvSpPr>
          <p:nvPr>
            <p:ph type="body" sz="quarter" idx="3"/>
          </p:nvPr>
        </p:nvSpPr>
        <p:spPr>
          <a:xfrm>
            <a:off x="3286116" y="-607223"/>
            <a:ext cx="5357850" cy="1214446"/>
          </a:xfrm>
        </p:spPr>
        <p:txBody>
          <a:bodyPr/>
          <a:lstStyle/>
          <a:p>
            <a:r>
              <a:rPr lang="ru-RU" dirty="0" smtClean="0"/>
              <a:t>при несчастном случае.</a:t>
            </a:r>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74638"/>
            <a:ext cx="8329642" cy="4011618"/>
          </a:xfrm>
        </p:spPr>
        <p:txBody>
          <a:bodyPr>
            <a:normAutofit fontScale="90000"/>
          </a:bodyPr>
          <a:lstStyle/>
          <a:p>
            <a:r>
              <a:rPr lang="ru-RU" dirty="0" smtClean="0"/>
              <a:t>Закрепление.</a:t>
            </a:r>
            <a:br>
              <a:rPr lang="ru-RU" dirty="0" smtClean="0"/>
            </a:br>
            <a:r>
              <a:rPr lang="ru-RU" dirty="0" smtClean="0"/>
              <a:t>1.ПМП при обмороке.</a:t>
            </a:r>
            <a:br>
              <a:rPr lang="ru-RU" dirty="0" smtClean="0"/>
            </a:br>
            <a:r>
              <a:rPr lang="ru-RU" dirty="0" smtClean="0"/>
              <a:t>2.ПМП при укусах насекомых и ядовитых змей.</a:t>
            </a:r>
            <a:br>
              <a:rPr lang="ru-RU" dirty="0" smtClean="0"/>
            </a:br>
            <a:r>
              <a:rPr lang="ru-RU" dirty="0" smtClean="0"/>
              <a:t>3.ПМП  ранах.</a:t>
            </a:r>
            <a:br>
              <a:rPr lang="ru-RU" dirty="0" smtClean="0"/>
            </a:br>
            <a:r>
              <a:rPr lang="ru-RU" dirty="0" smtClean="0"/>
              <a:t>4.ПМП при растяжениях связок. </a:t>
            </a:r>
            <a:br>
              <a:rPr lang="ru-RU" dirty="0" smtClean="0"/>
            </a:br>
            <a:r>
              <a:rPr lang="ru-RU" dirty="0" smtClean="0"/>
              <a:t>  </a:t>
            </a:r>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401080" cy="1417638"/>
          </a:xfrm>
        </p:spPr>
        <p:txBody>
          <a:bodyPr>
            <a:normAutofit fontScale="90000"/>
          </a:bodyPr>
          <a:lstStyle/>
          <a:p>
            <a:r>
              <a:rPr lang="ru-RU" b="1" dirty="0" smtClean="0"/>
              <a:t>Стих о здоровом образе жизни для детей.</a:t>
            </a:r>
            <a:r>
              <a:rPr lang="ru-RU" dirty="0" smtClean="0"/>
              <a:t/>
            </a:r>
            <a:br>
              <a:rPr lang="ru-RU" dirty="0" smtClean="0"/>
            </a:br>
            <a:endParaRPr lang="ru-RU" dirty="0"/>
          </a:p>
        </p:txBody>
      </p:sp>
      <p:sp>
        <p:nvSpPr>
          <p:cNvPr id="3" name="Содержимое 2"/>
          <p:cNvSpPr>
            <a:spLocks noGrp="1"/>
          </p:cNvSpPr>
          <p:nvPr>
            <p:ph idx="1"/>
          </p:nvPr>
        </p:nvSpPr>
        <p:spPr>
          <a:xfrm>
            <a:off x="214282" y="1643050"/>
            <a:ext cx="2571768" cy="4525963"/>
          </a:xfrm>
        </p:spPr>
        <p:txBody>
          <a:bodyPr>
            <a:noAutofit/>
          </a:bodyPr>
          <a:lstStyle/>
          <a:p>
            <a:pPr lvl="1" algn="r"/>
            <a:r>
              <a:rPr lang="ru-RU" sz="3200" dirty="0" smtClean="0"/>
              <a:t>Человек на свет </a:t>
            </a:r>
            <a:r>
              <a:rPr lang="ru-RU" sz="3200" dirty="0" smtClean="0"/>
              <a:t>родился</a:t>
            </a:r>
            <a:r>
              <a:rPr lang="ru-RU" sz="3200" dirty="0" smtClean="0"/>
              <a:t>,</a:t>
            </a:r>
            <a:br>
              <a:rPr lang="ru-RU" sz="3200" dirty="0" smtClean="0"/>
            </a:br>
            <a:r>
              <a:rPr lang="ru-RU" sz="3200" dirty="0" smtClean="0"/>
              <a:t>Встал на ножки и пошел.</a:t>
            </a:r>
            <a:br>
              <a:rPr lang="ru-RU" sz="3200" dirty="0" smtClean="0"/>
            </a:br>
            <a:endParaRPr lang="ru-RU" sz="3200" dirty="0"/>
          </a:p>
        </p:txBody>
      </p:sp>
      <p:sp>
        <p:nvSpPr>
          <p:cNvPr id="4" name="Прямоугольник 3"/>
          <p:cNvSpPr/>
          <p:nvPr/>
        </p:nvSpPr>
        <p:spPr>
          <a:xfrm>
            <a:off x="214282" y="0"/>
            <a:ext cx="8286776" cy="646331"/>
          </a:xfrm>
          <a:prstGeom prst="rect">
            <a:avLst/>
          </a:prstGeom>
        </p:spPr>
        <p:txBody>
          <a:bodyPr wrap="square">
            <a:spAutoFit/>
          </a:bodyPr>
          <a:lstStyle/>
          <a:p>
            <a:r>
              <a:rPr lang="ru-RU" dirty="0" smtClean="0"/>
              <a:t/>
            </a:r>
            <a:br>
              <a:rPr lang="ru-RU" dirty="0" smtClean="0"/>
            </a:br>
            <a:endParaRPr lang="ru-RU" dirty="0"/>
          </a:p>
        </p:txBody>
      </p:sp>
      <p:sp>
        <p:nvSpPr>
          <p:cNvPr id="6" name="Прямоугольник 5"/>
          <p:cNvSpPr/>
          <p:nvPr/>
        </p:nvSpPr>
        <p:spPr>
          <a:xfrm>
            <a:off x="2857472" y="2214554"/>
            <a:ext cx="6286528" cy="646331"/>
          </a:xfrm>
          <a:prstGeom prst="rect">
            <a:avLst/>
          </a:prstGeom>
        </p:spPr>
        <p:txBody>
          <a:bodyPr wrap="square">
            <a:spAutoFit/>
          </a:bodyPr>
          <a:lstStyle/>
          <a:p>
            <a:r>
              <a:rPr lang="ru-RU" dirty="0" smtClean="0"/>
              <a:t/>
            </a:r>
            <a:br>
              <a:rPr lang="ru-RU" dirty="0" smtClean="0"/>
            </a:br>
            <a:endParaRPr lang="ru-RU" dirty="0"/>
          </a:p>
        </p:txBody>
      </p:sp>
      <p:sp>
        <p:nvSpPr>
          <p:cNvPr id="8" name="Прямоугольник 7"/>
          <p:cNvSpPr/>
          <p:nvPr/>
        </p:nvSpPr>
        <p:spPr>
          <a:xfrm>
            <a:off x="3500430" y="1785926"/>
            <a:ext cx="5357834" cy="2246769"/>
          </a:xfrm>
          <a:prstGeom prst="rect">
            <a:avLst/>
          </a:prstGeom>
        </p:spPr>
        <p:txBody>
          <a:bodyPr wrap="square">
            <a:spAutoFit/>
          </a:bodyPr>
          <a:lstStyle/>
          <a:p>
            <a:pPr lvl="1" algn="r"/>
            <a:r>
              <a:rPr lang="ru-RU" sz="2800" dirty="0" smtClean="0"/>
              <a:t>С ветром, солнцем подружился,</a:t>
            </a:r>
            <a:br>
              <a:rPr lang="ru-RU" sz="2800" dirty="0" smtClean="0"/>
            </a:br>
            <a:r>
              <a:rPr lang="ru-RU" sz="2800" dirty="0" smtClean="0"/>
              <a:t>Чтоб дышалось хорошо.</a:t>
            </a:r>
            <a:br>
              <a:rPr lang="ru-RU" sz="2800" dirty="0" smtClean="0"/>
            </a:br>
            <a:r>
              <a:rPr lang="ru-RU" sz="2800" dirty="0" smtClean="0"/>
              <a:t>Приучал себя к порядку:</a:t>
            </a:r>
            <a:br>
              <a:rPr lang="ru-RU" sz="2800" dirty="0" smtClean="0"/>
            </a:br>
            <a:endParaRPr lang="ru-RU" sz="2800" dirty="0"/>
          </a:p>
        </p:txBody>
      </p:sp>
      <p:pic>
        <p:nvPicPr>
          <p:cNvPr id="4098" name="Picture 2" descr="https://encrypted-tbn3.gstatic.com/images?q=tbn:ANd9GcSsE4DOxg3GCQ11s_LBASyJEocZkeVC85r7ijUDsWvhtxMXDTef"/>
          <p:cNvPicPr>
            <a:picLocks noChangeAspect="1" noChangeArrowheads="1"/>
          </p:cNvPicPr>
          <p:nvPr/>
        </p:nvPicPr>
        <p:blipFill>
          <a:blip r:embed="rId2"/>
          <a:srcRect/>
          <a:stretch>
            <a:fillRect/>
          </a:stretch>
        </p:blipFill>
        <p:spPr bwMode="auto">
          <a:xfrm>
            <a:off x="5508104" y="3588364"/>
            <a:ext cx="2571768" cy="3269636"/>
          </a:xfrm>
          <a:prstGeom prst="rect">
            <a:avLst/>
          </a:prstGeom>
          <a:noFill/>
        </p:spPr>
      </p:pic>
      <p:pic>
        <p:nvPicPr>
          <p:cNvPr id="5" name="Picture 2" descr="https://encrypted-tbn3.gstatic.com/images?q=tbn:ANd9GcQ1SbltClyArWJiwNoBajkzvkbK2dFL-4Zg7eD82aNa03EUaKKi8w"/>
          <p:cNvPicPr>
            <a:picLocks noChangeAspect="1" noChangeArrowheads="1"/>
          </p:cNvPicPr>
          <p:nvPr/>
        </p:nvPicPr>
        <p:blipFill>
          <a:blip r:embed="rId3"/>
          <a:srcRect/>
          <a:stretch>
            <a:fillRect/>
          </a:stretch>
        </p:blipFill>
        <p:spPr bwMode="auto">
          <a:xfrm>
            <a:off x="2928926" y="1571612"/>
            <a:ext cx="1809750" cy="2533651"/>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642918"/>
            <a:ext cx="7143752" cy="4524315"/>
          </a:xfrm>
          <a:prstGeom prst="rect">
            <a:avLst/>
          </a:prstGeom>
        </p:spPr>
        <p:txBody>
          <a:bodyPr wrap="square">
            <a:spAutoFit/>
          </a:bodyPr>
          <a:lstStyle/>
          <a:p>
            <a:pPr lvl="0"/>
            <a:r>
              <a:rPr lang="ru-RU" sz="3200" dirty="0" smtClean="0">
                <a:solidFill>
                  <a:prstClr val="black"/>
                </a:solidFill>
              </a:rPr>
              <a:t>Рано утром он вставал.</a:t>
            </a:r>
            <a:br>
              <a:rPr lang="ru-RU" sz="3200" dirty="0" smtClean="0">
                <a:solidFill>
                  <a:prstClr val="black"/>
                </a:solidFill>
              </a:rPr>
            </a:br>
            <a:r>
              <a:rPr lang="ru-RU" sz="3200" dirty="0" smtClean="0">
                <a:solidFill>
                  <a:prstClr val="black"/>
                </a:solidFill>
              </a:rPr>
              <a:t>Бодро делал он зарядку,</a:t>
            </a:r>
            <a:br>
              <a:rPr lang="ru-RU" sz="3200" dirty="0" smtClean="0">
                <a:solidFill>
                  <a:prstClr val="black"/>
                </a:solidFill>
              </a:rPr>
            </a:br>
            <a:r>
              <a:rPr lang="ru-RU" sz="3200" dirty="0" smtClean="0">
                <a:solidFill>
                  <a:prstClr val="black"/>
                </a:solidFill>
              </a:rPr>
              <a:t>Душ холодный принимал.</a:t>
            </a:r>
            <a:br>
              <a:rPr lang="ru-RU" sz="3200" dirty="0" smtClean="0">
                <a:solidFill>
                  <a:prstClr val="black"/>
                </a:solidFill>
              </a:rPr>
            </a:br>
            <a:r>
              <a:rPr lang="ru-RU" sz="3200" dirty="0" smtClean="0">
                <a:solidFill>
                  <a:prstClr val="black"/>
                </a:solidFill>
              </a:rPr>
              <a:t>Он к зубным врачам,</a:t>
            </a:r>
          </a:p>
          <a:p>
            <a:pPr lvl="0"/>
            <a:r>
              <a:rPr lang="ru-RU" sz="3200" dirty="0" smtClean="0">
                <a:solidFill>
                  <a:prstClr val="black"/>
                </a:solidFill>
              </a:rPr>
              <a:t> представьте,</a:t>
            </a:r>
            <a:br>
              <a:rPr lang="ru-RU" sz="3200" dirty="0" smtClean="0">
                <a:solidFill>
                  <a:prstClr val="black"/>
                </a:solidFill>
              </a:rPr>
            </a:br>
            <a:r>
              <a:rPr lang="ru-RU" sz="3200" dirty="0" smtClean="0">
                <a:solidFill>
                  <a:prstClr val="black"/>
                </a:solidFill>
              </a:rPr>
              <a:t>Не боясь совсем, пришел.</a:t>
            </a:r>
            <a:br>
              <a:rPr lang="ru-RU" sz="3200" dirty="0" smtClean="0">
                <a:solidFill>
                  <a:prstClr val="black"/>
                </a:solidFill>
              </a:rPr>
            </a:br>
            <a:r>
              <a:rPr lang="ru-RU" sz="3200" dirty="0" smtClean="0">
                <a:solidFill>
                  <a:prstClr val="black"/>
                </a:solidFill>
              </a:rPr>
              <a:t>Он ведь чистил зубы пастой,</a:t>
            </a:r>
            <a:br>
              <a:rPr lang="ru-RU" sz="3200" dirty="0" smtClean="0">
                <a:solidFill>
                  <a:prstClr val="black"/>
                </a:solidFill>
              </a:rPr>
            </a:br>
            <a:r>
              <a:rPr lang="ru-RU" sz="3200" dirty="0" smtClean="0">
                <a:solidFill>
                  <a:prstClr val="black"/>
                </a:solidFill>
              </a:rPr>
              <a:t>Чистил зубы порошком.</a:t>
            </a:r>
            <a:br>
              <a:rPr lang="ru-RU" sz="3200" dirty="0" smtClean="0">
                <a:solidFill>
                  <a:prstClr val="black"/>
                </a:solidFill>
              </a:rPr>
            </a:br>
            <a:endParaRPr lang="ru-RU" sz="3200" dirty="0">
              <a:solidFill>
                <a:prstClr val="black"/>
              </a:solidFill>
            </a:endParaRPr>
          </a:p>
        </p:txBody>
      </p:sp>
      <p:pic>
        <p:nvPicPr>
          <p:cNvPr id="3074" name="Picture 2" descr="https://encrypted-tbn2.gstatic.com/images?q=tbn:ANd9GcTynpCWrE6rhF4Twnnpfl6KyL4f7VxErNZKAM99Fmn5ASdjjSxO"/>
          <p:cNvPicPr>
            <a:picLocks noChangeAspect="1" noChangeArrowheads="1"/>
          </p:cNvPicPr>
          <p:nvPr/>
        </p:nvPicPr>
        <p:blipFill>
          <a:blip r:embed="rId2"/>
          <a:srcRect/>
          <a:stretch>
            <a:fillRect/>
          </a:stretch>
        </p:blipFill>
        <p:spPr bwMode="auto">
          <a:xfrm>
            <a:off x="5039970" y="428604"/>
            <a:ext cx="4104030" cy="5564645"/>
          </a:xfrm>
          <a:prstGeom prst="rect">
            <a:avLst/>
          </a:prstGeom>
          <a:noFill/>
        </p:spPr>
      </p:pic>
      <p:pic>
        <p:nvPicPr>
          <p:cNvPr id="3" name="Picture 2" descr="http://zdorovie-zuby.ru/wp-content/uploads/2012/11/%D0%9A%D0%B0%D0%BA-%D1%87%D0%B8%D1%81%D1%82%D0%B8%D1%82%D1%8C-%D0%B7%D1%83%D0%B1%D1%8B-%D0%B3%D0%BE%D0%B4%D0%BE%D0%B2%D0%B0%D0%BB%D0%BE%D0%BC%D1%83-%D1%80%D0%B5%D0%B1%D0%B5%D0%BD%D0%BA%D1%83-300x236.jpg"/>
          <p:cNvPicPr>
            <a:picLocks noChangeAspect="1" noChangeArrowheads="1"/>
          </p:cNvPicPr>
          <p:nvPr/>
        </p:nvPicPr>
        <p:blipFill>
          <a:blip r:embed="rId3"/>
          <a:srcRect/>
          <a:stretch>
            <a:fillRect/>
          </a:stretch>
        </p:blipFill>
        <p:spPr bwMode="auto">
          <a:xfrm>
            <a:off x="1285852" y="4610099"/>
            <a:ext cx="3214710" cy="2247901"/>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302359"/>
            <a:ext cx="4572000" cy="6555641"/>
          </a:xfrm>
          <a:prstGeom prst="rect">
            <a:avLst/>
          </a:prstGeom>
        </p:spPr>
        <p:txBody>
          <a:bodyPr>
            <a:spAutoFit/>
          </a:bodyPr>
          <a:lstStyle/>
          <a:p>
            <a:pPr algn="r"/>
            <a:r>
              <a:rPr lang="ru-RU" sz="2800" dirty="0" smtClean="0"/>
              <a:t>Человечек за обедом</a:t>
            </a:r>
            <a:br>
              <a:rPr lang="ru-RU" sz="2800" dirty="0" smtClean="0"/>
            </a:br>
            <a:r>
              <a:rPr lang="ru-RU" sz="2800" dirty="0" smtClean="0"/>
              <a:t>Черный хлеб и кашу ел.</a:t>
            </a:r>
            <a:br>
              <a:rPr lang="ru-RU" sz="2800" dirty="0" smtClean="0"/>
            </a:br>
            <a:r>
              <a:rPr lang="ru-RU" sz="2800" dirty="0" smtClean="0"/>
              <a:t>Вовсе не был привередой,</a:t>
            </a:r>
            <a:br>
              <a:rPr lang="ru-RU" sz="2800" dirty="0" smtClean="0"/>
            </a:br>
            <a:r>
              <a:rPr lang="ru-RU" sz="2800" dirty="0" smtClean="0"/>
              <a:t>Не худел и не толстел.</a:t>
            </a:r>
            <a:br>
              <a:rPr lang="ru-RU" sz="2800" dirty="0" smtClean="0"/>
            </a:br>
            <a:r>
              <a:rPr lang="ru-RU" sz="2800" dirty="0" smtClean="0"/>
              <a:t>Спать ложился в девять тридцать,</a:t>
            </a:r>
            <a:br>
              <a:rPr lang="ru-RU" sz="2800" dirty="0" smtClean="0"/>
            </a:br>
            <a:r>
              <a:rPr lang="ru-RU" sz="2800" dirty="0" smtClean="0"/>
              <a:t>Очень быстро засыпал.</a:t>
            </a:r>
            <a:br>
              <a:rPr lang="ru-RU" sz="2800" dirty="0" smtClean="0"/>
            </a:br>
            <a:r>
              <a:rPr lang="ru-RU" sz="2800" dirty="0" smtClean="0"/>
              <a:t>С интересом шел учиться</a:t>
            </a:r>
            <a:br>
              <a:rPr lang="ru-RU" sz="2800" dirty="0" smtClean="0"/>
            </a:br>
            <a:r>
              <a:rPr lang="ru-RU" sz="2800" dirty="0" smtClean="0"/>
              <a:t>И пятерки получал.</a:t>
            </a:r>
            <a:br>
              <a:rPr lang="ru-RU" sz="2800" dirty="0" smtClean="0"/>
            </a:br>
            <a:r>
              <a:rPr lang="ru-RU" sz="2800" dirty="0" smtClean="0"/>
              <a:t>Каждый день он бегал, прыгал,</a:t>
            </a:r>
            <a:br>
              <a:rPr lang="ru-RU" sz="2800" dirty="0" smtClean="0"/>
            </a:br>
            <a:r>
              <a:rPr lang="ru-RU" sz="2800" dirty="0" smtClean="0"/>
              <a:t>Много плавал, в мяч играл.</a:t>
            </a:r>
            <a:br>
              <a:rPr lang="ru-RU" sz="2800" dirty="0" smtClean="0"/>
            </a:br>
            <a:r>
              <a:rPr lang="ru-RU" sz="2800" dirty="0" smtClean="0"/>
              <a:t>Набирал для жизни силы,</a:t>
            </a:r>
            <a:br>
              <a:rPr lang="ru-RU" sz="2800" dirty="0" smtClean="0"/>
            </a:br>
            <a:r>
              <a:rPr lang="ru-RU" sz="2800" dirty="0" smtClean="0"/>
              <a:t>И не ныл, и не хворал.</a:t>
            </a:r>
          </a:p>
          <a:p>
            <a:endParaRPr lang="ru-RU" sz="2800" dirty="0"/>
          </a:p>
        </p:txBody>
      </p:sp>
      <p:pic>
        <p:nvPicPr>
          <p:cNvPr id="3" name="Picture 2" descr="http://lifeglobe.net/media/entry/416/1255062319_1251793179_1248160603_vitamin_3.jpg"/>
          <p:cNvPicPr>
            <a:picLocks noChangeAspect="1" noChangeArrowheads="1"/>
          </p:cNvPicPr>
          <p:nvPr/>
        </p:nvPicPr>
        <p:blipFill>
          <a:blip r:embed="rId2"/>
          <a:srcRect/>
          <a:stretch>
            <a:fillRect/>
          </a:stretch>
        </p:blipFill>
        <p:spPr bwMode="auto">
          <a:xfrm>
            <a:off x="5500694" y="0"/>
            <a:ext cx="3428992" cy="3428992"/>
          </a:xfrm>
          <a:prstGeom prst="rect">
            <a:avLst/>
          </a:prstGeom>
          <a:noFill/>
        </p:spPr>
      </p:pic>
      <p:pic>
        <p:nvPicPr>
          <p:cNvPr id="2050" name="Picture 2" descr="https://encrypted-tbn0.gstatic.com/images?q=tbn:ANd9GcQFrLn7ywluWt5R-r6bp6mKoydDWgYua6vdFi3J8Xh7lQfye4CRgQ"/>
          <p:cNvPicPr>
            <a:picLocks noChangeAspect="1" noChangeArrowheads="1"/>
          </p:cNvPicPr>
          <p:nvPr/>
        </p:nvPicPr>
        <p:blipFill>
          <a:blip r:embed="rId3"/>
          <a:srcRect/>
          <a:stretch>
            <a:fillRect/>
          </a:stretch>
        </p:blipFill>
        <p:spPr bwMode="auto">
          <a:xfrm>
            <a:off x="6072198" y="3714752"/>
            <a:ext cx="2143125" cy="2133601"/>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bwMode="grayWhite">
          <a:xfrm>
            <a:off x="428596" y="714356"/>
            <a:ext cx="8143900" cy="4154984"/>
          </a:xfrm>
          <a:prstGeom prst="rect">
            <a:avLst/>
          </a:prstGeom>
        </p:spPr>
        <p:txBody>
          <a:bodyPr wrap="square">
            <a:spAutoFit/>
          </a:bodyPr>
          <a:lstStyle/>
          <a:p>
            <a:pPr lvl="0" algn="just" fontAlgn="base">
              <a:spcBef>
                <a:spcPct val="0"/>
              </a:spcBef>
              <a:spcAft>
                <a:spcPct val="0"/>
              </a:spcAft>
            </a:pPr>
            <a:r>
              <a:rPr lang="ru-RU" sz="6600" b="1" dirty="0" smtClean="0">
                <a:solidFill>
                  <a:srgbClr val="FF0000"/>
                </a:solidFill>
              </a:rPr>
              <a:t>Спасибо за работу на занятии</a:t>
            </a:r>
            <a:r>
              <a:rPr lang="ru-RU" sz="6600" b="1" dirty="0" smtClean="0">
                <a:solidFill>
                  <a:srgbClr val="FF0000"/>
                </a:solidFill>
              </a:rPr>
              <a:t>. Никогда </a:t>
            </a:r>
            <a:r>
              <a:rPr lang="ru-RU" sz="6600" b="1" dirty="0" smtClean="0">
                <a:solidFill>
                  <a:srgbClr val="FF0000"/>
                </a:solidFill>
              </a:rPr>
              <a:t>не оставляй человека в</a:t>
            </a:r>
          </a:p>
          <a:p>
            <a:pPr lvl="0" algn="just" fontAlgn="base">
              <a:spcBef>
                <a:spcPct val="0"/>
              </a:spcBef>
              <a:spcAft>
                <a:spcPct val="0"/>
              </a:spcAft>
            </a:pPr>
            <a:r>
              <a:rPr lang="ru-RU" sz="6600" b="1" dirty="0" smtClean="0">
                <a:solidFill>
                  <a:srgbClr val="FF0000"/>
                </a:solidFill>
              </a:rPr>
              <a:t> беде!</a:t>
            </a:r>
            <a:endParaRPr lang="ru-RU" sz="6600" b="1" dirty="0">
              <a:solidFill>
                <a:srgbClr val="FF0000"/>
              </a:solidFill>
            </a:endParaRPr>
          </a:p>
        </p:txBody>
      </p:sp>
      <p:pic>
        <p:nvPicPr>
          <p:cNvPr id="1026" name="Picture 2" descr="https://encrypted-tbn2.gstatic.com/images?q=tbn:ANd9GcSqyrRR8QDNPmWYh480IzCnJ6SKTTDsQyeQAJ8A-kW04FRIFLZY"/>
          <p:cNvPicPr>
            <a:picLocks noChangeAspect="1" noChangeArrowheads="1"/>
          </p:cNvPicPr>
          <p:nvPr/>
        </p:nvPicPr>
        <p:blipFill>
          <a:blip r:embed="rId2"/>
          <a:srcRect/>
          <a:stretch>
            <a:fillRect/>
          </a:stretch>
        </p:blipFill>
        <p:spPr bwMode="auto">
          <a:xfrm>
            <a:off x="3923928" y="3861048"/>
            <a:ext cx="3857652" cy="255779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928802"/>
            <a:ext cx="8229600" cy="1143000"/>
          </a:xfrm>
        </p:spPr>
        <p:txBody>
          <a:bodyPr>
            <a:noAutofit/>
          </a:bodyPr>
          <a:lstStyle/>
          <a:p>
            <a:r>
              <a:rPr lang="ru-RU" sz="6600" dirty="0" smtClean="0"/>
              <a:t>Проверяем ранее усвоенные сведения</a:t>
            </a:r>
            <a:endParaRPr lang="ru-RU" sz="6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fontAlgn="base">
              <a:spcAft>
                <a:spcPct val="0"/>
              </a:spcAft>
            </a:pPr>
            <a:r>
              <a:rPr lang="ru-RU" sz="3600" b="1" dirty="0" smtClean="0">
                <a:solidFill>
                  <a:srgbClr val="000000"/>
                </a:solidFill>
                <a:latin typeface="Arial" pitchFamily="34" charset="0"/>
                <a:ea typeface="Times New Roman" pitchFamily="18" charset="0"/>
                <a:cs typeface="Arial" pitchFamily="34" charset="0"/>
              </a:rPr>
              <a:t/>
            </a:r>
            <a:br>
              <a:rPr lang="ru-RU" sz="3600" b="1" dirty="0" smtClean="0">
                <a:solidFill>
                  <a:srgbClr val="000000"/>
                </a:solidFill>
                <a:latin typeface="Arial" pitchFamily="34" charset="0"/>
                <a:ea typeface="Times New Roman" pitchFamily="18" charset="0"/>
                <a:cs typeface="Arial" pitchFamily="34" charset="0"/>
              </a:rPr>
            </a:br>
            <a:r>
              <a:rPr lang="ru-RU" sz="3600" b="1" dirty="0" smtClean="0">
                <a:solidFill>
                  <a:srgbClr val="000000"/>
                </a:solidFill>
                <a:latin typeface="Arial" pitchFamily="34" charset="0"/>
                <a:ea typeface="Times New Roman" pitchFamily="18" charset="0"/>
                <a:cs typeface="Arial" pitchFamily="34" charset="0"/>
              </a:rPr>
              <a:t>Виды медицинских учреждений.</a:t>
            </a:r>
            <a:r>
              <a:rPr lang="ru-RU" sz="3600" dirty="0" smtClean="0">
                <a:latin typeface="Arial" pitchFamily="34" charset="0"/>
                <a:cs typeface="Arial" pitchFamily="34" charset="0"/>
              </a:rPr>
              <a:t/>
            </a:r>
            <a:br>
              <a:rPr lang="ru-RU" sz="3600" dirty="0" smtClean="0">
                <a:latin typeface="Arial" pitchFamily="34" charset="0"/>
                <a:cs typeface="Arial" pitchFamily="34" charset="0"/>
              </a:rPr>
            </a:br>
            <a:r>
              <a:rPr lang="ru-RU" sz="3600" b="1" dirty="0" smtClean="0">
                <a:solidFill>
                  <a:srgbClr val="000000"/>
                </a:solidFill>
                <a:latin typeface="Arial" pitchFamily="34" charset="0"/>
                <a:ea typeface="Times New Roman" pitchFamily="18" charset="0"/>
                <a:cs typeface="Arial" pitchFamily="34" charset="0"/>
              </a:rPr>
              <a:t>Что не относится к медицинским учреждениям? Исключи.</a:t>
            </a:r>
            <a:r>
              <a:rPr lang="ru-RU" sz="1800" dirty="0" smtClean="0">
                <a:latin typeface="Arial" pitchFamily="34" charset="0"/>
                <a:cs typeface="Arial" pitchFamily="34" charset="0"/>
              </a:rPr>
              <a:t/>
            </a:r>
            <a:br>
              <a:rPr lang="ru-RU" sz="1800" dirty="0" smtClean="0">
                <a:latin typeface="Arial" pitchFamily="34" charset="0"/>
                <a:cs typeface="Arial" pitchFamily="34" charset="0"/>
              </a:rPr>
            </a:br>
            <a:endParaRPr lang="ru-RU" dirty="0"/>
          </a:p>
        </p:txBody>
      </p:sp>
      <p:sp>
        <p:nvSpPr>
          <p:cNvPr id="3" name="Прямоугольник 2"/>
          <p:cNvSpPr/>
          <p:nvPr/>
        </p:nvSpPr>
        <p:spPr>
          <a:xfrm>
            <a:off x="1928794" y="1643050"/>
            <a:ext cx="5715040" cy="4524315"/>
          </a:xfrm>
          <a:prstGeom prst="rect">
            <a:avLst/>
          </a:prstGeom>
        </p:spPr>
        <p:txBody>
          <a:bodyPr wrap="square">
            <a:spAutoFit/>
          </a:bodyPr>
          <a:lstStyle/>
          <a:p>
            <a:pPr lvl="0" eaLnBrk="0" fontAlgn="base" hangingPunct="0">
              <a:spcBef>
                <a:spcPct val="0"/>
              </a:spcBef>
              <a:spcAft>
                <a:spcPct val="0"/>
              </a:spcAft>
            </a:pPr>
            <a:r>
              <a:rPr lang="ru-RU" sz="4800" dirty="0" smtClean="0">
                <a:solidFill>
                  <a:srgbClr val="000000"/>
                </a:solidFill>
                <a:latin typeface="Arial" pitchFamily="34" charset="0"/>
                <a:ea typeface="Times New Roman" pitchFamily="18" charset="0"/>
                <a:cs typeface="Arial" pitchFamily="34" charset="0"/>
              </a:rPr>
              <a:t>Аптека, больница, </a:t>
            </a:r>
            <a:r>
              <a:rPr lang="ru-RU" sz="4800" dirty="0" err="1" smtClean="0">
                <a:solidFill>
                  <a:srgbClr val="000000"/>
                </a:solidFill>
                <a:latin typeface="Arial" pitchFamily="34" charset="0"/>
                <a:ea typeface="Times New Roman" pitchFamily="18" charset="0"/>
                <a:cs typeface="Arial" pitchFamily="34" charset="0"/>
              </a:rPr>
              <a:t>спортшкола</a:t>
            </a:r>
            <a:r>
              <a:rPr lang="ru-RU" sz="4800" dirty="0" smtClean="0">
                <a:solidFill>
                  <a:srgbClr val="000000"/>
                </a:solidFill>
                <a:latin typeface="Arial" pitchFamily="34" charset="0"/>
                <a:ea typeface="Times New Roman" pitchFamily="18" charset="0"/>
                <a:cs typeface="Arial" pitchFamily="34" charset="0"/>
              </a:rPr>
              <a:t>, диспансер, библиотека, детсад, поликлиника.</a:t>
            </a:r>
            <a:endParaRPr lang="ru-RU" sz="4800" dirty="0" smtClean="0">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0"/>
            <a:ext cx="8572528" cy="2571744"/>
          </a:xfrm>
        </p:spPr>
        <p:txBody>
          <a:bodyPr>
            <a:normAutofit fontScale="90000"/>
          </a:bodyPr>
          <a:lstStyle/>
          <a:p>
            <a:pPr lvl="0"/>
            <a:r>
              <a:rPr lang="ru-RU" sz="4000" b="1" dirty="0" smtClean="0">
                <a:solidFill>
                  <a:srgbClr val="000000"/>
                </a:solidFill>
                <a:latin typeface="Arial" pitchFamily="34" charset="0"/>
                <a:ea typeface="Times New Roman" pitchFamily="18" charset="0"/>
                <a:cs typeface="Arial" pitchFamily="34" charset="0"/>
              </a:rPr>
              <a:t>Работники медицинских учреждений. Кто что лечит? Соедини правильно.</a:t>
            </a:r>
            <a:r>
              <a:rPr lang="ru-RU" sz="1800" dirty="0" smtClean="0">
                <a:latin typeface="Arial" pitchFamily="34" charset="0"/>
                <a:cs typeface="Arial" pitchFamily="34" charset="0"/>
              </a:rPr>
              <a:t/>
            </a:r>
            <a:br>
              <a:rPr lang="ru-RU" sz="1800" dirty="0" smtClean="0">
                <a:latin typeface="Arial" pitchFamily="34" charset="0"/>
                <a:cs typeface="Arial" pitchFamily="34" charset="0"/>
              </a:rPr>
            </a:br>
            <a:endParaRPr lang="ru-RU" dirty="0"/>
          </a:p>
        </p:txBody>
      </p:sp>
      <p:sp>
        <p:nvSpPr>
          <p:cNvPr id="3" name="Прямоугольник 2"/>
          <p:cNvSpPr/>
          <p:nvPr/>
        </p:nvSpPr>
        <p:spPr>
          <a:xfrm>
            <a:off x="1285852" y="2143116"/>
            <a:ext cx="4572000" cy="369332"/>
          </a:xfrm>
          <a:prstGeom prst="rect">
            <a:avLst/>
          </a:prstGeom>
        </p:spPr>
        <p:txBody>
          <a:bodyPr>
            <a:spAutoFit/>
          </a:bodyPr>
          <a:lstStyle/>
          <a:p>
            <a:pPr lvl="0" eaLnBrk="0" fontAlgn="base" hangingPunct="0">
              <a:spcBef>
                <a:spcPct val="0"/>
              </a:spcBef>
              <a:spcAft>
                <a:spcPct val="0"/>
              </a:spcAft>
            </a:pPr>
            <a:endParaRPr lang="ru-RU" dirty="0"/>
          </a:p>
        </p:txBody>
      </p:sp>
      <p:sp>
        <p:nvSpPr>
          <p:cNvPr id="39937" name="Rectangle 1"/>
          <p:cNvSpPr>
            <a:spLocks noChangeArrowheads="1"/>
          </p:cNvSpPr>
          <p:nvPr/>
        </p:nvSpPr>
        <p:spPr bwMode="auto">
          <a:xfrm>
            <a:off x="214282" y="-714404"/>
            <a:ext cx="10358510"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ru-RU" sz="2400" dirty="0" smtClean="0">
                <a:solidFill>
                  <a:srgbClr val="000000"/>
                </a:solidFill>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Терапевт                                         перелом</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Стоматолог                                    детей</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ЛОР                                                зубы</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Хирург                                           глаза</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lang="ru-RU" sz="2400" dirty="0" smtClean="0">
                <a:solidFill>
                  <a:srgbClr val="000000"/>
                </a:solidFill>
                <a:latin typeface="Arial" pitchFamily="34" charset="0"/>
                <a:ea typeface="Times New Roman" pitchFamily="18" charset="0"/>
                <a:cs typeface="Arial" pitchFamily="34" charset="0"/>
              </a:rPr>
              <a:t>Т</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равматолог                                   делает операции</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Педиатр                                          ухо, горло, нос</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Офтальмолог                                  внутренние болезни</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14290"/>
            <a:ext cx="8229600" cy="1428736"/>
          </a:xfrm>
        </p:spPr>
        <p:txBody>
          <a:bodyPr>
            <a:normAutofit fontScale="90000"/>
          </a:bodyPr>
          <a:lstStyle/>
          <a:p>
            <a:pPr lvl="0"/>
            <a:r>
              <a:rPr lang="ru-RU" sz="2700" b="1" dirty="0" smtClean="0">
                <a:solidFill>
                  <a:srgbClr val="000000"/>
                </a:solidFill>
                <a:latin typeface="Arial" pitchFamily="34" charset="0"/>
                <a:ea typeface="Times New Roman" pitchFamily="18" charset="0"/>
                <a:cs typeface="Arial" pitchFamily="34" charset="0"/>
              </a:rPr>
              <a:t>Домашняя аптечка. Определи. Поставь правильно цифры. </a:t>
            </a:r>
            <a:r>
              <a:rPr lang="ru-RU" b="1" dirty="0" smtClean="0">
                <a:solidFill>
                  <a:srgbClr val="000000"/>
                </a:solidFill>
                <a:latin typeface="Arial" pitchFamily="34" charset="0"/>
                <a:ea typeface="Times New Roman" pitchFamily="18" charset="0"/>
                <a:cs typeface="Arial" pitchFamily="34" charset="0"/>
              </a:rPr>
              <a:t/>
            </a:r>
            <a:br>
              <a:rPr lang="ru-RU" b="1" dirty="0" smtClean="0">
                <a:solidFill>
                  <a:srgbClr val="000000"/>
                </a:solidFill>
                <a:latin typeface="Arial" pitchFamily="34" charset="0"/>
                <a:ea typeface="Times New Roman" pitchFamily="18" charset="0"/>
                <a:cs typeface="Arial" pitchFamily="34" charset="0"/>
              </a:rPr>
            </a:br>
            <a:endParaRPr lang="ru-RU" dirty="0"/>
          </a:p>
        </p:txBody>
      </p:sp>
      <p:sp>
        <p:nvSpPr>
          <p:cNvPr id="5" name="Прямоугольник 4"/>
          <p:cNvSpPr/>
          <p:nvPr/>
        </p:nvSpPr>
        <p:spPr>
          <a:xfrm>
            <a:off x="642910" y="1071546"/>
            <a:ext cx="7143800" cy="4832092"/>
          </a:xfrm>
          <a:prstGeom prst="rect">
            <a:avLst/>
          </a:prstGeom>
        </p:spPr>
        <p:txBody>
          <a:bodyPr wrap="square">
            <a:spAutoFit/>
          </a:bodyPr>
          <a:lstStyle/>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Перевязочный материал - это ...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Дезинфицирующие средства - это ...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Измеряет температуру тела человека - это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Останавливает кровь - это ...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Лекарственные средства - это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1)жгут;      2)бинт и вата;      3)таблетки   от   кашля,   при   головной   боли,</a:t>
            </a: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жаропонижающие, мази, настои;  4) йод, бриллиантовая зелень; 5)термометр.</a:t>
            </a:r>
            <a:endParaRPr lang="ru-RU" sz="2800" dirty="0" smtClean="0">
              <a:latin typeface="Arial" pitchFamily="34" charset="0"/>
              <a:cs typeface="Arial" pitchFamily="34" charset="0"/>
            </a:endParaRPr>
          </a:p>
          <a:p>
            <a:pPr lvl="0" eaLnBrk="0" fontAlgn="base" hangingPunct="0">
              <a:spcBef>
                <a:spcPct val="0"/>
              </a:spcBef>
              <a:spcAft>
                <a:spcPct val="0"/>
              </a:spcAft>
            </a:pPr>
            <a:endParaRPr lang="ru-RU" sz="2800" dirty="0" smtClean="0">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928663" y="357166"/>
          <a:ext cx="6720867" cy="4511040"/>
        </p:xfrm>
        <a:graphic>
          <a:graphicData uri="http://schemas.openxmlformats.org/drawingml/2006/table">
            <a:tbl>
              <a:tblPr/>
              <a:tblGrid>
                <a:gridCol w="2712747"/>
                <a:gridCol w="2004060"/>
                <a:gridCol w="2004060"/>
              </a:tblGrid>
              <a:tr h="0">
                <a:tc>
                  <a:txBody>
                    <a:bodyPr/>
                    <a:lstStyle/>
                    <a:p>
                      <a:pPr algn="ctr">
                        <a:spcAft>
                          <a:spcPts val="0"/>
                        </a:spcAft>
                      </a:pPr>
                      <a:r>
                        <a:rPr lang="ru-RU" sz="2000" b="1" dirty="0">
                          <a:latin typeface="Arial"/>
                          <a:ea typeface="Times New Roman"/>
                          <a:cs typeface="Times New Roman"/>
                        </a:rPr>
                        <a:t>Причины обращения</a:t>
                      </a:r>
                      <a:endParaRPr lang="ru-RU" sz="20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latin typeface="Arial"/>
                          <a:ea typeface="Times New Roman"/>
                          <a:cs typeface="Times New Roman"/>
                        </a:rPr>
                        <a:t>Виды медицинской помощи</a:t>
                      </a:r>
                      <a:endParaRPr lang="ru-RU" sz="20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latin typeface="Arial"/>
                          <a:ea typeface="Times New Roman"/>
                          <a:cs typeface="Times New Roman"/>
                        </a:rPr>
                        <a:t>Порядок обращения</a:t>
                      </a:r>
                      <a:endParaRPr lang="ru-RU" sz="2000" dirty="0">
                        <a:latin typeface="Times New Roman"/>
                        <a:ea typeface="Times New Roman"/>
                        <a:cs typeface="Times New Roman"/>
                      </a:endParaRPr>
                    </a:p>
                    <a:p>
                      <a:pPr algn="ctr">
                        <a:spcAft>
                          <a:spcPts val="0"/>
                        </a:spcAft>
                      </a:pPr>
                      <a:r>
                        <a:rPr lang="ru-RU" sz="2000" b="1" dirty="0">
                          <a:latin typeface="Arial"/>
                          <a:ea typeface="Times New Roman"/>
                          <a:cs typeface="Times New Roman"/>
                        </a:rPr>
                        <a:t>(заполняется учащимися)</a:t>
                      </a:r>
                      <a:endParaRPr lang="ru-RU" sz="20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Острая боль</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latin typeface="Arial"/>
                          <a:ea typeface="Times New Roman"/>
                          <a:cs typeface="Times New Roman"/>
                        </a:rPr>
                        <a:t>«Скорая помощь»</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a:latin typeface="Arial"/>
                          <a:ea typeface="Times New Roman"/>
                          <a:cs typeface="Times New Roman"/>
                        </a:rPr>
                        <a:t>Недомогание</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latin typeface="Arial"/>
                          <a:ea typeface="Times New Roman"/>
                          <a:cs typeface="Times New Roman"/>
                        </a:rPr>
                        <a:t>Вызов врача на дом</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2400" b="1" i="1" dirty="0" smtClean="0">
                        <a:latin typeface="Arial"/>
                        <a:ea typeface="Times New Roman"/>
                        <a:cs typeface="Times New Roman"/>
                      </a:endParaRPr>
                    </a:p>
                    <a:p>
                      <a:pPr algn="ctr">
                        <a:spcAft>
                          <a:spcPts val="0"/>
                        </a:spcAft>
                      </a:pP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a:latin typeface="Arial"/>
                          <a:ea typeface="Times New Roman"/>
                          <a:cs typeface="Times New Roman"/>
                        </a:rPr>
                        <a:t>Любое заболевание</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latin typeface="Arial"/>
                          <a:ea typeface="Times New Roman"/>
                          <a:cs typeface="Times New Roman"/>
                        </a:rPr>
                        <a:t>Амбулаторный прием врача</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Длительное лечение</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latin typeface="Arial"/>
                          <a:ea typeface="Times New Roman"/>
                          <a:cs typeface="Times New Roman"/>
                        </a:rPr>
                        <a:t>Госпитализация</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Прямоугольник 3"/>
          <p:cNvSpPr/>
          <p:nvPr/>
        </p:nvSpPr>
        <p:spPr>
          <a:xfrm>
            <a:off x="1785918" y="5000636"/>
            <a:ext cx="4572000" cy="1569660"/>
          </a:xfrm>
          <a:prstGeom prst="rect">
            <a:avLst/>
          </a:prstGeom>
        </p:spPr>
        <p:txBody>
          <a:bodyPr>
            <a:spAutoFit/>
          </a:bodyPr>
          <a:lstStyle/>
          <a:p>
            <a:pPr lvl="0" fontAlgn="base">
              <a:spcBef>
                <a:spcPct val="0"/>
              </a:spcBef>
              <a:spcAft>
                <a:spcPct val="0"/>
              </a:spcAft>
            </a:pPr>
            <a:r>
              <a:rPr lang="ru-RU" sz="2400" dirty="0" smtClean="0">
                <a:latin typeface="Arial" pitchFamily="34" charset="0"/>
                <a:ea typeface="Times New Roman" pitchFamily="18" charset="0"/>
                <a:cs typeface="Arial" pitchFamily="34" charset="0"/>
              </a:rPr>
              <a:t>1. Запись в регистратуре</a:t>
            </a:r>
            <a:endParaRPr lang="ru-RU" sz="2400" dirty="0" smtClean="0">
              <a:latin typeface="Arial" pitchFamily="34" charset="0"/>
              <a:cs typeface="Arial" pitchFamily="34" charset="0"/>
            </a:endParaRPr>
          </a:p>
          <a:p>
            <a:pPr lvl="0" eaLnBrk="0" fontAlgn="base" hangingPunct="0">
              <a:spcBef>
                <a:spcPct val="0"/>
              </a:spcBef>
              <a:spcAft>
                <a:spcPct val="0"/>
              </a:spcAft>
            </a:pPr>
            <a:r>
              <a:rPr lang="ru-RU" sz="2400" dirty="0" smtClean="0">
                <a:latin typeface="Arial" pitchFamily="34" charset="0"/>
                <a:ea typeface="Times New Roman" pitchFamily="18" charset="0"/>
                <a:cs typeface="Arial" pitchFamily="34" charset="0"/>
              </a:rPr>
              <a:t>2. Направление врача</a:t>
            </a:r>
            <a:endParaRPr lang="ru-RU" sz="2400" dirty="0" smtClean="0">
              <a:latin typeface="Arial" pitchFamily="34" charset="0"/>
              <a:cs typeface="Arial" pitchFamily="34" charset="0"/>
            </a:endParaRPr>
          </a:p>
          <a:p>
            <a:pPr lvl="0" eaLnBrk="0" fontAlgn="base" hangingPunct="0">
              <a:spcBef>
                <a:spcPct val="0"/>
              </a:spcBef>
              <a:spcAft>
                <a:spcPct val="0"/>
              </a:spcAft>
            </a:pPr>
            <a:r>
              <a:rPr lang="ru-RU" sz="2400" dirty="0" smtClean="0">
                <a:latin typeface="Arial" pitchFamily="34" charset="0"/>
                <a:ea typeface="Times New Roman" pitchFamily="18" charset="0"/>
                <a:cs typeface="Arial" pitchFamily="34" charset="0"/>
              </a:rPr>
              <a:t>3. Телефон «03»</a:t>
            </a:r>
            <a:endParaRPr lang="ru-RU" sz="2400" dirty="0" smtClean="0">
              <a:latin typeface="Arial" pitchFamily="34" charset="0"/>
              <a:cs typeface="Arial" pitchFamily="34" charset="0"/>
            </a:endParaRPr>
          </a:p>
          <a:p>
            <a:pPr lvl="0" eaLnBrk="0" fontAlgn="base" hangingPunct="0">
              <a:spcBef>
                <a:spcPct val="0"/>
              </a:spcBef>
              <a:spcAft>
                <a:spcPct val="0"/>
              </a:spcAft>
            </a:pPr>
            <a:r>
              <a:rPr lang="ru-RU" sz="2400" dirty="0" smtClean="0">
                <a:latin typeface="Arial" pitchFamily="34" charset="0"/>
                <a:ea typeface="Times New Roman" pitchFamily="18" charset="0"/>
                <a:cs typeface="Arial" pitchFamily="34" charset="0"/>
              </a:rPr>
              <a:t>4. Позвонить в поликлинику</a:t>
            </a:r>
            <a:endParaRPr lang="ru-RU" sz="2400" dirty="0" smtClean="0">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711</TotalTime>
  <Words>1202</Words>
  <Application>Microsoft Office PowerPoint</Application>
  <PresentationFormat>Экран (4:3)</PresentationFormat>
  <Paragraphs>228</Paragraphs>
  <Slides>48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Тема Office</vt:lpstr>
      <vt:lpstr>Организуемся.</vt:lpstr>
      <vt:lpstr>Презентация PowerPoint</vt:lpstr>
      <vt:lpstr>Презентация PowerPoint</vt:lpstr>
      <vt:lpstr>Правильная посадка за партой.</vt:lpstr>
      <vt:lpstr>Проверяем ранее усвоенные сведения</vt:lpstr>
      <vt:lpstr> Виды медицинских учреждений. Что не относится к медицинским учреждениям? Исключи. </vt:lpstr>
      <vt:lpstr>Работники медицинских учреждений. Кто что лечит? Соедини правильно. </vt:lpstr>
      <vt:lpstr>Домашняя аптечка. Определи. Поставь правильно цифры.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Порядок действий при оказании первой помощи. </vt:lpstr>
      <vt:lpstr>Презентация PowerPoint</vt:lpstr>
      <vt:lpstr>Презентация PowerPoint</vt:lpstr>
      <vt:lpstr>Знания, умения, навыки.</vt:lpstr>
      <vt:lpstr>Термометр-</vt:lpstr>
      <vt:lpstr>ИЗМЕРЕНИЕ ТЕМПЕРАТУРЫ ТЕЛА.   </vt:lpstr>
      <vt:lpstr>Как правильно измерять температуру.</vt:lpstr>
      <vt:lpstr>Обратите внимание </vt:lpstr>
      <vt:lpstr>Обморок</vt:lpstr>
      <vt:lpstr>Положение  человека при обмороке</vt:lpstr>
      <vt:lpstr>Обморок.</vt:lpstr>
      <vt:lpstr>Сердечно-лёгочная реанимация</vt:lpstr>
      <vt:lpstr>Если дыхание нарушено, необходимо  начать компрессии(надавливания) грудной клетки:</vt:lpstr>
      <vt:lpstr>Презентация PowerPoint</vt:lpstr>
      <vt:lpstr>Презентация PowerPoint</vt:lpstr>
      <vt:lpstr>Первая помощь при ранении:</vt:lpstr>
      <vt:lpstr>Первая помощь при укусах насекомых, змей. </vt:lpstr>
      <vt:lpstr>Доврачебная помощь при укусах ядовитых насекомых и змей.</vt:lpstr>
      <vt:lpstr>Презентация PowerPoint</vt:lpstr>
      <vt:lpstr> . Доврачебная помощь:   </vt:lpstr>
      <vt:lpstr>Презентация PowerPoint</vt:lpstr>
      <vt:lpstr>Ситуация.</vt:lpstr>
      <vt:lpstr>Презентация PowerPoint</vt:lpstr>
      <vt:lpstr>Внешний вид конечности при растяжении связок </vt:lpstr>
      <vt:lpstr>Перенос пострадавших </vt:lpstr>
      <vt:lpstr>Презентация PowerPoint</vt:lpstr>
      <vt:lpstr>Презентация PowerPoint</vt:lpstr>
      <vt:lpstr>.</vt:lpstr>
      <vt:lpstr>Закрепление. 1.ПМП при обмороке. 2.ПМП при укусах насекомых и ядовитых змей. 3.ПМП  ранах. 4.ПМП при растяжениях связок.    </vt:lpstr>
      <vt:lpstr>Стих о здоровом образе жизни для детей.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Использование различных способов доврачебной медицинской помощи</dc:title>
  <dc:creator>Настя</dc:creator>
  <cp:lastModifiedBy>Константин</cp:lastModifiedBy>
  <cp:revision>208</cp:revision>
  <dcterms:created xsi:type="dcterms:W3CDTF">2013-02-09T17:50:34Z</dcterms:created>
  <dcterms:modified xsi:type="dcterms:W3CDTF">2020-04-20T08:42:43Z</dcterms:modified>
</cp:coreProperties>
</file>