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4"/>
  </p:sldMasterIdLst>
  <p:sldIdLst>
    <p:sldId id="274" r:id="rId5"/>
    <p:sldId id="256" r:id="rId6"/>
    <p:sldId id="257" r:id="rId7"/>
    <p:sldId id="265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8" r:id="rId16"/>
    <p:sldId id="26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7291488-5B4F-46D3-8569-B2DA7C4BD653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AC7A02-BB2D-4C57-8F25-DF61681C60A0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6759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7593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94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95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7596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67597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98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99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00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01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7602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67603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4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5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7606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67607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08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09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10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11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7612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13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9D997C-F868-4F30-A5C5-74C352A853BA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6BE4B-FEAF-483E-AD4F-87A1CD8AC4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EA455E-27D3-4ECD-A11B-BA303C736F4C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3378D-19E7-4B33-B387-6A0779E3C4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DA82F0-A50D-41C8-8F4D-951ACF2E3697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94890-DDB7-4EA9-AE1E-7B2A3D89B6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AF13E6-B6B0-4F06-B17C-B7C3033BD087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C24B8-35A1-43E4-B17E-0C71599F68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40F0E3-3279-42AE-95B7-2E1900F3E19A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534A1-CA76-4CBD-8CAF-0A73787C5A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F63DC2-72CD-48C4-8F2A-4D683542F130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D1738-0D5C-4B80-A07E-4BBBF9F287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119E87-8EBD-4AFC-9F46-96579E516493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6F405-9032-4C19-93EC-DAB1FA228B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E0EEC9-B361-4FA6-8874-A579BE78CD32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8FD04-0C59-4483-9B37-A115DD8AFE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0EB011-011C-4F4A-98C2-C7F24ED162C9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490C6-4B7F-4E9D-AB7B-020A5089D2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2E2354-7931-49EF-B0A4-15DBE7F674BD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564E8-CF2E-4199-A363-A2C721619E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A1F5DBD-CBE2-4DDA-AF16-65E50FFA1D24}" type="datetimeFigureOut">
              <a:rPr lang="en-US"/>
              <a:pPr/>
              <a:t>4/19/2020</a:t>
            </a:fld>
            <a:endParaRPr lang="ru-RU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E2CF29A-CC32-4DF6-9679-07A0DB6D956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656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657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657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658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658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658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8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58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8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8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6588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658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59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6659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659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660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660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660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6603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660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0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6661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ru-RU" sz="2000" b="1">
                <a:latin typeface="Arial" charset="0"/>
              </a:rPr>
              <a:t>                             ГКОУ Никольская школа - интернат</a:t>
            </a:r>
          </a:p>
        </p:txBody>
      </p:sp>
      <p:sp>
        <p:nvSpPr>
          <p:cNvPr id="13314" name="Содержимое 2"/>
          <p:cNvSpPr>
            <a:spLocks noGrp="1"/>
          </p:cNvSpPr>
          <p:nvPr>
            <p:ph idx="4294967295"/>
          </p:nvPr>
        </p:nvSpPr>
        <p:spPr>
          <a:xfrm>
            <a:off x="685800" y="1828800"/>
            <a:ext cx="7772400" cy="4191000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   </a:t>
            </a:r>
          </a:p>
          <a:p>
            <a:pPr>
              <a:buFontTx/>
              <a:buNone/>
            </a:pPr>
            <a:r>
              <a:rPr lang="ru-RU" dirty="0"/>
              <a:t>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Коррекционно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развивающие упражнения на занятиях учителя – дефектолога с обучающимися с ЗПР.</a:t>
            </a:r>
          </a:p>
          <a:p>
            <a:pPr>
              <a:buFontTx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 учитель-дефектолог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Яровицына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.С.П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609600" y="990600"/>
            <a:ext cx="8001000" cy="472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alibri" pitchFamily="34" charset="0"/>
              </a:rPr>
              <a:t>Упражнения на беглость</a:t>
            </a:r>
          </a:p>
          <a:p>
            <a:r>
              <a:rPr lang="ru-RU" sz="3600" b="1">
                <a:latin typeface="Calibri" pitchFamily="34" charset="0"/>
              </a:rPr>
              <a:t> мышления</a:t>
            </a:r>
          </a:p>
          <a:p>
            <a:endParaRPr lang="ru-RU" sz="3600">
              <a:latin typeface="Calibri" pitchFamily="34" charset="0"/>
            </a:endParaRPr>
          </a:p>
          <a:p>
            <a:r>
              <a:rPr lang="ru-RU" sz="2800">
                <a:latin typeface="Calibri" pitchFamily="34" charset="0"/>
              </a:rPr>
              <a:t>"</a:t>
            </a:r>
            <a:r>
              <a:rPr lang="ru-RU" sz="2400" b="1">
                <a:latin typeface="Calibri" pitchFamily="34" charset="0"/>
              </a:rPr>
              <a:t>Назовите слова с заданным звуком".</a:t>
            </a:r>
          </a:p>
          <a:p>
            <a:endParaRPr lang="ru-RU" sz="2400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1) Назовите слова, начинающиеся на звук "а".</a:t>
            </a:r>
          </a:p>
          <a:p>
            <a:endParaRPr lang="ru-RU" sz="2400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2) Назовите слова, оканчивающиеся на звук "т".</a:t>
            </a:r>
          </a:p>
          <a:p>
            <a:endParaRPr lang="ru-RU" sz="2400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3) Назвать слова, в которых третий звук  "с".</a:t>
            </a:r>
          </a:p>
          <a:p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457200" y="381000"/>
            <a:ext cx="8229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Игры развивающие мышление ,       сообразительность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а) Игра  «Как это можно использовать».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Найти возможно большее число вариантов использования какого-либо предмета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б) Игра  «Говори наоборот».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Худой - ……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Умный - …..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Пустой - ……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в) Игра  «Бывает не бывает».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Поймай мяч в том случае, если названная ситуация бывает, а если нет, то мяч ловить не нужно.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Папа ушел на работу.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Поезд летит по небу.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Кошка хочет есть.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Отличник получает двойки.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685800" y="179388"/>
            <a:ext cx="7086600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ru-RU" sz="280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800" b="1">
                <a:latin typeface="Calibri" pitchFamily="34" charset="0"/>
                <a:cs typeface="Times New Roman" pitchFamily="18" charset="0"/>
              </a:rPr>
              <a:t>Упражнение, на развитие зрительной памяти, осложненное пространственным восприятием. </a:t>
            </a:r>
          </a:p>
          <a:p>
            <a:pPr indent="457200"/>
            <a:r>
              <a:rPr lang="ru-RU" sz="280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400">
                <a:latin typeface="Calibri" pitchFamily="34" charset="0"/>
                <a:cs typeface="Times New Roman" pitchFamily="18" charset="0"/>
              </a:rPr>
              <a:t>Посмотрите на первую таблицу в течение 15 секунд, закройте её и попытайтесь восстановить увиденное во второй таблице.</a:t>
            </a:r>
            <a:endParaRPr lang="ru-RU" sz="2400">
              <a:latin typeface="Calibri" pitchFamily="34" charset="0"/>
            </a:endParaRPr>
          </a:p>
          <a:p>
            <a:pPr indent="457200" eaLnBrk="0" hangingPunct="0"/>
            <a:r>
              <a:rPr lang="ru-RU" sz="2800">
                <a:latin typeface="Calibri" pitchFamily="34" charset="0"/>
                <a:cs typeface="Times New Roman" pitchFamily="18" charset="0"/>
              </a:rPr>
              <a:t>                  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203575"/>
            <a:ext cx="6934200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381000" y="292100"/>
            <a:ext cx="83058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ru-RU" sz="2800" b="1">
                <a:latin typeface="Calibri" pitchFamily="34" charset="0"/>
                <a:cs typeface="Times New Roman" pitchFamily="18" charset="0"/>
              </a:rPr>
              <a:t>Упражнение, направленное на развитие пространственно-временных представлений.</a:t>
            </a:r>
          </a:p>
          <a:p>
            <a:pPr indent="457200"/>
            <a:r>
              <a:rPr lang="ru-RU" sz="2400">
                <a:latin typeface="Calibri" pitchFamily="34" charset="0"/>
                <a:cs typeface="Times New Roman" pitchFamily="18" charset="0"/>
              </a:rPr>
              <a:t> Какое число было неделей раньше? Соедини стрелочками</a:t>
            </a:r>
            <a:r>
              <a:rPr lang="ru-RU" sz="2800">
                <a:latin typeface="Calibri" pitchFamily="34" charset="0"/>
                <a:cs typeface="Times New Roman" pitchFamily="18" charset="0"/>
              </a:rPr>
              <a:t>.</a:t>
            </a:r>
          </a:p>
          <a:p>
            <a:pPr indent="457200" eaLnBrk="0" hangingPunct="0"/>
            <a:r>
              <a:rPr lang="ru-RU" sz="2800">
                <a:latin typeface="Calibri" pitchFamily="34" charset="0"/>
                <a:cs typeface="Times New Roman" pitchFamily="18" charset="0"/>
              </a:rPr>
              <a:t>   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403475"/>
            <a:ext cx="73152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94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Упражнение на развитие концентрации и распределение внимания </a:t>
            </a:r>
          </a:p>
        </p:txBody>
      </p:sp>
      <p:sp>
        <p:nvSpPr>
          <p:cNvPr id="14338" name="Содержимое 195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189" descr="http://player.myshared.ru/10/1003930/data/images/img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828800"/>
            <a:ext cx="8153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33400"/>
            <a:ext cx="7315200" cy="53340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Упражнения на развитие устойчивости внимания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Школьникам предлагается без ошибок переписать следующие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строчки: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 АММАДАМА РЕБЕРГЕ АССАМАСА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ГЕСКЛАЛЛА ЕССАНЕССАС ДЕТАЛЛАТА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 ЕНАЛССТАДЕ ЕНАДСЛАТ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ЕТАЛЬТАРРС УСОКГАТА ЛИММОДОРА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КЛАТИМОР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в) РЕТАБРЕРТА НОРАСОТАННА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ДЕБАРУГА КАЛЛИХАРРА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ФИЛЛИТАДЕРРА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705100"/>
            <a:ext cx="7848600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238625"/>
            <a:ext cx="78486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5567363"/>
            <a:ext cx="76962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33400" y="222250"/>
            <a:ext cx="72390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Упражнение, направленное на развитие  свойств  внимания.</a:t>
            </a:r>
          </a:p>
          <a:p>
            <a:pPr indent="342900"/>
            <a:endParaRPr lang="ru-RU" sz="3600" b="1" dirty="0">
              <a:latin typeface="Calibri" pitchFamily="34" charset="0"/>
              <a:cs typeface="Times New Roman" pitchFamily="18" charset="0"/>
            </a:endParaRPr>
          </a:p>
          <a:p>
            <a:pPr indent="342900" eaLnBrk="0" hangingPunct="0"/>
            <a:r>
              <a:rPr lang="ru-RU" sz="2800" dirty="0">
                <a:latin typeface="Calibri" pitchFamily="34" charset="0"/>
                <a:cs typeface="Times New Roman" pitchFamily="18" charset="0"/>
              </a:rPr>
              <a:t> Найди ошибку в каждом ряду</a:t>
            </a:r>
            <a:r>
              <a:rPr lang="ru-RU" sz="2800" b="1" i="1" u="sng" dirty="0">
                <a:latin typeface="Calibri" pitchFamily="34" charset="0"/>
                <a:cs typeface="Times New Roman" pitchFamily="18" charset="0"/>
              </a:rPr>
              <a:t>                                      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000" i="1">
                <a:latin typeface="Arial" charset="0"/>
                <a:cs typeface="Times New Roman" pitchFamily="18" charset="0"/>
              </a:rPr>
              <a:t> </a:t>
            </a:r>
            <a:endParaRPr lang="ru-RU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1162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000" i="1">
                <a:latin typeface="Arial" charset="0"/>
                <a:cs typeface="Times New Roman" pitchFamily="18" charset="0"/>
              </a:rPr>
              <a:t> </a:t>
            </a:r>
            <a:endParaRPr lang="ru-RU">
              <a:latin typeface="Arial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1981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latin typeface="Arial" charset="0"/>
              </a:rPr>
              <a:t> 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5"/>
          <p:cNvSpPr>
            <a:spLocks noChangeArrowheads="1"/>
          </p:cNvSpPr>
          <p:nvPr/>
        </p:nvSpPr>
        <p:spPr bwMode="auto">
          <a:xfrm>
            <a:off x="914400" y="457200"/>
            <a:ext cx="76200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Упражнения на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развитие мыслительной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перации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Сравни пары слов»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1) Муха и бабочка                  6) Топор и молоток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2) Дом и избушка                   7) Пианино и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скрипка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 Стол и стулья                      8) Шалость и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драка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 Книга и тетрадь                 9) Щекотать и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гладить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 Вода и молоко                  10) Город и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деревня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сравнении предметов  находи черты сходства и черты различия по главным 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признакам.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Заголовок 54"/>
          <p:cNvSpPr>
            <a:spLocks noGrp="1"/>
          </p:cNvSpPr>
          <p:nvPr>
            <p:ph type="title" idx="4294967295"/>
          </p:nvPr>
        </p:nvSpPr>
        <p:spPr/>
        <p:txBody>
          <a:bodyPr anchor="ctr">
            <a:normAutofit/>
          </a:bodyPr>
          <a:lstStyle/>
          <a:p>
            <a:r>
              <a:rPr lang="ru-RU" sz="4000"/>
              <a:t>Упражнения на развитие мыслительных процессов</a:t>
            </a:r>
          </a:p>
        </p:txBody>
      </p:sp>
      <p:sp>
        <p:nvSpPr>
          <p:cNvPr id="18434" name="Прямоугольник 55"/>
          <p:cNvSpPr>
            <a:spLocks noChangeArrowheads="1"/>
          </p:cNvSpPr>
          <p:nvPr/>
        </p:nvSpPr>
        <p:spPr bwMode="auto">
          <a:xfrm>
            <a:off x="609600" y="1600200"/>
            <a:ext cx="78486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latin typeface="Calibri" pitchFamily="34" charset="0"/>
              </a:rPr>
              <a:t>А .    </a:t>
            </a:r>
            <a:r>
              <a:rPr lang="ru-RU" dirty="0">
                <a:latin typeface="Calibri" pitchFamily="34" charset="0"/>
              </a:rPr>
              <a:t> </a:t>
            </a:r>
            <a:r>
              <a:rPr lang="ru-RU" sz="2800" b="1" dirty="0">
                <a:latin typeface="Calibri" pitchFamily="34" charset="0"/>
              </a:rPr>
              <a:t>"Найди лишнее слово»</a:t>
            </a:r>
          </a:p>
          <a:p>
            <a:r>
              <a:rPr lang="ru-RU" sz="2400" b="1" dirty="0">
                <a:latin typeface="Calibri" pitchFamily="34" charset="0"/>
              </a:rPr>
              <a:t>1. Старый, дряхлый, маленький, ветхий.</a:t>
            </a:r>
          </a:p>
          <a:p>
            <a:r>
              <a:rPr lang="ru-RU" sz="2400" b="1" dirty="0">
                <a:latin typeface="Calibri" pitchFamily="34" charset="0"/>
              </a:rPr>
              <a:t>2. Храбрый, злой, смелый, отважный.</a:t>
            </a:r>
          </a:p>
          <a:p>
            <a:r>
              <a:rPr lang="ru-RU" sz="2400" b="1" dirty="0">
                <a:latin typeface="Calibri" pitchFamily="34" charset="0"/>
              </a:rPr>
              <a:t>3. Яблоко, слива, огурец, груша.</a:t>
            </a:r>
          </a:p>
          <a:p>
            <a:r>
              <a:rPr lang="ru-RU" sz="2400" b="1" dirty="0">
                <a:latin typeface="Calibri" pitchFamily="34" charset="0"/>
              </a:rPr>
              <a:t>4. Молоко, творог, сметана, хлеб.</a:t>
            </a:r>
          </a:p>
          <a:p>
            <a:r>
              <a:rPr lang="ru-RU" sz="2400" b="1" dirty="0">
                <a:latin typeface="Calibri" pitchFamily="34" charset="0"/>
              </a:rPr>
              <a:t>5. Час, минута, лето, секунда.</a:t>
            </a:r>
          </a:p>
          <a:p>
            <a:r>
              <a:rPr lang="ru-RU" sz="2400" b="1" dirty="0">
                <a:latin typeface="Calibri" pitchFamily="34" charset="0"/>
              </a:rPr>
              <a:t>6. Ложка, тарелка, кастрюля, сумка.</a:t>
            </a:r>
          </a:p>
          <a:p>
            <a:r>
              <a:rPr lang="ru-RU" sz="2400" b="1" dirty="0">
                <a:latin typeface="Calibri" pitchFamily="34" charset="0"/>
              </a:rPr>
              <a:t>7. Платье, свитер, шапка, рубашка.</a:t>
            </a:r>
          </a:p>
          <a:p>
            <a:r>
              <a:rPr lang="ru-RU" sz="2400" b="1" dirty="0">
                <a:latin typeface="Calibri" pitchFamily="34" charset="0"/>
              </a:rPr>
              <a:t>8. Мыло, метла, паста зубная, шампунь.</a:t>
            </a:r>
          </a:p>
          <a:p>
            <a:r>
              <a:rPr lang="ru-RU" sz="2400" b="1" dirty="0">
                <a:latin typeface="Calibri" pitchFamily="34" charset="0"/>
              </a:rPr>
              <a:t>9. Береза, дуб, сосна, земляника.</a:t>
            </a:r>
          </a:p>
          <a:p>
            <a:r>
              <a:rPr lang="ru-RU" sz="2400" b="1" dirty="0">
                <a:latin typeface="Calibri" pitchFamily="34" charset="0"/>
              </a:rPr>
              <a:t>10. Книга, телевизор, радио, магнитофон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2"/>
          <p:cNvSpPr>
            <a:spLocks noChangeArrowheads="1"/>
          </p:cNvSpPr>
          <p:nvPr/>
        </p:nvSpPr>
        <p:spPr bwMode="auto">
          <a:xfrm>
            <a:off x="990600" y="609600"/>
            <a:ext cx="7620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Б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 «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Упражнения на развитие 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гибкости  ума»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Задание: назови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как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можно больше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слов,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обозначающих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 какое-либо понятие:</a:t>
            </a:r>
          </a:p>
          <a:p>
            <a:pPr>
              <a:buFont typeface="Arial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Назови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название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деревьев;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Назови слова, относящиеся к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спорту;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еречисли домашних , диких животных и их детенышей;</a:t>
            </a:r>
          </a:p>
          <a:p>
            <a:pPr>
              <a:buFont typeface="Arial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Назови слова, обозначающие водный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спорт;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Назови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названия фруктов и овощей.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685800" y="685800"/>
            <a:ext cx="81534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В.      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«Обобщения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1) Назовите одним словом предметы: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Вилка, ложка, нож - это ...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Дождь, снег, мороз - это ...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Рука, нога, голова это ...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2) Конкретизируйте обобщающие понятия: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Фрукты - это ....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Транспорт  это ....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 "Продолжить ряд цифр".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Найди закономерность построения ряда 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продолжить его: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1, 3, 5, 7 .......1, 4, 7, .........1, 3, 9, .........12, 13, 15, 18 ...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381000" y="457200"/>
            <a:ext cx="7924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latin typeface="Calibri" pitchFamily="34" charset="0"/>
              </a:rPr>
              <a:t>Д.        </a:t>
            </a:r>
            <a:r>
              <a:rPr lang="ru-RU" sz="2800" b="1" dirty="0" smtClean="0">
                <a:latin typeface="Calibri" pitchFamily="34" charset="0"/>
              </a:rPr>
              <a:t>"Последовательные</a:t>
            </a:r>
            <a:r>
              <a:rPr lang="ru-RU" sz="2800" b="1" dirty="0">
                <a:latin typeface="Calibri" pitchFamily="34" charset="0"/>
              </a:rPr>
              <a:t> картинки»</a:t>
            </a:r>
          </a:p>
          <a:p>
            <a:r>
              <a:rPr lang="ru-RU" sz="2800" dirty="0">
                <a:latin typeface="Calibri" pitchFamily="34" charset="0"/>
              </a:rPr>
              <a:t>Определи  последовательность событий</a:t>
            </a:r>
            <a:r>
              <a:rPr lang="ru-RU" sz="2800" dirty="0" smtClean="0">
                <a:latin typeface="Calibri" pitchFamily="34" charset="0"/>
              </a:rPr>
              <a:t>,</a:t>
            </a:r>
          </a:p>
          <a:p>
            <a:r>
              <a:rPr lang="ru-RU" sz="2800" dirty="0">
                <a:latin typeface="Calibri" pitchFamily="34" charset="0"/>
              </a:rPr>
              <a:t> изображенных на картинках.</a:t>
            </a:r>
          </a:p>
        </p:txBody>
      </p:sp>
      <p:pic>
        <p:nvPicPr>
          <p:cNvPr id="21507" name="Picture 3" descr="Копия Серия карти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05000"/>
            <a:ext cx="6400800" cy="4413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C505481DBCF994FAD96506573CE6771" ma:contentTypeVersion="0" ma:contentTypeDescription="Создание документа." ma:contentTypeScope="" ma:versionID="f98750cf04e44883b3531f0d2794075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52037d3848deb5b6a76f91bd4669062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2214A8-9E96-4C71-A45E-85F2F38CC9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9F27B43-3815-4194-9748-9B579589475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A41B40E-8BCE-4DE1-AB5B-746CF02A55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222</TotalTime>
  <Words>133</Words>
  <Application>Microsoft Office PowerPoint</Application>
  <PresentationFormat>Экран (4:3)</PresentationFormat>
  <Paragraphs>101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Пастель</vt:lpstr>
      <vt:lpstr>                             ГКОУ Никольская школа - интернат</vt:lpstr>
      <vt:lpstr>Упражнение на развитие концентрации и распределение внимания </vt:lpstr>
      <vt:lpstr>Слайд 3</vt:lpstr>
      <vt:lpstr>Слайд 4</vt:lpstr>
      <vt:lpstr>Слайд 5</vt:lpstr>
      <vt:lpstr>Упражнения на развитие мыслительных процессов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Упражнение на развитие концентрации и распределение внимания </dc:title>
  <dc:creator>Fedor</dc:creator>
  <cp:lastModifiedBy>Света</cp:lastModifiedBy>
  <cp:revision>24</cp:revision>
  <dcterms:created xsi:type="dcterms:W3CDTF">2006-08-16T00:00:00Z</dcterms:created>
  <dcterms:modified xsi:type="dcterms:W3CDTF">2020-04-18T22:58:55Z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0x010100CC505481DBCF994FAD96506573CE6771</vt:lpwstr>
  </property>
</Properties>
</file>