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2" r:id="rId3"/>
    <p:sldId id="257" r:id="rId4"/>
    <p:sldId id="259" r:id="rId5"/>
    <p:sldId id="260" r:id="rId6"/>
    <p:sldId id="258" r:id="rId7"/>
    <p:sldId id="261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33FF"/>
    <a:srgbClr val="F2F8A6"/>
    <a:srgbClr val="D1D2CC"/>
    <a:srgbClr val="B0ABF3"/>
    <a:srgbClr val="A50021"/>
    <a:srgbClr val="660066"/>
    <a:srgbClr val="0000FF"/>
    <a:srgbClr val="E0FA5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39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C510EEE-A3FB-40C1-B32F-94C9A790F57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FF8A132-6206-4841-A5B4-A052DB4C4A4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FD5C60-D3A8-4B96-AE79-543135D5C3D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5BC1EAA-A02D-43A7-96F4-1ED8E0B03D7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508CF2C-FEAD-4CBC-A950-712D0EA68C9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3D2B8BA-9C69-4C58-88DE-48D60166962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0F5968-F4F8-44AB-8CFB-65CDB314A13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7B07DEF-7746-4784-9572-DC103A68C2A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41EAFC1-943D-4366-B26D-7BB9313B3DD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2CF4768-DDCB-4831-9E86-801962F3605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4D68841-E553-4386-8029-AD4F71EC45E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>
                <a:latin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>
                <a:latin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>
                <a:latin typeface="Arial" pitchFamily="34" charset="0"/>
              </a:defRPr>
            </a:lvl1pPr>
          </a:lstStyle>
          <a:p>
            <a:pPr>
              <a:defRPr/>
            </a:pPr>
            <a:fld id="{71A702C8-FDBE-4546-AF9E-B67FF0F640F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://900igr.net/" TargetMode="Externa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755650" y="549275"/>
            <a:ext cx="7772400" cy="1470025"/>
          </a:xfrm>
          <a:solidFill>
            <a:srgbClr val="99FF66"/>
          </a:solidFill>
        </p:spPr>
        <p:txBody>
          <a:bodyPr/>
          <a:lstStyle/>
          <a:p>
            <a:pPr eaLnBrk="1" hangingPunct="1"/>
            <a:r>
              <a:rPr lang="ru-RU" smtClean="0">
                <a:solidFill>
                  <a:srgbClr val="CC00FF"/>
                </a:solidFill>
              </a:rPr>
              <a:t>Викторина </a:t>
            </a:r>
            <a:br>
              <a:rPr lang="ru-RU" smtClean="0">
                <a:solidFill>
                  <a:srgbClr val="CC00FF"/>
                </a:solidFill>
              </a:rPr>
            </a:br>
            <a:r>
              <a:rPr lang="ru-RU" smtClean="0">
                <a:solidFill>
                  <a:srgbClr val="CC00FF"/>
                </a:solidFill>
              </a:rPr>
              <a:t>по русскому языку.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403350" y="2492375"/>
            <a:ext cx="6400800" cy="3146425"/>
          </a:xfrm>
          <a:solidFill>
            <a:srgbClr val="ACEBF2"/>
          </a:solidFill>
        </p:spPr>
        <p:txBody>
          <a:bodyPr/>
          <a:lstStyle/>
          <a:p>
            <a:pPr eaLnBrk="1" hangingPunct="1"/>
            <a:r>
              <a:rPr lang="ru-RU" sz="6000" smtClean="0">
                <a:solidFill>
                  <a:srgbClr val="008000"/>
                </a:solidFill>
              </a:rPr>
              <a:t>«Кто хочет стать миллионером?»</a:t>
            </a:r>
          </a:p>
        </p:txBody>
      </p:sp>
      <p:sp>
        <p:nvSpPr>
          <p:cNvPr id="6" name="Скругленный прямоугольник 5">
            <a:hlinkClick r:id="rId2" tooltip=" Каталог презентаций "/>
          </p:cNvPr>
          <p:cNvSpPr/>
          <p:nvPr/>
        </p:nvSpPr>
        <p:spPr>
          <a:xfrm>
            <a:off x="3898900" y="6477000"/>
            <a:ext cx="1346200" cy="355600"/>
          </a:xfrm>
          <a:prstGeom prst="roundRect">
            <a:avLst/>
          </a:prstGeom>
          <a:gradFill flip="none" rotWithShape="1">
            <a:gsLst>
              <a:gs pos="0">
                <a:srgbClr val="FFFFFF"/>
              </a:gs>
              <a:gs pos="100000">
                <a:srgbClr val="FFFFFF">
                  <a:shade val="88000"/>
                </a:srgbClr>
              </a:gs>
            </a:gsLst>
            <a:lin ang="5400000" scaled="1"/>
            <a:tileRect/>
          </a:gradFill>
          <a:ln w="12700">
            <a:solidFill>
              <a:srgbClr val="33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8900" tIns="25400" rIns="88900" bIns="50800" anchor="ctr"/>
          <a:lstStyle/>
          <a:p>
            <a:pPr algn="ctr">
              <a:defRPr/>
            </a:pPr>
            <a:r>
              <a:rPr lang="en-US" sz="2000" u="sng">
                <a:solidFill>
                  <a:srgbClr val="3333CC"/>
                </a:solidFill>
              </a:rPr>
              <a:t>900igr.net</a:t>
            </a:r>
            <a:endParaRPr lang="ru-RU" sz="2000" u="sng">
              <a:solidFill>
                <a:srgbClr val="3333CC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0" dur="1000" fill="hold"/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4" dur="1000" fill="hold"/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4000" smtClean="0">
                <a:solidFill>
                  <a:srgbClr val="A50021"/>
                </a:solidFill>
              </a:rPr>
              <a:t>3. Какой зайка скакал под елочкой?</a:t>
            </a:r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B0ABF3"/>
          </a:solidFill>
        </p:spPr>
        <p:txBody>
          <a:bodyPr/>
          <a:lstStyle/>
          <a:p>
            <a:pPr eaLnBrk="1" hangingPunct="1"/>
            <a:r>
              <a:rPr lang="ru-RU" sz="6000" smtClean="0">
                <a:solidFill>
                  <a:srgbClr val="A50021"/>
                </a:solidFill>
              </a:rPr>
              <a:t>а) беленький;</a:t>
            </a:r>
          </a:p>
          <a:p>
            <a:pPr eaLnBrk="1" hangingPunct="1"/>
            <a:r>
              <a:rPr lang="ru-RU" sz="6000" smtClean="0">
                <a:solidFill>
                  <a:srgbClr val="A50021"/>
                </a:solidFill>
              </a:rPr>
              <a:t>б) маленький;</a:t>
            </a:r>
          </a:p>
          <a:p>
            <a:pPr eaLnBrk="1" hangingPunct="1"/>
            <a:r>
              <a:rPr lang="ru-RU" sz="6000" smtClean="0">
                <a:solidFill>
                  <a:srgbClr val="A50021"/>
                </a:solidFill>
              </a:rPr>
              <a:t>в) серенький;</a:t>
            </a:r>
          </a:p>
          <a:p>
            <a:pPr eaLnBrk="1" hangingPunct="1"/>
            <a:r>
              <a:rPr lang="ru-RU" sz="6000" smtClean="0">
                <a:solidFill>
                  <a:srgbClr val="A50021"/>
                </a:solidFill>
              </a:rPr>
              <a:t>г) шоколадный.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12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12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12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6" grpId="0"/>
      <p:bldP spid="11267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4000" smtClean="0">
                <a:solidFill>
                  <a:srgbClr val="A50021"/>
                </a:solidFill>
              </a:rPr>
              <a:t>4. Какой породы овчарок не существует?</a:t>
            </a:r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B0ABF3"/>
          </a:solidFill>
        </p:spPr>
        <p:txBody>
          <a:bodyPr/>
          <a:lstStyle/>
          <a:p>
            <a:pPr eaLnBrk="1" hangingPunct="1"/>
            <a:r>
              <a:rPr lang="ru-RU" sz="6000" smtClean="0">
                <a:solidFill>
                  <a:srgbClr val="A50021"/>
                </a:solidFill>
              </a:rPr>
              <a:t>а) шотландская;</a:t>
            </a:r>
          </a:p>
          <a:p>
            <a:pPr eaLnBrk="1" hangingPunct="1"/>
            <a:r>
              <a:rPr lang="ru-RU" sz="6000" smtClean="0">
                <a:solidFill>
                  <a:srgbClr val="A50021"/>
                </a:solidFill>
              </a:rPr>
              <a:t>б) немецкая;</a:t>
            </a:r>
          </a:p>
          <a:p>
            <a:pPr eaLnBrk="1" hangingPunct="1"/>
            <a:r>
              <a:rPr lang="ru-RU" sz="6000" smtClean="0">
                <a:solidFill>
                  <a:srgbClr val="A50021"/>
                </a:solidFill>
              </a:rPr>
              <a:t>в) кавказская;</a:t>
            </a:r>
          </a:p>
          <a:p>
            <a:pPr eaLnBrk="1" hangingPunct="1"/>
            <a:r>
              <a:rPr lang="ru-RU" sz="6000" smtClean="0">
                <a:solidFill>
                  <a:srgbClr val="A50021"/>
                </a:solidFill>
              </a:rPr>
              <a:t>г) антарктическая.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22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22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22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0" grpId="0"/>
      <p:bldP spid="12291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288" y="836613"/>
            <a:ext cx="8229600" cy="4525962"/>
          </a:xfrm>
        </p:spPr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13316" name="WordArt 4"/>
          <p:cNvSpPr>
            <a:spLocks noChangeArrowheads="1" noChangeShapeType="1" noTextEdit="1"/>
          </p:cNvSpPr>
          <p:nvPr/>
        </p:nvSpPr>
        <p:spPr bwMode="auto">
          <a:xfrm>
            <a:off x="1228725" y="2749550"/>
            <a:ext cx="6686550" cy="31273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9600" kern="1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B2B2B2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"/>
                <a:cs typeface="Arial"/>
              </a:rPr>
              <a:t>3-й уровень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3600" smtClean="0">
                <a:solidFill>
                  <a:srgbClr val="A50021"/>
                </a:solidFill>
              </a:rPr>
              <a:t>1. Какая хищная рыба стала героиней русской народной сказки?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B0ABF3"/>
          </a:solidFill>
        </p:spPr>
        <p:txBody>
          <a:bodyPr/>
          <a:lstStyle/>
          <a:p>
            <a:pPr eaLnBrk="1" hangingPunct="1"/>
            <a:r>
              <a:rPr lang="ru-RU" sz="6000" smtClean="0">
                <a:solidFill>
                  <a:srgbClr val="A50021"/>
                </a:solidFill>
              </a:rPr>
              <a:t>а) акула;</a:t>
            </a:r>
          </a:p>
          <a:p>
            <a:pPr eaLnBrk="1" hangingPunct="1"/>
            <a:r>
              <a:rPr lang="ru-RU" sz="6000" smtClean="0">
                <a:solidFill>
                  <a:srgbClr val="A50021"/>
                </a:solidFill>
              </a:rPr>
              <a:t>б) щука;</a:t>
            </a:r>
          </a:p>
          <a:p>
            <a:pPr eaLnBrk="1" hangingPunct="1"/>
            <a:r>
              <a:rPr lang="ru-RU" sz="6000" smtClean="0">
                <a:solidFill>
                  <a:srgbClr val="A50021"/>
                </a:solidFill>
              </a:rPr>
              <a:t>в) пиранья;</a:t>
            </a:r>
          </a:p>
          <a:p>
            <a:pPr eaLnBrk="1" hangingPunct="1"/>
            <a:r>
              <a:rPr lang="ru-RU" sz="6000" smtClean="0">
                <a:solidFill>
                  <a:srgbClr val="A50021"/>
                </a:solidFill>
              </a:rPr>
              <a:t>г) сом.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43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43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43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/>
      <p:bldP spid="14339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>
                <a:solidFill>
                  <a:srgbClr val="A50021"/>
                </a:solidFill>
              </a:rPr>
              <a:t>2. Какое молоко никто не пил?</a:t>
            </a:r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B0ABF3"/>
          </a:solidFill>
        </p:spPr>
        <p:txBody>
          <a:bodyPr/>
          <a:lstStyle/>
          <a:p>
            <a:pPr eaLnBrk="1" hangingPunct="1"/>
            <a:r>
              <a:rPr lang="ru-RU" sz="6000" smtClean="0">
                <a:solidFill>
                  <a:srgbClr val="A50021"/>
                </a:solidFill>
              </a:rPr>
              <a:t>а) коровье;</a:t>
            </a:r>
          </a:p>
          <a:p>
            <a:pPr eaLnBrk="1" hangingPunct="1"/>
            <a:r>
              <a:rPr lang="ru-RU" sz="6000" smtClean="0">
                <a:solidFill>
                  <a:srgbClr val="A50021"/>
                </a:solidFill>
              </a:rPr>
              <a:t>б) кокосовое;</a:t>
            </a:r>
          </a:p>
          <a:p>
            <a:pPr eaLnBrk="1" hangingPunct="1"/>
            <a:r>
              <a:rPr lang="ru-RU" sz="6000" smtClean="0">
                <a:solidFill>
                  <a:srgbClr val="A50021"/>
                </a:solidFill>
              </a:rPr>
              <a:t>в) козье;</a:t>
            </a:r>
          </a:p>
          <a:p>
            <a:pPr eaLnBrk="1" hangingPunct="1"/>
            <a:r>
              <a:rPr lang="ru-RU" sz="6000" smtClean="0">
                <a:solidFill>
                  <a:srgbClr val="A50021"/>
                </a:solidFill>
              </a:rPr>
              <a:t>г) птичье.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53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53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53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2" grpId="0"/>
      <p:bldP spid="15363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4000" smtClean="0">
                <a:solidFill>
                  <a:srgbClr val="A50021"/>
                </a:solidFill>
              </a:rPr>
              <a:t>3. Кого в сказках называют Топтыгин?</a:t>
            </a:r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B0ABF3"/>
          </a:solidFill>
        </p:spPr>
        <p:txBody>
          <a:bodyPr/>
          <a:lstStyle/>
          <a:p>
            <a:pPr eaLnBrk="1" hangingPunct="1"/>
            <a:r>
              <a:rPr lang="ru-RU" sz="4800" smtClean="0">
                <a:solidFill>
                  <a:srgbClr val="A50021"/>
                </a:solidFill>
              </a:rPr>
              <a:t>а) кабана;</a:t>
            </a:r>
          </a:p>
          <a:p>
            <a:pPr eaLnBrk="1" hangingPunct="1"/>
            <a:r>
              <a:rPr lang="ru-RU" sz="4800" smtClean="0">
                <a:solidFill>
                  <a:srgbClr val="A50021"/>
                </a:solidFill>
              </a:rPr>
              <a:t>б) лося;</a:t>
            </a:r>
          </a:p>
          <a:p>
            <a:pPr eaLnBrk="1" hangingPunct="1"/>
            <a:r>
              <a:rPr lang="ru-RU" sz="4800" smtClean="0">
                <a:solidFill>
                  <a:srgbClr val="A50021"/>
                </a:solidFill>
              </a:rPr>
              <a:t>в) медведя;</a:t>
            </a:r>
          </a:p>
          <a:p>
            <a:pPr eaLnBrk="1" hangingPunct="1"/>
            <a:r>
              <a:rPr lang="ru-RU" sz="4800" smtClean="0">
                <a:solidFill>
                  <a:srgbClr val="A50021"/>
                </a:solidFill>
              </a:rPr>
              <a:t>г) пингвина.</a:t>
            </a:r>
          </a:p>
          <a:p>
            <a:pPr eaLnBrk="1" hangingPunct="1">
              <a:buFontTx/>
              <a:buNone/>
            </a:pPr>
            <a:endParaRPr lang="ru-RU" sz="540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6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63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63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63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6" grpId="0"/>
      <p:bldP spid="16387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4000" smtClean="0">
                <a:solidFill>
                  <a:srgbClr val="A50021"/>
                </a:solidFill>
              </a:rPr>
              <a:t>4. Какая обезьяна существует?</a:t>
            </a:r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B0ABF3"/>
          </a:solidFill>
        </p:spPr>
        <p:txBody>
          <a:bodyPr/>
          <a:lstStyle/>
          <a:p>
            <a:pPr eaLnBrk="1" hangingPunct="1"/>
            <a:r>
              <a:rPr lang="ru-RU" sz="6000" smtClean="0">
                <a:solidFill>
                  <a:srgbClr val="A50021"/>
                </a:solidFill>
              </a:rPr>
              <a:t>а) мамуин;</a:t>
            </a:r>
          </a:p>
          <a:p>
            <a:pPr eaLnBrk="1" hangingPunct="1"/>
            <a:r>
              <a:rPr lang="ru-RU" sz="6000" smtClean="0">
                <a:solidFill>
                  <a:srgbClr val="A50021"/>
                </a:solidFill>
              </a:rPr>
              <a:t>б) бабуин;</a:t>
            </a:r>
          </a:p>
          <a:p>
            <a:pPr eaLnBrk="1" hangingPunct="1"/>
            <a:r>
              <a:rPr lang="ru-RU" sz="6000" smtClean="0">
                <a:solidFill>
                  <a:srgbClr val="A50021"/>
                </a:solidFill>
              </a:rPr>
              <a:t>в) папуин;</a:t>
            </a:r>
          </a:p>
          <a:p>
            <a:pPr eaLnBrk="1" hangingPunct="1"/>
            <a:r>
              <a:rPr lang="ru-RU" sz="6000" smtClean="0">
                <a:solidFill>
                  <a:srgbClr val="A50021"/>
                </a:solidFill>
              </a:rPr>
              <a:t>г) дедуин.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74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74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74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0" grpId="0"/>
      <p:bldP spid="17411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620713"/>
            <a:ext cx="8229600" cy="6048375"/>
          </a:xfrm>
        </p:spPr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18436" name="WordArt 4"/>
          <p:cNvSpPr>
            <a:spLocks noChangeArrowheads="1" noChangeShapeType="1" noTextEdit="1"/>
          </p:cNvSpPr>
          <p:nvPr/>
        </p:nvSpPr>
        <p:spPr bwMode="auto">
          <a:xfrm>
            <a:off x="827088" y="1557338"/>
            <a:ext cx="7561262" cy="21351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B2B2B2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"/>
                <a:cs typeface="Arial"/>
              </a:rPr>
              <a:t>4-й уровень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4000" smtClean="0"/>
              <a:t>1. На чем приносит новости сорока?</a:t>
            </a:r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B0ABF3"/>
          </a:solidFill>
        </p:spPr>
        <p:txBody>
          <a:bodyPr/>
          <a:lstStyle/>
          <a:p>
            <a:pPr eaLnBrk="1" hangingPunct="1"/>
            <a:r>
              <a:rPr lang="ru-RU" sz="6000" smtClean="0">
                <a:solidFill>
                  <a:srgbClr val="A50021"/>
                </a:solidFill>
              </a:rPr>
              <a:t>а) на лапах;</a:t>
            </a:r>
          </a:p>
          <a:p>
            <a:pPr eaLnBrk="1" hangingPunct="1"/>
            <a:r>
              <a:rPr lang="ru-RU" sz="6000" smtClean="0">
                <a:solidFill>
                  <a:srgbClr val="A50021"/>
                </a:solidFill>
              </a:rPr>
              <a:t>б) на блюдечке;</a:t>
            </a:r>
          </a:p>
          <a:p>
            <a:pPr eaLnBrk="1" hangingPunct="1"/>
            <a:r>
              <a:rPr lang="ru-RU" sz="6000" smtClean="0">
                <a:solidFill>
                  <a:srgbClr val="A50021"/>
                </a:solidFill>
              </a:rPr>
              <a:t>в) на хвосте;</a:t>
            </a:r>
          </a:p>
          <a:p>
            <a:pPr eaLnBrk="1" hangingPunct="1"/>
            <a:r>
              <a:rPr lang="ru-RU" sz="6000" smtClean="0">
                <a:solidFill>
                  <a:srgbClr val="A50021"/>
                </a:solidFill>
              </a:rPr>
              <a:t>г) на крыльях.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94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94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94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8" grpId="0"/>
      <p:bldP spid="19459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4000" smtClean="0"/>
              <a:t>2. От чего яблоко падает недалеко?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B0ABF3"/>
          </a:solidFill>
        </p:spPr>
        <p:txBody>
          <a:bodyPr/>
          <a:lstStyle/>
          <a:p>
            <a:pPr eaLnBrk="1" hangingPunct="1"/>
            <a:r>
              <a:rPr lang="ru-RU" sz="6000" smtClean="0">
                <a:solidFill>
                  <a:srgbClr val="A50021"/>
                </a:solidFill>
              </a:rPr>
              <a:t>а) от яблони;</a:t>
            </a:r>
          </a:p>
          <a:p>
            <a:pPr eaLnBrk="1" hangingPunct="1"/>
            <a:r>
              <a:rPr lang="ru-RU" sz="6000" smtClean="0">
                <a:solidFill>
                  <a:srgbClr val="A50021"/>
                </a:solidFill>
              </a:rPr>
              <a:t>б) от дома;</a:t>
            </a:r>
          </a:p>
          <a:p>
            <a:pPr eaLnBrk="1" hangingPunct="1"/>
            <a:r>
              <a:rPr lang="ru-RU" sz="6000" smtClean="0">
                <a:solidFill>
                  <a:srgbClr val="A50021"/>
                </a:solidFill>
              </a:rPr>
              <a:t>в) от забора;</a:t>
            </a:r>
          </a:p>
          <a:p>
            <a:pPr eaLnBrk="1" hangingPunct="1"/>
            <a:r>
              <a:rPr lang="ru-RU" sz="6000" smtClean="0">
                <a:solidFill>
                  <a:srgbClr val="A50021"/>
                </a:solidFill>
              </a:rPr>
              <a:t>г) от груши.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0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04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04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04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2" grpId="0"/>
      <p:bldP spid="2048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3076" name="WordArt 4"/>
          <p:cNvSpPr>
            <a:spLocks noChangeArrowheads="1" noChangeShapeType="1" noTextEdit="1"/>
          </p:cNvSpPr>
          <p:nvPr/>
        </p:nvSpPr>
        <p:spPr bwMode="auto">
          <a:xfrm>
            <a:off x="684213" y="1628775"/>
            <a:ext cx="7419975" cy="41052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B2B2B2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"/>
                <a:cs typeface="Arial"/>
              </a:rPr>
              <a:t>1-й уровень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4000" smtClean="0">
                <a:solidFill>
                  <a:srgbClr val="A50021"/>
                </a:solidFill>
              </a:rPr>
              <a:t>3. Два каких гуся жили у бабуси?</a:t>
            </a:r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B0ABF3"/>
          </a:solidFill>
        </p:spPr>
        <p:txBody>
          <a:bodyPr/>
          <a:lstStyle/>
          <a:p>
            <a:pPr eaLnBrk="1" hangingPunct="1"/>
            <a:r>
              <a:rPr lang="ru-RU" sz="4800" smtClean="0">
                <a:solidFill>
                  <a:srgbClr val="A50021"/>
                </a:solidFill>
              </a:rPr>
              <a:t>а) хороших;</a:t>
            </a:r>
          </a:p>
          <a:p>
            <a:pPr eaLnBrk="1" hangingPunct="1"/>
            <a:r>
              <a:rPr lang="ru-RU" sz="4800" smtClean="0">
                <a:solidFill>
                  <a:srgbClr val="A50021"/>
                </a:solidFill>
              </a:rPr>
              <a:t>б) веселых;</a:t>
            </a:r>
          </a:p>
          <a:p>
            <a:pPr eaLnBrk="1" hangingPunct="1"/>
            <a:r>
              <a:rPr lang="ru-RU" sz="4800" smtClean="0">
                <a:solidFill>
                  <a:srgbClr val="A50021"/>
                </a:solidFill>
              </a:rPr>
              <a:t>в) здоровых;</a:t>
            </a:r>
          </a:p>
          <a:p>
            <a:pPr eaLnBrk="1" hangingPunct="1"/>
            <a:r>
              <a:rPr lang="ru-RU" sz="4800" smtClean="0">
                <a:solidFill>
                  <a:srgbClr val="A50021"/>
                </a:solidFill>
              </a:rPr>
              <a:t>г) заморских;</a:t>
            </a:r>
          </a:p>
          <a:p>
            <a:pPr eaLnBrk="1" hangingPunct="1">
              <a:buFontTx/>
              <a:buNone/>
            </a:pPr>
            <a:endParaRPr lang="ru-RU" sz="4800" smtClean="0">
              <a:solidFill>
                <a:srgbClr val="A5002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1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15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15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15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6" grpId="0"/>
      <p:bldP spid="21507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4000" smtClean="0"/>
              <a:t>4. Какая березка стояла в поле?</a:t>
            </a:r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B0ABF3"/>
          </a:solidFill>
        </p:spPr>
        <p:txBody>
          <a:bodyPr/>
          <a:lstStyle/>
          <a:p>
            <a:pPr eaLnBrk="1" hangingPunct="1"/>
            <a:r>
              <a:rPr lang="ru-RU" sz="6000" smtClean="0">
                <a:solidFill>
                  <a:srgbClr val="A50021"/>
                </a:solidFill>
              </a:rPr>
              <a:t>а) высокая;</a:t>
            </a:r>
          </a:p>
          <a:p>
            <a:pPr eaLnBrk="1" hangingPunct="1"/>
            <a:r>
              <a:rPr lang="ru-RU" sz="6000" smtClean="0">
                <a:solidFill>
                  <a:srgbClr val="A50021"/>
                </a:solidFill>
              </a:rPr>
              <a:t>б) зеленая;</a:t>
            </a:r>
          </a:p>
          <a:p>
            <a:pPr eaLnBrk="1" hangingPunct="1"/>
            <a:r>
              <a:rPr lang="ru-RU" sz="6000" smtClean="0">
                <a:solidFill>
                  <a:srgbClr val="A50021"/>
                </a:solidFill>
              </a:rPr>
              <a:t>в) стройная.</a:t>
            </a:r>
          </a:p>
          <a:p>
            <a:pPr eaLnBrk="1" hangingPunct="1"/>
            <a:r>
              <a:rPr lang="ru-RU" sz="6000" smtClean="0">
                <a:solidFill>
                  <a:srgbClr val="A50021"/>
                </a:solidFill>
              </a:rPr>
              <a:t>г) кудрявая.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25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25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25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0" grpId="0"/>
      <p:bldP spid="22531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gradFill rotWithShape="1">
            <a:gsLst>
              <a:gs pos="0">
                <a:schemeClr val="accent1">
                  <a:gamma/>
                  <a:shade val="46275"/>
                  <a:invGamma/>
                </a:schemeClr>
              </a:gs>
              <a:gs pos="100000">
                <a:schemeClr val="accent1"/>
              </a:gs>
            </a:gsLst>
            <a:lin ang="5400000" scaled="1"/>
          </a:gradFill>
        </p:spPr>
        <p:txBody>
          <a:bodyPr/>
          <a:lstStyle/>
          <a:p>
            <a:pPr eaLnBrk="1" hangingPunct="1">
              <a:defRPr/>
            </a:pPr>
            <a:r>
              <a:rPr lang="ru-RU" sz="4000" smtClean="0"/>
              <a:t>1. Кого, согласно русской поговорке, ноги кормят?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>
          <a:gradFill rotWithShape="1">
            <a:gsLst>
              <a:gs pos="0">
                <a:srgbClr val="70734D"/>
              </a:gs>
              <a:gs pos="100000">
                <a:srgbClr val="F2F8A6"/>
              </a:gs>
            </a:gsLst>
            <a:lin ang="18900000" scaled="1"/>
          </a:gradFill>
        </p:spPr>
        <p:txBody>
          <a:bodyPr/>
          <a:lstStyle/>
          <a:p>
            <a:pPr eaLnBrk="1" hangingPunct="1"/>
            <a:r>
              <a:rPr lang="ru-RU" sz="6000" smtClean="0">
                <a:solidFill>
                  <a:srgbClr val="0033CC"/>
                </a:solidFill>
              </a:rPr>
              <a:t>а) коня;</a:t>
            </a:r>
          </a:p>
          <a:p>
            <a:pPr eaLnBrk="1" hangingPunct="1"/>
            <a:r>
              <a:rPr lang="ru-RU" sz="6000" smtClean="0">
                <a:solidFill>
                  <a:srgbClr val="0033CC"/>
                </a:solidFill>
              </a:rPr>
              <a:t>б) бегуна;</a:t>
            </a:r>
          </a:p>
          <a:p>
            <a:pPr eaLnBrk="1" hangingPunct="1"/>
            <a:r>
              <a:rPr lang="ru-RU" sz="6000" smtClean="0">
                <a:solidFill>
                  <a:srgbClr val="0033CC"/>
                </a:solidFill>
              </a:rPr>
              <a:t>в) сапожника;</a:t>
            </a:r>
          </a:p>
          <a:p>
            <a:pPr eaLnBrk="1" hangingPunct="1"/>
            <a:r>
              <a:rPr lang="ru-RU" sz="6000" smtClean="0">
                <a:solidFill>
                  <a:srgbClr val="0033CC"/>
                </a:solidFill>
              </a:rPr>
              <a:t>г) волка.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074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0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0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0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4" grpId="0"/>
      <p:bldP spid="3075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611188" y="260350"/>
            <a:ext cx="8207375" cy="1143000"/>
          </a:xfrm>
          <a:gradFill rotWithShape="1">
            <a:gsLst>
              <a:gs pos="0">
                <a:srgbClr val="61615E"/>
              </a:gs>
              <a:gs pos="50000">
                <a:srgbClr val="D1D2CC"/>
              </a:gs>
              <a:gs pos="100000">
                <a:srgbClr val="61615E"/>
              </a:gs>
            </a:gsLst>
            <a:lin ang="5400000" scaled="1"/>
          </a:gradFill>
        </p:spPr>
        <p:txBody>
          <a:bodyPr/>
          <a:lstStyle/>
          <a:p>
            <a:pPr eaLnBrk="1" hangingPunct="1"/>
            <a:r>
              <a:rPr lang="ru-RU" sz="3200" smtClean="0">
                <a:solidFill>
                  <a:srgbClr val="CC00FF"/>
                </a:solidFill>
              </a:rPr>
              <a:t>2.Кто должен на горе свистнуть, чтобы нечто несбыточное произошло?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E0FA5C"/>
          </a:solidFill>
        </p:spPr>
        <p:txBody>
          <a:bodyPr/>
          <a:lstStyle/>
          <a:p>
            <a:pPr eaLnBrk="1" hangingPunct="1"/>
            <a:r>
              <a:rPr lang="ru-RU" sz="5400" smtClean="0">
                <a:solidFill>
                  <a:srgbClr val="3333FF"/>
                </a:solidFill>
              </a:rPr>
              <a:t>а) соловей-разбойник;</a:t>
            </a:r>
          </a:p>
          <a:p>
            <a:pPr eaLnBrk="1" hangingPunct="1"/>
            <a:r>
              <a:rPr lang="ru-RU" sz="5400" smtClean="0">
                <a:solidFill>
                  <a:srgbClr val="3333FF"/>
                </a:solidFill>
              </a:rPr>
              <a:t>б) президент;</a:t>
            </a:r>
          </a:p>
          <a:p>
            <a:pPr eaLnBrk="1" hangingPunct="1"/>
            <a:r>
              <a:rPr lang="ru-RU" sz="5400" smtClean="0">
                <a:solidFill>
                  <a:srgbClr val="3333FF"/>
                </a:solidFill>
              </a:rPr>
              <a:t>в) рак;</a:t>
            </a:r>
          </a:p>
          <a:p>
            <a:pPr eaLnBrk="1" hangingPunct="1"/>
            <a:r>
              <a:rPr lang="ru-RU" sz="5400" smtClean="0">
                <a:solidFill>
                  <a:srgbClr val="3333FF"/>
                </a:solidFill>
              </a:rPr>
              <a:t>г) милиционер.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122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1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1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51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2" grpId="0"/>
      <p:bldP spid="512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4000" smtClean="0">
                <a:solidFill>
                  <a:srgbClr val="0033CC"/>
                </a:solidFill>
              </a:rPr>
              <a:t>3.Кто гладок оттого, что поел и на бок?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E0FA5C"/>
          </a:solidFill>
        </p:spPr>
        <p:txBody>
          <a:bodyPr/>
          <a:lstStyle/>
          <a:p>
            <a:pPr eaLnBrk="1" hangingPunct="1"/>
            <a:r>
              <a:rPr lang="ru-RU" sz="6000" smtClean="0">
                <a:solidFill>
                  <a:srgbClr val="0000FF"/>
                </a:solidFill>
              </a:rPr>
              <a:t>а) клоп;</a:t>
            </a:r>
          </a:p>
          <a:p>
            <a:pPr eaLnBrk="1" hangingPunct="1"/>
            <a:r>
              <a:rPr lang="ru-RU" sz="6000" smtClean="0">
                <a:solidFill>
                  <a:srgbClr val="0000FF"/>
                </a:solidFill>
              </a:rPr>
              <a:t>б) волк;</a:t>
            </a:r>
          </a:p>
          <a:p>
            <a:pPr eaLnBrk="1" hangingPunct="1"/>
            <a:r>
              <a:rPr lang="ru-RU" sz="6000" smtClean="0">
                <a:solidFill>
                  <a:srgbClr val="0000FF"/>
                </a:solidFill>
              </a:rPr>
              <a:t>в) медведь;</a:t>
            </a:r>
          </a:p>
          <a:p>
            <a:pPr eaLnBrk="1" hangingPunct="1"/>
            <a:r>
              <a:rPr lang="ru-RU" sz="6000" smtClean="0">
                <a:solidFill>
                  <a:srgbClr val="0000FF"/>
                </a:solidFill>
              </a:rPr>
              <a:t>г)  кот.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1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61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6" grpId="0"/>
      <p:bldP spid="6147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3600" smtClean="0">
                <a:solidFill>
                  <a:srgbClr val="0000FF"/>
                </a:solidFill>
              </a:rPr>
              <a:t>4. С какой ягодой сравнивают очень хорошую, привольную жизнь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E0FA5C"/>
          </a:solidFill>
        </p:spPr>
        <p:txBody>
          <a:bodyPr/>
          <a:lstStyle/>
          <a:p>
            <a:pPr eaLnBrk="1" hangingPunct="1"/>
            <a:r>
              <a:rPr lang="ru-RU" sz="6000" smtClean="0">
                <a:solidFill>
                  <a:srgbClr val="0000FF"/>
                </a:solidFill>
              </a:rPr>
              <a:t>а) земляника;</a:t>
            </a:r>
          </a:p>
          <a:p>
            <a:pPr eaLnBrk="1" hangingPunct="1"/>
            <a:r>
              <a:rPr lang="ru-RU" sz="6000" smtClean="0">
                <a:solidFill>
                  <a:srgbClr val="0000FF"/>
                </a:solidFill>
              </a:rPr>
              <a:t>б) малина;</a:t>
            </a:r>
          </a:p>
          <a:p>
            <a:pPr eaLnBrk="1" hangingPunct="1"/>
            <a:r>
              <a:rPr lang="ru-RU" sz="6000" smtClean="0">
                <a:solidFill>
                  <a:srgbClr val="0000FF"/>
                </a:solidFill>
              </a:rPr>
              <a:t>в) вишня;</a:t>
            </a:r>
          </a:p>
          <a:p>
            <a:pPr eaLnBrk="1" hangingPunct="1"/>
            <a:r>
              <a:rPr lang="ru-RU" sz="6000" smtClean="0">
                <a:solidFill>
                  <a:srgbClr val="0000FF"/>
                </a:solidFill>
              </a:rPr>
              <a:t>г) крыжовник.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0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8" grpId="0"/>
      <p:bldP spid="4099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8196" name="WordArt 4"/>
          <p:cNvSpPr>
            <a:spLocks noChangeArrowheads="1" noChangeShapeType="1" noTextEdit="1"/>
          </p:cNvSpPr>
          <p:nvPr/>
        </p:nvSpPr>
        <p:spPr bwMode="auto">
          <a:xfrm>
            <a:off x="468313" y="1700213"/>
            <a:ext cx="8135937" cy="417671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B2B2B2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"/>
                <a:cs typeface="Arial"/>
              </a:rPr>
              <a:t>2-й уровень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4000" smtClean="0">
                <a:solidFill>
                  <a:srgbClr val="660066"/>
                </a:solidFill>
              </a:rPr>
              <a:t>1. Какое растение существует?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B0ABF3"/>
          </a:solidFill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ru-RU" sz="5400" smtClean="0">
                <a:solidFill>
                  <a:srgbClr val="A50021"/>
                </a:solidFill>
              </a:rPr>
              <a:t>а) Петька -и- Василий                Иванович;</a:t>
            </a:r>
          </a:p>
          <a:p>
            <a:pPr eaLnBrk="1" hangingPunct="1">
              <a:lnSpc>
                <a:spcPct val="80000"/>
              </a:lnSpc>
            </a:pPr>
            <a:r>
              <a:rPr lang="ru-RU" sz="5400" smtClean="0">
                <a:solidFill>
                  <a:srgbClr val="A50021"/>
                </a:solidFill>
              </a:rPr>
              <a:t>б) Том- и –Джерри;</a:t>
            </a:r>
          </a:p>
          <a:p>
            <a:pPr eaLnBrk="1" hangingPunct="1">
              <a:lnSpc>
                <a:spcPct val="80000"/>
              </a:lnSpc>
            </a:pPr>
            <a:r>
              <a:rPr lang="ru-RU" sz="5400" smtClean="0">
                <a:solidFill>
                  <a:srgbClr val="A50021"/>
                </a:solidFill>
              </a:rPr>
              <a:t>в) Саша- и – Маша;</a:t>
            </a:r>
          </a:p>
          <a:p>
            <a:pPr eaLnBrk="1" hangingPunct="1">
              <a:lnSpc>
                <a:spcPct val="80000"/>
              </a:lnSpc>
            </a:pPr>
            <a:r>
              <a:rPr lang="ru-RU" sz="5400" smtClean="0">
                <a:solidFill>
                  <a:srgbClr val="A50021"/>
                </a:solidFill>
              </a:rPr>
              <a:t>г) Иван -да - Марья</a:t>
            </a:r>
          </a:p>
          <a:p>
            <a:pPr eaLnBrk="1" hangingPunct="1">
              <a:lnSpc>
                <a:spcPct val="80000"/>
              </a:lnSpc>
            </a:pPr>
            <a:endParaRPr lang="ru-RU" sz="5400" smtClean="0">
              <a:solidFill>
                <a:srgbClr val="A50021"/>
              </a:solidFill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sz="800" smtClean="0">
                <a:solidFill>
                  <a:srgbClr val="A50021"/>
                </a:solidFill>
              </a:rPr>
              <a:t> 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9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92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92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92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/>
      <p:bldP spid="9219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4000" smtClean="0">
                <a:solidFill>
                  <a:srgbClr val="A50021"/>
                </a:solidFill>
              </a:rPr>
              <a:t>2. Какие берега обычно бывают у молочных рек?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B0ABF3"/>
          </a:solidFill>
        </p:spPr>
        <p:txBody>
          <a:bodyPr/>
          <a:lstStyle/>
          <a:p>
            <a:pPr eaLnBrk="1" hangingPunct="1"/>
            <a:r>
              <a:rPr lang="ru-RU" sz="6000" smtClean="0">
                <a:solidFill>
                  <a:srgbClr val="A50021"/>
                </a:solidFill>
              </a:rPr>
              <a:t>а) творожные;</a:t>
            </a:r>
          </a:p>
          <a:p>
            <a:pPr eaLnBrk="1" hangingPunct="1"/>
            <a:r>
              <a:rPr lang="ru-RU" sz="6000" smtClean="0">
                <a:solidFill>
                  <a:srgbClr val="A50021"/>
                </a:solidFill>
              </a:rPr>
              <a:t>б) сметанные;</a:t>
            </a:r>
          </a:p>
          <a:p>
            <a:pPr eaLnBrk="1" hangingPunct="1"/>
            <a:r>
              <a:rPr lang="ru-RU" sz="6000" smtClean="0">
                <a:solidFill>
                  <a:srgbClr val="A50021"/>
                </a:solidFill>
              </a:rPr>
              <a:t>в) кисельные;</a:t>
            </a:r>
          </a:p>
          <a:p>
            <a:pPr eaLnBrk="1" hangingPunct="1"/>
            <a:r>
              <a:rPr lang="ru-RU" sz="6000" smtClean="0">
                <a:solidFill>
                  <a:srgbClr val="A50021"/>
                </a:solidFill>
              </a:rPr>
              <a:t>г) масляные.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0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02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2" grpId="0"/>
      <p:bldP spid="10243" grpId="0" build="p"/>
    </p:bld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78</TotalTime>
  <Words>435</Words>
  <Application>Microsoft Office PowerPoint</Application>
  <PresentationFormat>Экран (4:3)</PresentationFormat>
  <Paragraphs>89</Paragraphs>
  <Slides>21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4" baseType="lpstr">
      <vt:lpstr>Arial</vt:lpstr>
      <vt:lpstr>Calibri</vt:lpstr>
      <vt:lpstr>Оформление по умолчанию</vt:lpstr>
      <vt:lpstr>Викторина  по русскому языку.</vt:lpstr>
      <vt:lpstr>Слайд 2</vt:lpstr>
      <vt:lpstr>1. Кого, согласно русской поговорке, ноги кормят?</vt:lpstr>
      <vt:lpstr>2.Кто должен на горе свистнуть, чтобы нечто несбыточное произошло?</vt:lpstr>
      <vt:lpstr>3.Кто гладок оттого, что поел и на бок?</vt:lpstr>
      <vt:lpstr>4. С какой ягодой сравнивают очень хорошую, привольную жизнь</vt:lpstr>
      <vt:lpstr>Слайд 7</vt:lpstr>
      <vt:lpstr>1. Какое растение существует?</vt:lpstr>
      <vt:lpstr>2. Какие берега обычно бывают у молочных рек?</vt:lpstr>
      <vt:lpstr>3. Какой зайка скакал под елочкой?</vt:lpstr>
      <vt:lpstr>4. Какой породы овчарок не существует?</vt:lpstr>
      <vt:lpstr>Слайд 12</vt:lpstr>
      <vt:lpstr>1. Какая хищная рыба стала героиней русской народной сказки?</vt:lpstr>
      <vt:lpstr>2. Какое молоко никто не пил?</vt:lpstr>
      <vt:lpstr>3. Кого в сказках называют Топтыгин?</vt:lpstr>
      <vt:lpstr>4. Какая обезьяна существует?</vt:lpstr>
      <vt:lpstr>Слайд 17</vt:lpstr>
      <vt:lpstr>1. На чем приносит новости сорока?</vt:lpstr>
      <vt:lpstr>2. От чего яблоко падает недалеко?</vt:lpstr>
      <vt:lpstr>3. Два каких гуся жили у бабуси?</vt:lpstr>
      <vt:lpstr>4. Какая березка стояла в поле?</vt:lpstr>
    </vt:vector>
  </TitlesOfParts>
  <Company>МОУ "Лицей"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Викторина по русскому языку    2-й класс.</dc:title>
  <dc:creator>Козлова</dc:creator>
  <cp:lastModifiedBy>Svetlana</cp:lastModifiedBy>
  <cp:revision>7</cp:revision>
  <dcterms:created xsi:type="dcterms:W3CDTF">2007-02-12T04:15:38Z</dcterms:created>
  <dcterms:modified xsi:type="dcterms:W3CDTF">2020-04-19T08:07:02Z</dcterms:modified>
</cp:coreProperties>
</file>