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81" r:id="rId3"/>
    <p:sldId id="282" r:id="rId4"/>
    <p:sldId id="283" r:id="rId5"/>
    <p:sldId id="284" r:id="rId6"/>
    <p:sldId id="285" r:id="rId7"/>
    <p:sldId id="286" r:id="rId8"/>
    <p:sldId id="287" r:id="rId9"/>
    <p:sldId id="288" r:id="rId10"/>
    <p:sldId id="257" r:id="rId11"/>
    <p:sldId id="259" r:id="rId12"/>
    <p:sldId id="260" r:id="rId13"/>
    <p:sldId id="261" r:id="rId14"/>
    <p:sldId id="262" r:id="rId15"/>
    <p:sldId id="264" r:id="rId16"/>
    <p:sldId id="263" r:id="rId17"/>
    <p:sldId id="265" r:id="rId18"/>
    <p:sldId id="266" r:id="rId19"/>
    <p:sldId id="267" r:id="rId20"/>
    <p:sldId id="268" r:id="rId21"/>
    <p:sldId id="269" r:id="rId22"/>
    <p:sldId id="270" r:id="rId23"/>
    <p:sldId id="271" r:id="rId24"/>
    <p:sldId id="272" r:id="rId25"/>
    <p:sldId id="273" r:id="rId26"/>
    <p:sldId id="274" r:id="rId27"/>
    <p:sldId id="275" r:id="rId28"/>
    <p:sldId id="276" r:id="rId29"/>
    <p:sldId id="277" r:id="rId30"/>
    <p:sldId id="278" r:id="rId31"/>
    <p:sldId id="279" r:id="rId32"/>
    <p:sldId id="280" r:id="rId3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7" d="100"/>
          <a:sy n="107" d="100"/>
        </p:scale>
        <p:origin x="-1638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47700" y="1447800"/>
            <a:ext cx="7848600" cy="1295400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95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3400" y="3048000"/>
            <a:ext cx="8077200" cy="635000"/>
          </a:xfrm>
        </p:spPr>
        <p:txBody>
          <a:bodyPr/>
          <a:lstStyle>
            <a:lvl1pPr marL="0" indent="0" algn="ctr">
              <a:buFontTx/>
              <a:buNone/>
              <a:defRPr sz="3600"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0" smtClean="0">
                <a:latin typeface="+mn-lt"/>
              </a:defRPr>
            </a:lvl1pPr>
          </a:lstStyle>
          <a:p>
            <a:pPr>
              <a:defRPr/>
            </a:pPr>
            <a:fld id="{53B5B2DD-2B0A-4178-BA01-96B58235B505}" type="datetimeFigureOut">
              <a:rPr lang="ru-RU"/>
              <a:pPr>
                <a:defRPr/>
              </a:pPr>
              <a:t>18.04.2020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smtClean="0">
                <a:latin typeface="+mn-lt"/>
              </a:defRPr>
            </a:lvl1pPr>
          </a:lstStyle>
          <a:p>
            <a:pPr>
              <a:defRPr/>
            </a:pPr>
            <a:fld id="{8D46E711-9D6D-471B-A022-4E3B7CDE41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4955705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C148E3-7B5D-4BFF-9547-F493E85867C0}" type="datetimeFigureOut">
              <a:rPr lang="ru-RU"/>
              <a:pPr>
                <a:defRPr/>
              </a:pPr>
              <a:t>18.04.2020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ADFEF0-4F8F-4FFF-92FA-38B0053EB1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41568423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85800"/>
            <a:ext cx="2019300" cy="5715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85800"/>
            <a:ext cx="5905500" cy="5715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06D4B0-F93B-421C-B008-3AEFFF8ABE2E}" type="datetimeFigureOut">
              <a:rPr lang="ru-RU"/>
              <a:pPr>
                <a:defRPr/>
              </a:pPr>
              <a:t>18.04.2020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5E03AE-E3E8-4E77-9881-8DF966F262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2528222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C47574-E521-47BD-80D7-DFFCEDB61B3F}" type="datetimeFigureOut">
              <a:rPr lang="ru-RU"/>
              <a:pPr>
                <a:defRPr/>
              </a:pPr>
              <a:t>18.04.2020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AE6E19-C2C5-4565-A0B9-65FDD83CC2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00467838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E82A6C-0D04-4197-8711-C75C1D871806}" type="datetimeFigureOut">
              <a:rPr lang="ru-RU"/>
              <a:pPr>
                <a:defRPr/>
              </a:pPr>
              <a:t>18.04.2020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1F8592-3D31-40F1-9512-8087CBFB31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69919012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39624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1905000"/>
            <a:ext cx="39624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D301DC-8DFF-4D45-9EE6-0C5C15A50DA0}" type="datetimeFigureOut">
              <a:rPr lang="ru-RU"/>
              <a:pPr>
                <a:defRPr/>
              </a:pPr>
              <a:t>18.04.2020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1A0301-FE5E-47BE-BE2B-12F1F80E33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69212582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7C0B4E-AFF2-4BB7-B176-22EDB41ED9A1}" type="datetimeFigureOut">
              <a:rPr lang="ru-RU"/>
              <a:pPr>
                <a:defRPr/>
              </a:pPr>
              <a:t>18.04.2020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28EB13-0C57-4107-BB73-64538BD2D2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66552232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A849B6-CCC8-4FEE-895E-B00EAD99BE3D}" type="datetimeFigureOut">
              <a:rPr lang="ru-RU"/>
              <a:pPr>
                <a:defRPr/>
              </a:pPr>
              <a:t>18.04.2020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ABA1C6-2973-45B2-9978-18AB6A861F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98436688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9EB809-0616-429E-BE9F-762E507DFA9D}" type="datetimeFigureOut">
              <a:rPr lang="ru-RU"/>
              <a:pPr>
                <a:defRPr/>
              </a:pPr>
              <a:t>18.04.2020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25C821-8AEF-4C36-A578-971092208E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73457209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88345E-56AC-477B-9557-3880BA2EC891}" type="datetimeFigureOut">
              <a:rPr lang="ru-RU"/>
              <a:pPr>
                <a:defRPr/>
              </a:pPr>
              <a:t>18.04.2020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3A211B-F0A2-4167-A703-F2F9D361C8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08523544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5C3327-7102-4117-B0EE-C7BC1F7FF5BE}" type="datetimeFigureOut">
              <a:rPr lang="ru-RU"/>
              <a:pPr>
                <a:defRPr/>
              </a:pPr>
              <a:t>18.04.2020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4A6CDE-355E-4DE5-ABA6-B1D0B718AC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76007274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05000"/>
            <a:ext cx="80772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Текст второго уровня</a:t>
            </a:r>
          </a:p>
          <a:p>
            <a:pPr lvl="2"/>
            <a:r>
              <a:rPr lang="ru-RU" smtClean="0"/>
              <a:t>Текст третьего уровня</a:t>
            </a:r>
          </a:p>
          <a:p>
            <a:pPr lvl="3"/>
            <a:r>
              <a:rPr lang="ru-RU" smtClean="0"/>
              <a:t> Текст четвертого уровня</a:t>
            </a:r>
          </a:p>
          <a:p>
            <a:pPr lvl="4"/>
            <a:r>
              <a:rPr lang="ru-RU" smtClean="0"/>
              <a:t>Текст пятого уровня</a:t>
            </a:r>
          </a:p>
          <a:p>
            <a:pPr lvl="1"/>
            <a:endParaRPr lang="ru-RU" smtClean="0"/>
          </a:p>
          <a:p>
            <a:pPr lvl="2"/>
            <a:endParaRPr lang="ru-RU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85800"/>
            <a:ext cx="80772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854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629400"/>
            <a:ext cx="1905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000" b="1" smtClean="0">
                <a:latin typeface="+mn-lt"/>
              </a:defRPr>
            </a:lvl1pPr>
          </a:lstStyle>
          <a:p>
            <a:pPr>
              <a:defRPr/>
            </a:pPr>
            <a:fld id="{7897F2EB-E3BB-40F1-91D2-D3C842ECFA33}" type="datetimeFigureOut">
              <a:rPr lang="ru-RU"/>
              <a:pPr>
                <a:defRPr/>
              </a:pPr>
              <a:t>18.04.2020</a:t>
            </a:fld>
            <a:endParaRPr lang="ru-RU"/>
          </a:p>
        </p:txBody>
      </p:sp>
      <p:sp>
        <p:nvSpPr>
          <p:cNvPr id="10854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629400"/>
            <a:ext cx="28956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000" b="1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855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9000" y="6629400"/>
            <a:ext cx="1905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 b="1" smtClean="0">
                <a:latin typeface="+mn-lt"/>
              </a:defRPr>
            </a:lvl1pPr>
          </a:lstStyle>
          <a:p>
            <a:pPr>
              <a:defRPr/>
            </a:pPr>
            <a:fld id="{DCD0805F-55D5-4ED2-8535-59147233CC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ransition/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rgbClr val="284C6A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rgbClr val="284C6A"/>
          </a:solidFill>
          <a:latin typeface="Trebuchet MS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rgbClr val="284C6A"/>
          </a:solidFill>
          <a:latin typeface="Trebuchet MS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rgbClr val="284C6A"/>
          </a:solidFill>
          <a:latin typeface="Trebuchet MS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rgbClr val="284C6A"/>
          </a:solidFill>
          <a:latin typeface="Trebuchet MS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284C6A"/>
          </a:solidFill>
          <a:latin typeface="Trebuchet MS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284C6A"/>
          </a:solidFill>
          <a:latin typeface="Trebuchet MS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284C6A"/>
          </a:solidFill>
          <a:latin typeface="Trebuchet MS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284C6A"/>
          </a:solidFill>
          <a:latin typeface="Trebuchet MS" pitchFamily="34" charset="0"/>
        </a:defRPr>
      </a:lvl9pPr>
    </p:titleStyle>
    <p:bodyStyle>
      <a:lvl1pPr marL="342900" indent="-342900" algn="l" rtl="0" fontAlgn="base">
        <a:lnSpc>
          <a:spcPct val="125000"/>
        </a:lnSpc>
        <a:spcBef>
          <a:spcPct val="20000"/>
        </a:spcBef>
        <a:spcAft>
          <a:spcPct val="0"/>
        </a:spcAft>
        <a:buClr>
          <a:schemeClr val="bg2"/>
        </a:buClr>
        <a:buChar char="•"/>
        <a:defRPr sz="3200">
          <a:solidFill>
            <a:srgbClr val="284C6A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Trebuchet MS" pitchFamily="34" charset="0"/>
        <a:buChar char="−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Trebuchet MS" pitchFamily="34" charset="0"/>
        <a:buChar char="−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7700" y="1447800"/>
            <a:ext cx="7848600" cy="3195646"/>
          </a:xfrm>
          <a:ln>
            <a:miter lim="800000"/>
            <a:headEnd/>
            <a:tailEnd/>
          </a:ln>
        </p:spPr>
        <p:txBody>
          <a:bodyPr>
            <a:prstTxWarp prst="textFadeRight">
              <a:avLst/>
            </a:prstTxWarp>
            <a:scene3d>
              <a:camera prst="perspectiveAbove"/>
              <a:lightRig rig="threePt" dir="t"/>
            </a:scene3d>
            <a:sp3d extrusionH="57150">
              <a:bevelT w="38100" h="38100" prst="slope"/>
            </a:sp3d>
          </a:bodyPr>
          <a:lstStyle/>
          <a:p>
            <a:pPr>
              <a:defRPr/>
            </a:pPr>
            <a:r>
              <a:rPr lang="ru-RU" b="1" cap="all" dirty="0" smtClean="0">
                <a:ln w="9000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innerShdw blurRad="63500" dist="50800" dir="18900000">
                    <a:prstClr val="black">
                      <a:alpha val="50000"/>
                    </a:prstClr>
                  </a:innerShdw>
                  <a:reflection blurRad="6350" stA="60000" endA="900" endPos="58000" dir="5400000" sy="-100000" algn="bl" rotWithShape="0"/>
                </a:effectLst>
              </a:rPr>
              <a:t>Становление Российского парламентаризма</a:t>
            </a:r>
            <a:endParaRPr lang="ru-RU" b="1" cap="all" dirty="0">
              <a:ln w="9000" cmpd="sng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</a:ln>
              <a:solidFill>
                <a:schemeClr val="accent1">
                  <a:lumMod val="60000"/>
                  <a:lumOff val="40000"/>
                </a:schemeClr>
              </a:solidFill>
              <a:effectLst>
                <a:glow rad="63500">
                  <a:schemeClr val="accent4">
                    <a:satMod val="175000"/>
                    <a:alpha val="40000"/>
                  </a:schemeClr>
                </a:glow>
                <a:innerShdw blurRad="63500" dist="50800" dir="18900000">
                  <a:prstClr val="black">
                    <a:alpha val="50000"/>
                  </a:prstClr>
                </a:innerShdw>
                <a:reflection blurRad="6350" stA="60000" endA="900" endPos="58000" dir="5400000" sy="-100000" algn="bl" rotWithShape="0"/>
              </a:effectLst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077200" cy="3429024"/>
          </a:xfrm>
          <a:ln>
            <a:miter lim="800000"/>
            <a:headEnd/>
            <a:tailEnd/>
          </a:ln>
        </p:spPr>
        <p:txBody>
          <a:bodyPr>
            <a:prstTxWarp prst="textDeflateBottom">
              <a:avLst/>
            </a:prstTxWarp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>
              <a:defRPr/>
            </a:pPr>
            <a:r>
              <a:rPr lang="ru-RU" sz="36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Вторая Государственная дума Российской империи</a:t>
            </a:r>
            <a:r>
              <a:rPr lang="ru-RU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/>
            </a:r>
            <a:br>
              <a:rPr lang="ru-RU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ru-RU" sz="36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(20 февраля 1907года-3 июня 1907года)</a:t>
            </a:r>
            <a:endParaRPr lang="ru-RU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60" y="2285992"/>
            <a:ext cx="4200514" cy="42213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3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57686" y="0"/>
            <a:ext cx="4319590" cy="714356"/>
          </a:xfrm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r>
              <a:rPr lang="ru-RU" sz="1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Трудовая группа 2-й Государственной Думы на совещании фракции.</a:t>
            </a:r>
            <a:endParaRPr lang="ru-RU" sz="1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028" name="Picture 4" descr="C:\Users\Администратор\Desktop\думы\03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4678" y="2786058"/>
            <a:ext cx="5929322" cy="40719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142852"/>
            <a:ext cx="4019550" cy="3248025"/>
          </a:xfrm>
          <a:effectLst>
            <a:softEdge rad="112500"/>
          </a:effec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3643314"/>
            <a:ext cx="3059202" cy="26669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72132" y="500042"/>
            <a:ext cx="3214670" cy="23359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85" decel="100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385" decel="100000"/>
                                        <p:tgtEl>
                                          <p:spTgt spid="102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7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8" dur="385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0" dur="385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5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7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736"/>
            <a:ext cx="4757742" cy="4786346"/>
          </a:xfrm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r>
              <a:rPr lang="ru-RU" sz="3200" dirty="0" smtClean="0">
                <a:ln w="1905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2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Председатель Государственной Думы Российской империи второго созыва, земский деятель, один из основателей партии кадетов и член её ЦК.</a:t>
            </a:r>
            <a:endParaRPr lang="ru-RU" sz="3200" dirty="0">
              <a:ln w="1905">
                <a:solidFill>
                  <a:schemeClr val="accent1">
                    <a:lumMod val="50000"/>
                  </a:schemeClr>
                </a:solidFill>
              </a:ln>
              <a:solidFill>
                <a:schemeClr val="accent2"/>
              </a:solidFill>
              <a:effectLst>
                <a:glow rad="63500">
                  <a:schemeClr val="accent4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286380" y="1142984"/>
            <a:ext cx="3330290" cy="54271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reflection blurRad="12700" stA="38000" endPos="28000" dist="5000" dir="5400000" sy="-100000" algn="bl" rotWithShape="0"/>
          </a:effectLst>
          <a:scene3d>
            <a:camera prst="perspectiveLeft"/>
            <a:lightRig rig="threePt" dir="t"/>
          </a:scene3d>
          <a:sp3d>
            <a:bevelT prst="slope"/>
          </a:sp3d>
        </p:spPr>
      </p:pic>
      <p:sp>
        <p:nvSpPr>
          <p:cNvPr id="5" name="TextBox 4"/>
          <p:cNvSpPr txBox="1"/>
          <p:nvPr/>
        </p:nvSpPr>
        <p:spPr>
          <a:xfrm>
            <a:off x="714348" y="357166"/>
            <a:ext cx="7000924" cy="954107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25400" h="55880" prst="coolSlant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spc="50" dirty="0">
                <a:ln w="11430">
                  <a:solidFill>
                    <a:schemeClr val="accent1">
                      <a:lumMod val="60000"/>
                      <a:lumOff val="40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Фёдор Александрович Головин (1867—1937)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077200" cy="1243034"/>
          </a:xfrm>
          <a:ln>
            <a:miter lim="800000"/>
            <a:headEnd/>
            <a:tailEnd/>
          </a:ln>
        </p:spPr>
        <p:txBody>
          <a:bodyPr>
            <a:prstTxWarp prst="textInflate">
              <a:avLst/>
            </a:prstTxWarp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>
              <a:defRPr/>
            </a:pPr>
            <a:r>
              <a:rPr lang="ru-RU" b="1" dirty="0" smtClean="0">
                <a:ln w="17780" cmpd="sng">
                  <a:solidFill>
                    <a:schemeClr val="accent1">
                      <a:lumMod val="60000"/>
                      <a:lumOff val="40000"/>
                    </a:schemeClr>
                  </a:solidFill>
                  <a:prstDash val="solid"/>
                  <a:miter lim="800000"/>
                </a:ln>
                <a:solidFill>
                  <a:schemeClr val="accent5">
                    <a:lumMod val="75000"/>
                  </a:schemeClr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Пётр Аркадьевич Столыпин (1862-1911)</a:t>
            </a:r>
            <a:endParaRPr lang="ru-RU" b="1" dirty="0">
              <a:ln w="17780" cmpd="sng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miter lim="800000"/>
              </a:ln>
              <a:solidFill>
                <a:schemeClr val="accent5">
                  <a:lumMod val="75000"/>
                </a:schemeClr>
              </a:solidFill>
              <a:effectLst>
                <a:glow rad="63500">
                  <a:schemeClr val="accent4">
                    <a:satMod val="175000"/>
                    <a:alpha val="40000"/>
                  </a:schemeClr>
                </a:glow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357422" y="1857364"/>
            <a:ext cx="4762500" cy="34861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2857496"/>
            <a:ext cx="3124200" cy="357187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00" y="1000125"/>
            <a:ext cx="2133600" cy="381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3000332" y="5534561"/>
            <a:ext cx="6143668" cy="132343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cap="all" dirty="0">
                <a:ln w="9000" cmpd="sng">
                  <a:solidFill>
                    <a:schemeClr val="bg2">
                      <a:lumMod val="5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12700" stA="28000" endPos="45000" dist="1000" dir="5400000" sy="-100000" algn="bl" rotWithShape="0"/>
                </a:effectLst>
              </a:rPr>
              <a:t>Государственный деятель Российской империи. В разные годы занимал посты уездного предводителя дворянства в Ровно, гродненского губернатора, саратовского губернатора, министра внутренних дел, премьер-министра.</a:t>
            </a: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1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400" decel="5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077200" cy="6115072"/>
          </a:xfrm>
          <a:ln>
            <a:miter lim="800000"/>
            <a:headEnd/>
            <a:tailEnd/>
          </a:ln>
        </p:spPr>
        <p:txBody>
          <a:bodyPr>
            <a:prstTxWarp prst="textInflate">
              <a:avLst>
                <a:gd name="adj" fmla="val 6714"/>
              </a:avLst>
            </a:prstTxWarp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extrusionH="57150" contourW="6350" prstMaterial="metal">
              <a:bevelT w="127000" h="31750" prst="softRound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400" b="1" i="1" cap="all" dirty="0" smtClean="0">
                <a:ln w="0"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00B0F0"/>
                </a:solidFill>
              </a:rPr>
              <a:t>П.А. Столыпин в своей правительственной декларации обозначил широкую программу реформ, выдвинул </a:t>
            </a:r>
            <a:r>
              <a:rPr lang="ru-RU" sz="2400" b="1" i="1" cap="all" dirty="0" smtClean="0">
                <a:ln w="0"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ряд законодательных инициатив и призвал Думу к сотрудничеству.</a:t>
            </a:r>
            <a:r>
              <a:rPr lang="ru-RU" sz="2400" b="1" i="1" cap="all" dirty="0" smtClean="0">
                <a:ln w="0"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00B0F0"/>
                </a:solidFill>
              </a:rPr>
              <a:t> Однако леворадикальное крыло думы тут же </a:t>
            </a:r>
            <a:r>
              <a:rPr lang="ru-RU" sz="2400" b="1" i="1" cap="all" dirty="0" smtClean="0">
                <a:ln w="0"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отвергло сотрудничество</a:t>
            </a:r>
            <a:r>
              <a:rPr lang="ru-RU" sz="2400" b="1" i="1" cap="all" dirty="0" smtClean="0">
                <a:ln w="0"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00B0F0"/>
                </a:solidFill>
              </a:rPr>
              <a:t> с «правительством разгона Думы», «правительством военно-полевых судов», заявив, что законодательная власть должна подчинять себе исполнительную. </a:t>
            </a:r>
          </a:p>
          <a:p>
            <a:pPr algn="ctr">
              <a:defRPr/>
            </a:pPr>
            <a:r>
              <a:rPr lang="ru-RU" sz="2400" b="1" i="1" u="sng" cap="all" dirty="0" smtClean="0">
                <a:ln w="0"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ответ Столыпин произнёс знаменитую фразу: «Не запугаете!» </a:t>
            </a:r>
            <a:endParaRPr lang="ru-RU" sz="2400" b="1" i="1" u="sng" cap="all" dirty="0">
              <a:ln w="0">
                <a:solidFill>
                  <a:schemeClr val="bg2">
                    <a:lumMod val="50000"/>
                  </a:schemeClr>
                </a:solidFill>
              </a:ln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290"/>
            <a:ext cx="8077200" cy="6186510"/>
          </a:xfrm>
          <a:ln>
            <a:miter lim="800000"/>
            <a:headEnd/>
            <a:tailEnd/>
          </a:ln>
        </p:spPr>
        <p:txBody>
          <a:bodyPr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>
              <a:defRPr/>
            </a:pP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Оппозиционным большинством Вторая Государственная Дума одобрила законопроект об упразднении военно-полевых судов, введенных царским правительством в 1906 году.</a:t>
            </a:r>
          </a:p>
          <a:p>
            <a:pPr>
              <a:defRPr/>
            </a:pP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Но большинство депутатов отказались официально осудить террор в отношении представителей государственной власти.</a:t>
            </a:r>
          </a:p>
          <a:p>
            <a:pPr>
              <a:defRPr/>
            </a:pPr>
            <a:r>
              <a:rPr lang="ru-RU" sz="2000" i="1" dirty="0" smtClean="0"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Представители левых партий использовали думскую трибуну для своей политической агитации, после чего П.А. Столыпин обвинил всю фракцию социал-демократов в том, что она ведет агитацию в войсках и замышляет военный переворот с целью захвата государственной власти.</a:t>
            </a:r>
          </a:p>
          <a:p>
            <a:pPr>
              <a:defRPr/>
            </a:pPr>
            <a:r>
              <a:rPr lang="ru-RU" sz="2000" b="1" u="sng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июня 1907 года Николай </a:t>
            </a:r>
            <a:r>
              <a:rPr lang="en-US" sz="2000" b="1" u="sng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II</a:t>
            </a:r>
            <a:r>
              <a:rPr lang="ru-RU" sz="2000" b="1" u="sng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обнародовал подписанный Манифест о роспуске Второй Государственной Думы.(Третьеиюньский переворот) .</a:t>
            </a:r>
            <a:endParaRPr lang="ru-RU" sz="2000" b="1" u="sng" dirty="0">
              <a:ln>
                <a:solidFill>
                  <a:schemeClr val="bg2">
                    <a:lumMod val="50000"/>
                  </a:schemeClr>
                </a:solidFill>
              </a:ln>
              <a:effectLst>
                <a:glow rad="63500">
                  <a:schemeClr val="accent5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4786313" y="357188"/>
            <a:ext cx="3748087" cy="1243012"/>
          </a:xfrm>
        </p:spPr>
        <p:txBody>
          <a:bodyPr/>
          <a:lstStyle/>
          <a:p>
            <a:r>
              <a:rPr lang="ru-RU" smtClean="0"/>
              <a:t/>
            </a:r>
            <a:br>
              <a:rPr lang="ru-RU" smtClean="0"/>
            </a:br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000496" y="1000108"/>
            <a:ext cx="4500594" cy="5715040"/>
          </a:xfrm>
          <a:ln>
            <a:miter lim="800000"/>
            <a:headEnd/>
            <a:tailEnd/>
          </a:ln>
        </p:spPr>
        <p:txBody>
          <a:bodyPr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>
              <a:defRPr/>
            </a:pPr>
            <a:endParaRPr lang="ru-RU" sz="1800" b="1" dirty="0" smtClean="0">
              <a:solidFill>
                <a:schemeClr val="accent2">
                  <a:lumMod val="75000"/>
                </a:schemeClr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defRPr/>
            </a:pPr>
            <a:r>
              <a:rPr lang="ru-RU" sz="1800" b="1" dirty="0" smtClean="0">
                <a:solidFill>
                  <a:schemeClr val="accent2">
                    <a:lumMod val="75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целом законодательная деятельность второй Думы в течение 103 дней, как и в случае с первой Государственной думой, носила следы политической конфронтации с властью (аграрный вопрос).</a:t>
            </a:r>
          </a:p>
          <a:p>
            <a:pPr algn="ctr">
              <a:defRPr/>
            </a:pPr>
            <a:endParaRPr lang="ru-RU" sz="1800" b="1" dirty="0" smtClean="0">
              <a:solidFill>
                <a:schemeClr val="accent2">
                  <a:lumMod val="75000"/>
                </a:schemeClr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defRPr/>
            </a:pPr>
            <a:r>
              <a:rPr lang="ru-RU" sz="1800" b="1" dirty="0" smtClean="0">
                <a:solidFill>
                  <a:schemeClr val="accent2">
                    <a:lumMod val="75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Дума одобрила только 20 законопроектов. Из них лишь три получили силу закона (об установлении контингента новобранцев и два проекта помощи пострадавшим от неурожая).</a:t>
            </a:r>
            <a:endParaRPr lang="ru-RU" sz="1800" b="1" dirty="0">
              <a:solidFill>
                <a:schemeClr val="accent2">
                  <a:lumMod val="75000"/>
                </a:schemeClr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571480"/>
            <a:ext cx="3328778" cy="6084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5" name="5-конечная звезда 4"/>
          <p:cNvSpPr/>
          <p:nvPr/>
        </p:nvSpPr>
        <p:spPr>
          <a:xfrm>
            <a:off x="4214810" y="0"/>
            <a:ext cx="4143404" cy="1428760"/>
          </a:xfrm>
          <a:prstGeom prst="star5">
            <a:avLst/>
          </a:prstGeom>
          <a:solidFill>
            <a:schemeClr val="accent1">
              <a:alpha val="27000"/>
            </a:schemeClr>
          </a:solidFill>
          <a:ln>
            <a:solidFill>
              <a:schemeClr val="accent1">
                <a:shade val="50000"/>
                <a:alpha val="25000"/>
              </a:schemeClr>
            </a:solidFill>
          </a:ln>
          <a:scene3d>
            <a:camera prst="orthographicFront"/>
            <a:lightRig rig="contrasting" dir="t"/>
          </a:scene3d>
          <a:sp3d prstMaterial="dk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Итоги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428868"/>
          </a:xfrm>
          <a:ln>
            <a:miter lim="800000"/>
            <a:headEnd/>
            <a:tailEnd/>
          </a:ln>
        </p:spPr>
        <p:txBody>
          <a:bodyPr>
            <a:prstTxWarp prst="textInflate">
              <a:avLst/>
            </a:prstTxWarp>
            <a:scene3d>
              <a:camera prst="orthographicFront"/>
              <a:lightRig rig="threePt" dir="t"/>
            </a:scene3d>
            <a:sp3d extrusionH="57150">
              <a:bevelT w="69850" h="38100" prst="cross"/>
            </a:sp3d>
          </a:bodyPr>
          <a:lstStyle/>
          <a:p>
            <a:pPr algn="ctr">
              <a:defRPr/>
            </a:pPr>
            <a:r>
              <a:rPr lang="ru-RU" sz="3200" b="1" dirty="0" smtClean="0">
                <a:ln w="24500" cmpd="dbl">
                  <a:solidFill>
                    <a:schemeClr val="accent1">
                      <a:lumMod val="60000"/>
                      <a:lumOff val="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Третья Государственная дума Российской империи</a:t>
            </a:r>
            <a:br>
              <a:rPr lang="ru-RU" sz="3200" b="1" dirty="0" smtClean="0">
                <a:ln w="24500" cmpd="dbl">
                  <a:solidFill>
                    <a:schemeClr val="accent1">
                      <a:lumMod val="60000"/>
                      <a:lumOff val="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</a:br>
            <a:r>
              <a:rPr lang="ru-RU" sz="3200" b="1" dirty="0" smtClean="0">
                <a:ln w="24500" cmpd="dbl">
                  <a:solidFill>
                    <a:schemeClr val="accent1">
                      <a:lumMod val="60000"/>
                      <a:lumOff val="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(1 ноября 1907 года- 12 июня 1912 года)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/>
          </a:p>
        </p:txBody>
      </p:sp>
      <p:pic>
        <p:nvPicPr>
          <p:cNvPr id="512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71472" y="2214554"/>
            <a:ext cx="4643470" cy="3981972"/>
          </a:xfrm>
          <a:effectLst>
            <a:reflection blurRad="12700" stA="30000" endPos="30000" dist="5000" dir="5400000" sy="-100000" algn="bl" rotWithShape="0"/>
          </a:effectLst>
          <a:scene3d>
            <a:camera prst="perspectiveContrastingRightFacing"/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3372" y="2143116"/>
            <a:ext cx="4500594" cy="407196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/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" name="Picture 3" descr="C:\Users\Администратор\Desktop\думы\02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428992" y="2571744"/>
            <a:ext cx="5618926" cy="4080745"/>
          </a:xfrm>
          <a:ln w="228600" cap="sq" cmpd="thickThin">
            <a:solidFill>
              <a:srgbClr val="000000"/>
            </a:solidFill>
          </a:ln>
          <a:effectLst>
            <a:innerShdw blurRad="76200">
              <a:srgbClr val="000000"/>
            </a:innerShdw>
          </a:effec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3314598" cy="54971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42852"/>
            <a:ext cx="9144000" cy="914400"/>
          </a:xfrm>
          <a:ln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</a:rPr>
              <a:t>Председатели Государственной думы</a:t>
            </a:r>
            <a:endParaRPr lang="ru-RU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glow rad="63500">
                  <a:schemeClr val="accent4">
                    <a:satMod val="175000"/>
                    <a:alpha val="40000"/>
                  </a:schemeClr>
                </a:glow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2150412"/>
            <a:ext cx="3175108" cy="470758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488" y="1857364"/>
            <a:ext cx="3324226" cy="475985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86446" y="1571612"/>
            <a:ext cx="3206524" cy="464347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1510" name="TextBox 6"/>
          <p:cNvSpPr txBox="1">
            <a:spLocks noChangeArrowheads="1"/>
          </p:cNvSpPr>
          <p:nvPr/>
        </p:nvSpPr>
        <p:spPr bwMode="auto">
          <a:xfrm>
            <a:off x="642938" y="1714500"/>
            <a:ext cx="17145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r>
              <a:rPr lang="ru-RU"/>
              <a:t>(1907-1910)</a:t>
            </a:r>
          </a:p>
        </p:txBody>
      </p:sp>
      <p:sp>
        <p:nvSpPr>
          <p:cNvPr id="21511" name="TextBox 7"/>
          <p:cNvSpPr txBox="1">
            <a:spLocks noChangeArrowheads="1"/>
          </p:cNvSpPr>
          <p:nvPr/>
        </p:nvSpPr>
        <p:spPr bwMode="auto">
          <a:xfrm>
            <a:off x="3571875" y="1428750"/>
            <a:ext cx="17859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r>
              <a:rPr lang="ru-RU"/>
              <a:t>(1910-1911)</a:t>
            </a:r>
          </a:p>
        </p:txBody>
      </p:sp>
      <p:sp>
        <p:nvSpPr>
          <p:cNvPr id="21512" name="TextBox 8"/>
          <p:cNvSpPr txBox="1">
            <a:spLocks noChangeArrowheads="1"/>
          </p:cNvSpPr>
          <p:nvPr/>
        </p:nvSpPr>
        <p:spPr bwMode="auto">
          <a:xfrm>
            <a:off x="6429375" y="1214438"/>
            <a:ext cx="19288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r>
              <a:rPr lang="ru-RU"/>
              <a:t>(1911-1912)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099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10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law1.jpg"/>
          <p:cNvPicPr>
            <a:picLocks noChangeAspect="1"/>
          </p:cNvPicPr>
          <p:nvPr/>
        </p:nvPicPr>
        <p:blipFill>
          <a:blip r:embed="rId2" cstate="print">
            <a:lum bright="16000" contrast="-38000"/>
          </a:blip>
          <a:stretch>
            <a:fillRect/>
          </a:stretch>
        </p:blipFill>
        <p:spPr>
          <a:xfrm>
            <a:off x="1071538" y="1214422"/>
            <a:ext cx="7365859" cy="46434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0"/>
            <a:ext cx="8077200" cy="914400"/>
          </a:xfrm>
        </p:spPr>
        <p:txBody>
          <a:bodyPr/>
          <a:lstStyle/>
          <a:p>
            <a:pPr>
              <a:defRPr/>
            </a:pP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Законодательная деятельность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000108"/>
            <a:ext cx="8572560" cy="5572164"/>
          </a:xfrm>
          <a:solidFill>
            <a:schemeClr val="accent3">
              <a:alpha val="43000"/>
            </a:schemeClr>
          </a:solidFill>
          <a:ln>
            <a:miter lim="800000"/>
            <a:headEnd/>
            <a:tailEnd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ctr">
              <a:buFontTx/>
              <a:buNone/>
              <a:defRPr/>
            </a:pPr>
            <a:r>
              <a:rPr lang="ru-RU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Большое количество законов, проходивших через Думу, не служит показателем активной законотворческой деятельности. </a:t>
            </a:r>
            <a:r>
              <a:rPr lang="ru-RU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Не менее 95 % </a:t>
            </a:r>
            <a:r>
              <a:rPr lang="ru-RU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этих законопроектов представляло собой так называемую </a:t>
            </a:r>
            <a:r>
              <a:rPr lang="ru-RU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«законодательную вермишель», </a:t>
            </a:r>
            <a:r>
              <a:rPr lang="ru-RU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то есть были посвящены </a:t>
            </a:r>
            <a:r>
              <a:rPr lang="ru-RU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коррекции</a:t>
            </a:r>
            <a:r>
              <a:rPr lang="ru-RU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каких-либо смет на незначительные суммы.</a:t>
            </a:r>
          </a:p>
          <a:p>
            <a:pPr>
              <a:defRPr/>
            </a:pPr>
            <a:endParaRPr lang="ru-RU" sz="1400" dirty="0" smtClean="0"/>
          </a:p>
          <a:p>
            <a:pPr>
              <a:defRPr/>
            </a:pPr>
            <a:endParaRPr lang="ru-RU" sz="1400" dirty="0"/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077200" cy="1600200"/>
          </a:xfrm>
          <a:ln>
            <a:miter lim="800000"/>
            <a:headEnd/>
            <a:tailEnd/>
          </a:ln>
        </p:spPr>
        <p:txBody>
          <a:bodyPr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В Третьей Государственной Думе:</a:t>
            </a:r>
            <a:endParaRPr lang="ru-RU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Состоялось полноценное обсуждение и принятие закона о годовом государственном бюджете.</a:t>
            </a:r>
          </a:p>
          <a:p>
            <a:pPr>
              <a:defRPr/>
            </a:pP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Существенно продвинулось развитие рабочего законодательства.</a:t>
            </a:r>
          </a:p>
          <a:p>
            <a:pPr>
              <a:defRPr/>
            </a:pPr>
            <a:r>
              <a:rPr lang="ru-RU" sz="24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«Дума народного образования»</a:t>
            </a:r>
          </a:p>
          <a:p>
            <a:pPr>
              <a:defRPr/>
            </a:pPr>
            <a:r>
              <a:rPr lang="ru-RU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Законы об учреждении земств на южной и западной территориях Российской империи.</a:t>
            </a:r>
          </a:p>
          <a:p>
            <a:pPr>
              <a:defRPr/>
            </a:pPr>
            <a:r>
              <a:rPr lang="ru-RU" sz="24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Отпуск средств на содержание Морского Генерального Штаба.</a:t>
            </a:r>
          </a:p>
          <a:p>
            <a:pPr>
              <a:defRPr/>
            </a:pPr>
            <a:endParaRPr lang="ru-RU" sz="1600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05000"/>
            <a:ext cx="4186238" cy="1166813"/>
          </a:xfrm>
        </p:spPr>
        <p:txBody>
          <a:bodyPr/>
          <a:lstStyle/>
          <a:p>
            <a:pPr algn="ctr">
              <a:buFontTx/>
              <a:buNone/>
              <a:defRPr/>
            </a:pPr>
            <a:r>
              <a:rPr lang="ru-RU" sz="18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Председателем Совета Министров с сохранением поста министра финансов назначен:</a:t>
            </a:r>
            <a:endParaRPr lang="ru-RU" sz="18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Блок-схема: перфолента 3"/>
          <p:cNvSpPr/>
          <p:nvPr/>
        </p:nvSpPr>
        <p:spPr>
          <a:xfrm>
            <a:off x="1214414" y="285728"/>
            <a:ext cx="6500858" cy="1428760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i="1" u="sng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После убийства Столыпина </a:t>
            </a:r>
          </a:p>
        </p:txBody>
      </p:sp>
      <p:sp>
        <p:nvSpPr>
          <p:cNvPr id="5" name="Выгнутая влево стрелка 4"/>
          <p:cNvSpPr/>
          <p:nvPr/>
        </p:nvSpPr>
        <p:spPr>
          <a:xfrm>
            <a:off x="142875" y="1571625"/>
            <a:ext cx="785813" cy="3000375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Выгнутая влево стрелка 6"/>
          <p:cNvSpPr/>
          <p:nvPr/>
        </p:nvSpPr>
        <p:spPr>
          <a:xfrm flipH="1">
            <a:off x="8215313" y="1571625"/>
            <a:ext cx="785812" cy="3000375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43500" y="1928813"/>
            <a:ext cx="3000375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Министром внутренних дел назначен: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lum bright="2000" contrast="-2000"/>
          </a:blip>
          <a:srcRect/>
          <a:stretch>
            <a:fillRect/>
          </a:stretch>
        </p:blipFill>
        <p:spPr bwMode="auto">
          <a:xfrm>
            <a:off x="5429256" y="2786058"/>
            <a:ext cx="2190752" cy="286702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0" name="TextBox 9"/>
          <p:cNvSpPr txBox="1"/>
          <p:nvPr/>
        </p:nvSpPr>
        <p:spPr>
          <a:xfrm>
            <a:off x="5143500" y="5857875"/>
            <a:ext cx="2714625" cy="64611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vi-VN" b="1" dirty="0">
                <a:solidFill>
                  <a:schemeClr val="accent1">
                    <a:lumMod val="75000"/>
                  </a:schemeClr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Алек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</a:t>
            </a:r>
            <a:r>
              <a:rPr lang="vi-VN" b="1" dirty="0">
                <a:solidFill>
                  <a:schemeClr val="accent1">
                    <a:lumMod val="75000"/>
                  </a:schemeClr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й Никол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vi-VN" b="1" dirty="0">
                <a:solidFill>
                  <a:schemeClr val="accent1">
                    <a:lumMod val="75000"/>
                  </a:schemeClr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евич Хвостов</a:t>
            </a:r>
            <a:endParaRPr lang="ru-RU" b="1" dirty="0">
              <a:solidFill>
                <a:schemeClr val="accent1">
                  <a:lumMod val="75000"/>
                </a:schemeClr>
              </a:solidFill>
              <a:effectLst>
                <a:glow rad="63500">
                  <a:schemeClr val="accent3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00166" y="3000372"/>
            <a:ext cx="2214578" cy="267175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2" name="TextBox 11"/>
          <p:cNvSpPr txBox="1"/>
          <p:nvPr/>
        </p:nvSpPr>
        <p:spPr>
          <a:xfrm>
            <a:off x="1214438" y="5857875"/>
            <a:ext cx="2643187" cy="64611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vi-VN" b="1" dirty="0">
                <a:solidFill>
                  <a:schemeClr val="accent1">
                    <a:lumMod val="75000"/>
                  </a:schemeClr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Влад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vi-VN" b="1" dirty="0">
                <a:solidFill>
                  <a:schemeClr val="accent1">
                    <a:lumMod val="75000"/>
                  </a:schemeClr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мир Николаевич Коковцов </a:t>
            </a:r>
            <a:endParaRPr lang="ru-RU" b="1" dirty="0">
              <a:solidFill>
                <a:schemeClr val="accent1">
                  <a:lumMod val="75000"/>
                </a:schemeClr>
              </a:solidFill>
              <a:effectLst>
                <a:glow rad="63500">
                  <a:schemeClr val="accent3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3108" y="285728"/>
            <a:ext cx="3643338" cy="914400"/>
          </a:xfrm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Итоги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142984"/>
            <a:ext cx="7143768" cy="5715016"/>
          </a:xfrm>
          <a:ln>
            <a:miter lim="800000"/>
            <a:headEnd/>
            <a:tailEnd/>
          </a:ln>
        </p:spPr>
        <p:txBody>
          <a:bodyPr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indent="12700" algn="ctr">
              <a:buFontTx/>
              <a:buNone/>
              <a:defRPr/>
            </a:pPr>
            <a:r>
              <a:rPr lang="ru-RU" sz="1600" b="1" i="1" spc="300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Cambria" pitchFamily="18" charset="0"/>
              </a:rPr>
              <a:t>Результаты деятельности III Думы неоднозначны и противоречивы.</a:t>
            </a:r>
          </a:p>
          <a:p>
            <a:pPr>
              <a:buFontTx/>
              <a:buNone/>
              <a:defRPr/>
            </a:pPr>
            <a:r>
              <a:rPr lang="ru-RU" sz="16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 </a:t>
            </a:r>
            <a:r>
              <a:rPr lang="ru-RU" sz="1600" b="1" u="sng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Новое избирательное законодательство 1907 года позволило выбрать такую Думу, которая была способна конструктивно работать с правительством; </a:t>
            </a:r>
            <a:r>
              <a:rPr lang="ru-RU" sz="16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но в то же время, Дума уже практически не представляла широкие массы населения, </a:t>
            </a:r>
            <a:r>
              <a:rPr lang="ru-RU" sz="16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Cambria" pitchFamily="18" charset="0"/>
              </a:rPr>
              <a:t>депутаты III Думы перестали восприниматься народом как народные избранники. </a:t>
            </a:r>
            <a:r>
              <a:rPr lang="ru-RU" sz="16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Дума успешно справлялась с принятием бюджета и мелких технических законов, но политически значимые и спорные законы застревали в ней на долгие годы. </a:t>
            </a:r>
          </a:p>
          <a:p>
            <a:pPr>
              <a:buFontTx/>
              <a:buNone/>
              <a:defRPr/>
            </a:pPr>
            <a:r>
              <a:rPr lang="ru-RU" sz="16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 </a:t>
            </a:r>
            <a:r>
              <a:rPr lang="ru-RU" sz="16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Cambria" pitchFamily="18" charset="0"/>
              </a:rPr>
              <a:t>Как результат, III Дума справилась лишь с рутинной частью своей работы. Она не была, подобно I и II Думе, источником непрерывного и неразрешимого конфликта. </a:t>
            </a:r>
            <a:r>
              <a:rPr lang="ru-RU" sz="16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Текущая законодательная работа шла своим чередом, но более важная задача — выразить политическую волю населения в форме законодательства — не была выполнена</a:t>
            </a:r>
            <a:r>
              <a:rPr lang="ru-RU" sz="14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.</a:t>
            </a:r>
          </a:p>
          <a:p>
            <a:pPr>
              <a:defRPr/>
            </a:pPr>
            <a:endParaRPr lang="ru-RU" sz="1200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84132" y="214290"/>
            <a:ext cx="2659868" cy="30718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63500">
              <a:schemeClr val="accent2">
                <a:satMod val="175000"/>
                <a:alpha val="40000"/>
              </a:schemeClr>
            </a:glow>
            <a:outerShdw blurRad="50800" dist="38100" dir="8100000" algn="tr" rotWithShape="0">
              <a:prstClr val="black">
                <a:alpha val="40000"/>
              </a:prstClr>
            </a:outerShdw>
            <a:reflection blurRad="12700" stA="38000" endPos="28000" dist="5000" dir="5400000" sy="-100000" algn="bl" rotWithShape="0"/>
          </a:effectLst>
          <a:scene3d>
            <a:camera prst="perspectiveLeft"/>
            <a:lightRig rig="threePt" dir="t"/>
          </a:scene3d>
          <a:sp3d>
            <a:bevelT prst="relaxedInset"/>
          </a:sp3d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638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42852"/>
            <a:ext cx="8362952" cy="1600224"/>
          </a:xfrm>
          <a:ln>
            <a:miter lim="800000"/>
            <a:headEnd/>
            <a:tailEnd/>
          </a:ln>
        </p:spPr>
        <p:txBody>
          <a:bodyPr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>
              <a:defRPr/>
            </a:pPr>
            <a:r>
              <a:rPr lang="ru-RU" sz="2800" b="1" spc="300" dirty="0" smtClean="0">
                <a:ln w="11430" cmpd="sng">
                  <a:solidFill>
                    <a:schemeClr val="bg2">
                      <a:lumMod val="5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Четвертая Государственная дума Российской империи</a:t>
            </a:r>
            <a:br>
              <a:rPr lang="ru-RU" sz="2800" b="1" spc="300" dirty="0" smtClean="0">
                <a:ln w="11430" cmpd="sng">
                  <a:solidFill>
                    <a:schemeClr val="bg2">
                      <a:lumMod val="5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</a:rPr>
            </a:br>
            <a:r>
              <a:rPr lang="ru-RU" sz="2800" b="1" spc="300" dirty="0" smtClean="0">
                <a:ln w="11430" cmpd="sng">
                  <a:solidFill>
                    <a:schemeClr val="bg2">
                      <a:lumMod val="5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(15 ноября 1912 года- 25 февраля 1917 года)</a:t>
            </a:r>
            <a:endParaRPr lang="ru-RU" sz="2800" b="1" spc="300" dirty="0">
              <a:ln w="11430" cmpd="sng">
                <a:solidFill>
                  <a:schemeClr val="bg2">
                    <a:lumMod val="5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9220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285984" y="2143116"/>
            <a:ext cx="4446077" cy="29575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glow rad="228600">
              <a:schemeClr val="accent6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  <a:reflection blurRad="12700" stA="38000" endPos="28000" dist="5000" dir="5400000" sy="-100000" algn="bl" rotWithShape="0"/>
          </a:effectLst>
          <a:scene3d>
            <a:camera prst="orthographicFront"/>
            <a:lightRig rig="threePt" dir="t"/>
          </a:scene3d>
          <a:sp3d>
            <a:bevelT w="101600" prst="riblet"/>
          </a:sp3d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4786322"/>
            <a:ext cx="2352671" cy="18698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  <a:scene3d>
            <a:camera prst="perspectiveRight"/>
            <a:lightRig rig="threePt" dir="t"/>
          </a:scene3d>
          <a:sp3d>
            <a:bevelT prst="relaxedInset"/>
          </a:sp3d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72264" y="4786322"/>
            <a:ext cx="2357422" cy="18867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  <a:scene3d>
            <a:camera prst="perspectiveLeft"/>
            <a:lightRig rig="threePt" dir="t"/>
          </a:scene3d>
          <a:sp3d>
            <a:bevelT prst="relaxedInset"/>
          </a:sp3d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143108" y="299998"/>
            <a:ext cx="4643789" cy="6500421"/>
          </a:xfrm>
          <a:prstGeom prst="roundRect">
            <a:avLst>
              <a:gd name="adj" fmla="val 16667"/>
            </a:avLst>
          </a:prstGeom>
          <a:effectLst>
            <a:glow rad="139700">
              <a:schemeClr val="accent4">
                <a:satMod val="175000"/>
                <a:alpha val="40000"/>
              </a:schemeClr>
            </a:glow>
            <a:outerShdw blurRad="76200" dir="13500000" sy="23000" kx="1200000" algn="br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  <a:scene3d>
            <a:camera prst="perspectiveRight"/>
            <a:lightRig rig="threePt" dir="t"/>
          </a:scene3d>
          <a:sp3d contourW="6350" prstMaterial="matte">
            <a:bevelT w="101600" h="101600" prst="riblet"/>
            <a:contourClr>
              <a:srgbClr val="969696"/>
            </a:contourClr>
          </a:sp3d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43438" y="785794"/>
            <a:ext cx="3571900" cy="3357586"/>
          </a:xfrm>
          <a:ln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В думе возобновилась текущая законотворческая деятельность, но продуктивного взаимодействия с правительством не складывалось.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500166" y="857232"/>
            <a:ext cx="2759987" cy="484879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/>
          <a:effectLst>
            <a:glow rad="101600">
              <a:schemeClr val="accent4">
                <a:satMod val="175000"/>
                <a:alpha val="40000"/>
              </a:schemeClr>
            </a:glow>
            <a:outerShdw blurRad="76200" dir="13500000" sy="23000" kx="1200000" algn="br" rotWithShape="0">
              <a:prstClr val="black">
                <a:alpha val="20000"/>
              </a:prstClr>
            </a:outerShdw>
            <a:reflection blurRad="12700" stA="28000" endPos="28000" dist="5000" dir="5400000" sy="-100000" algn="bl" rotWithShape="0"/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sp>
        <p:nvSpPr>
          <p:cNvPr id="6" name="Стрелка вправо 5"/>
          <p:cNvSpPr/>
          <p:nvPr/>
        </p:nvSpPr>
        <p:spPr>
          <a:xfrm>
            <a:off x="4572000" y="4929198"/>
            <a:ext cx="4572000" cy="1928802"/>
          </a:xfrm>
          <a:prstGeom prst="rightArrow">
            <a:avLst/>
          </a:prstGeom>
          <a:solidFill>
            <a:schemeClr val="accent1">
              <a:alpha val="47000"/>
            </a:schemeClr>
          </a:solidFill>
          <a:ln>
            <a:solidFill>
              <a:schemeClr val="accent1">
                <a:shade val="50000"/>
                <a:alpha val="73000"/>
              </a:schemeClr>
            </a:solidFill>
          </a:ln>
          <a:effectLst>
            <a:outerShdw dist="114300" dir="21540000" sx="101000" sy="101000" algn="ctr" rotWithShape="0">
              <a:srgbClr val="000000">
                <a:alpha val="74000"/>
              </a:srgbClr>
            </a:outerShdw>
          </a:effectLst>
          <a:scene3d>
            <a:camera prst="isometricOffAxis1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По воле царя и его окружения началась частая смена премьер-министров.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1000" decel="50000" autoRev="1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1000" decel="100000" autoRev="1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1000" decel="100000" autoRev="1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14282" y="142852"/>
            <a:ext cx="2285984" cy="2963615"/>
          </a:xfrm>
          <a:effectLst>
            <a:glow rad="101600">
              <a:schemeClr val="accent6">
                <a:satMod val="175000"/>
                <a:alpha val="40000"/>
              </a:schemeClr>
            </a:glow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 prst="convex"/>
          </a:sp3d>
        </p:spPr>
      </p:pic>
      <p:sp>
        <p:nvSpPr>
          <p:cNvPr id="5" name="TextBox 4"/>
          <p:cNvSpPr txBox="1"/>
          <p:nvPr/>
        </p:nvSpPr>
        <p:spPr>
          <a:xfrm>
            <a:off x="142875" y="3071813"/>
            <a:ext cx="2643188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vi-VN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Влад</a:t>
            </a:r>
            <a:r>
              <a:rPr lang="ru-RU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и</a:t>
            </a:r>
            <a:r>
              <a:rPr lang="vi-VN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мир Николаевич Коковцов </a:t>
            </a:r>
            <a:endParaRPr lang="ru-RU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2976" y="3786190"/>
            <a:ext cx="2022901" cy="2433042"/>
          </a:xfrm>
          <a:prstGeom prst="rect">
            <a:avLst/>
          </a:prstGeom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190500" algn="tl" rotWithShape="0">
              <a:srgbClr val="000000">
                <a:alpha val="70000"/>
              </a:srgbClr>
            </a:outerShdw>
          </a:effectLst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sp>
        <p:nvSpPr>
          <p:cNvPr id="7" name="TextBox 6"/>
          <p:cNvSpPr txBox="1"/>
          <p:nvPr/>
        </p:nvSpPr>
        <p:spPr>
          <a:xfrm>
            <a:off x="357188" y="6211888"/>
            <a:ext cx="2500312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vi-VN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Иван Логгинович Горемыкин</a:t>
            </a:r>
            <a:endParaRPr lang="ru-RU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29250" y="6211888"/>
            <a:ext cx="2500313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Александр Фёдорович </a:t>
            </a:r>
            <a:r>
              <a:rPr lang="ru-RU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Трепов</a:t>
            </a:r>
            <a:endParaRPr lang="ru-RU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43570" y="3571876"/>
            <a:ext cx="2238809" cy="2614609"/>
          </a:xfrm>
          <a:prstGeom prst="rect">
            <a:avLst/>
          </a:prstGeom>
          <a:ln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  <a:softEdge rad="112500"/>
          </a:effectLst>
          <a:scene3d>
            <a:camera prst="orthographicFront"/>
            <a:lightRig rig="threePt" dir="t"/>
          </a:scene3d>
          <a:sp3d>
            <a:bevelT prst="angle"/>
          </a:sp3d>
        </p:spPr>
      </p:pic>
      <p:sp>
        <p:nvSpPr>
          <p:cNvPr id="10" name="TextBox 9"/>
          <p:cNvSpPr txBox="1"/>
          <p:nvPr/>
        </p:nvSpPr>
        <p:spPr>
          <a:xfrm>
            <a:off x="3214688" y="3429000"/>
            <a:ext cx="2286000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vi-VN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Борис Владимирович Штюрмер</a:t>
            </a:r>
            <a:endParaRPr lang="ru-RU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57554" y="214290"/>
            <a:ext cx="1905000" cy="31718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63500">
              <a:schemeClr val="accent2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sp>
        <p:nvSpPr>
          <p:cNvPr id="12" name="TextBox 11"/>
          <p:cNvSpPr txBox="1"/>
          <p:nvPr/>
        </p:nvSpPr>
        <p:spPr>
          <a:xfrm>
            <a:off x="6072188" y="2714625"/>
            <a:ext cx="2643187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vi-VN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Николай Дмитриевич Голицын</a:t>
            </a:r>
            <a:endParaRPr lang="ru-RU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86512" y="285728"/>
            <a:ext cx="1928814" cy="2346724"/>
          </a:xfrm>
          <a:prstGeom prst="ellipse">
            <a:avLst/>
          </a:prstGeom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softEdge rad="112500"/>
          </a:effectLst>
          <a:scene3d>
            <a:camera prst="orthographicFront"/>
            <a:lightRig rig="threePt" dir="t"/>
          </a:scene3d>
          <a:sp3d>
            <a:bevelT prst="slope"/>
          </a:sp3d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ctr">
              <a:defRPr/>
            </a:pPr>
            <a:r>
              <a:rPr lang="ru-RU" sz="2000" b="1" i="1" u="sng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Отношения между царской властью и Думой резко изменилось после вступления России в </a:t>
            </a:r>
          </a:p>
          <a:p>
            <a:pPr algn="ctr">
              <a:buFontTx/>
              <a:buNone/>
              <a:defRPr/>
            </a:pPr>
            <a:r>
              <a:rPr lang="ru-RU" sz="2000" b="1" i="1" u="sng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Первую мировую войну 19 июля 1914 года.</a:t>
            </a:r>
          </a:p>
          <a:p>
            <a:pPr algn="ctr">
              <a:defRPr/>
            </a:pPr>
            <a:r>
              <a:rPr lang="ru-RU" sz="2000" b="1" i="1" dirty="0" smtClean="0"/>
              <a:t>26 июля открылась однодневная чрезвычайная сессия обеих палат- Государственного совета и Государственной Думы.</a:t>
            </a:r>
          </a:p>
          <a:p>
            <a:pPr algn="ctr">
              <a:defRPr/>
            </a:pPr>
            <a:r>
              <a:rPr lang="ru-RU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 февраля 1916 года в день открытия очередной сессии Думы, Николай </a:t>
            </a:r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II</a:t>
            </a:r>
            <a:r>
              <a:rPr lang="ru-RU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первый и последний раз пожаловал в Государственную Думу.</a:t>
            </a:r>
            <a:endParaRPr lang="ru-RU" sz="2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>
            <a:lum bright="-29000" contrast="34000"/>
          </a:blip>
          <a:srcRect/>
          <a:stretch>
            <a:fillRect/>
          </a:stretch>
        </p:blipFill>
        <p:spPr bwMode="auto">
          <a:xfrm>
            <a:off x="2500298" y="2819760"/>
            <a:ext cx="3866910" cy="40382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perspectiveRelaxedModerately"/>
            <a:lightRig rig="threePt" dir="t"/>
          </a:scene3d>
          <a:sp3d>
            <a:bevelT/>
          </a:sp3d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077200" cy="5900758"/>
          </a:xfrm>
          <a:ln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ru-RU" sz="24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25 августа 1915 года в Государственной Думе было объявлено о создании Прогрессивного блока, в который вошли </a:t>
            </a:r>
            <a:r>
              <a:rPr lang="ru-RU" sz="2400" b="1" i="1" dirty="0" smtClean="0">
                <a:ln w="12700">
                  <a:solidFill>
                    <a:schemeClr val="tx2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кадеты, прогрессисты, октябристы, земцы- октябристы, члены фракции Центра прогрессивных националистов.</a:t>
            </a:r>
          </a:p>
          <a:p>
            <a:pPr algn="ctr">
              <a:defRPr/>
            </a:pPr>
            <a:endParaRPr lang="ru-RU" sz="2400" b="1" i="1" dirty="0" smtClean="0">
              <a:ln w="12700">
                <a:solidFill>
                  <a:schemeClr val="tx2">
                    <a:lumMod val="95000"/>
                    <a:lumOff val="50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>
              <a:defRPr/>
            </a:pPr>
            <a:r>
              <a:rPr lang="ru-RU" sz="24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Главным лозунгом стало создание </a:t>
            </a:r>
            <a:r>
              <a:rPr lang="ru-RU" sz="24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«Кабинета общественного доверия»</a:t>
            </a:r>
            <a:r>
              <a:rPr lang="ru-RU" sz="24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-правительство , которое должно пользоваться широкой общественной поддержкой и находится в согласии с законодательными учреждениями, и прежде всего с Государственной Думой.</a:t>
            </a:r>
            <a:endParaRPr lang="ru-RU" sz="2400" b="1" i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512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512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2143140" cy="671530"/>
          </a:xfrm>
          <a:ln>
            <a:miter lim="800000"/>
            <a:headEnd/>
            <a:tailEnd/>
          </a:ln>
        </p:spPr>
        <p:txBody>
          <a:bodyPr>
            <a:prstTxWarp prst="textInflateTop">
              <a:avLst/>
            </a:prstTxWarp>
          </a:bodyPr>
          <a:lstStyle/>
          <a:p>
            <a:pPr algn="ctr">
              <a:defRPr/>
            </a:pP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Милюков Павел Николаевич</a:t>
            </a:r>
            <a:endParaRPr lang="ru-RU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2143125"/>
            <a:ext cx="9144000" cy="2571750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24796" y="0"/>
            <a:ext cx="1556622" cy="21368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318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867" y="4643446"/>
            <a:ext cx="1574959" cy="22145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TextBox 14"/>
          <p:cNvSpPr txBox="1"/>
          <p:nvPr/>
        </p:nvSpPr>
        <p:spPr>
          <a:xfrm>
            <a:off x="5429256" y="1071546"/>
            <a:ext cx="1857388" cy="923330"/>
          </a:xfrm>
          <a:prstGeom prst="rect">
            <a:avLst/>
          </a:prstGeom>
          <a:noFill/>
        </p:spPr>
        <p:txBody>
          <a:bodyPr>
            <a:prstTxWarp prst="textInflateTop">
              <a:avLst/>
            </a:prstTxWarp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Керенский Александр Фёдорович</a:t>
            </a:r>
          </a:p>
        </p:txBody>
      </p:sp>
      <p:pic>
        <p:nvPicPr>
          <p:cNvPr id="13319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58082" y="0"/>
            <a:ext cx="1571626" cy="21431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4972056" cy="2571768"/>
          </a:xfrm>
          <a:ln>
            <a:miter lim="800000"/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b="1" dirty="0" smtClean="0">
                <a:ln>
                  <a:solidFill>
                    <a:srgbClr val="7030A0"/>
                  </a:solidFill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В России началась Февральская революция.</a:t>
            </a:r>
            <a:endParaRPr lang="ru-RU" b="1" dirty="0">
              <a:ln>
                <a:solidFill>
                  <a:srgbClr val="7030A0"/>
                </a:solidFill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625" y="3357563"/>
            <a:ext cx="8186738" cy="3186112"/>
          </a:xfrm>
        </p:spPr>
        <p:txBody>
          <a:bodyPr/>
          <a:lstStyle/>
          <a:p>
            <a:pPr algn="ctr">
              <a:defRPr/>
            </a:pPr>
            <a:r>
              <a:rPr lang="ru-RU" sz="20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25 февраля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четвёртая государственная Дума на своем последним заседании обсуждала меры по преодолению продовольственного кризиса в Петрограде.</a:t>
            </a:r>
          </a:p>
          <a:p>
            <a:pPr algn="ctr">
              <a:defRPr/>
            </a:pPr>
            <a:r>
              <a:rPr lang="ru-RU" sz="20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26 февраля 1917 г. 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император издал указ о перерыве в занятиях Государственной думы и назначении «срока их возобновления не позднее апреля 1917 г., в зависимости от чрезвычайных обстоятельств»</a:t>
            </a: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83763" y="0"/>
            <a:ext cx="3760237" cy="30003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85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385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385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385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85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385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0" dur="385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2" dur="385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lum bright="56000" contrast="12000"/>
          </a:blip>
          <a:srcRect/>
          <a:stretch>
            <a:fillRect/>
          </a:stretch>
        </p:blipFill>
        <p:spPr bwMode="auto">
          <a:xfrm>
            <a:off x="0" y="928670"/>
            <a:ext cx="9057674" cy="5286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8177242" cy="2071678"/>
          </a:xfrm>
          <a:ln>
            <a:miter lim="800000"/>
            <a:headEnd/>
            <a:tailEnd/>
          </a:ln>
        </p:spPr>
        <p:txBody>
          <a:bodyPr>
            <a:prstTxWarp prst="textDeflateBottom">
              <a:avLst/>
            </a:prstTxWarp>
            <a:scene3d>
              <a:camera prst="orthographicFront"/>
              <a:lightRig rig="threePt" dir="t"/>
            </a:scene3d>
            <a:sp3d extrusionH="57150">
              <a:bevelT w="38100" h="38100" prst="slope"/>
            </a:sp3d>
          </a:bodyPr>
          <a:lstStyle/>
          <a:p>
            <a:pPr algn="ctr">
              <a:defRPr/>
            </a:pPr>
            <a:r>
              <a:rPr lang="ru-RU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Вывод:</a:t>
            </a:r>
            <a:endParaRPr lang="ru-RU" b="1" dirty="0">
              <a:solidFill>
                <a:schemeClr val="accent1">
                  <a:lumMod val="60000"/>
                  <a:lumOff val="40000"/>
                </a:schemeClr>
              </a:solidFill>
              <a:effectLst>
                <a:glow rad="63500">
                  <a:schemeClr val="accent6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50"/>
            <a:ext cx="8077200" cy="4972050"/>
          </a:xfrm>
        </p:spPr>
        <p:txBody>
          <a:bodyPr/>
          <a:lstStyle/>
          <a:p>
            <a:pPr indent="-73025" algn="ctr">
              <a:lnSpc>
                <a:spcPct val="100000"/>
              </a:lnSpc>
              <a:buFontTx/>
              <a:buNone/>
              <a:defRPr/>
            </a:pP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</a:rPr>
              <a:t>Русская революция породила Государственную Думу и она же вынесла ей смертный вердикт. </a:t>
            </a: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Трагедия Думы неразрывно связана с трагедией страны - обе они попали под «локомотив истории». </a:t>
            </a: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</a:rPr>
              <a:t>Между тем  историческая роль Думы состояла именно в том, чтобы </a:t>
            </a:r>
            <a:r>
              <a:rPr lang="ru-RU" sz="2800" i="1" dirty="0" smtClean="0">
                <a:solidFill>
                  <a:schemeClr val="accent6">
                    <a:lumMod val="75000"/>
                  </a:schemeClr>
                </a:solidFill>
              </a:rPr>
              <a:t>спасти </a:t>
            </a:r>
            <a:r>
              <a:rPr lang="ru-RU" sz="2800" b="1" i="1" dirty="0" smtClean="0">
                <a:solidFill>
                  <a:schemeClr val="accent6">
                    <a:lumMod val="75000"/>
                  </a:schemeClr>
                </a:solidFill>
              </a:rPr>
              <a:t>Россию </a:t>
            </a:r>
            <a:r>
              <a:rPr lang="ru-RU" sz="2800" i="1" dirty="0" smtClean="0">
                <a:solidFill>
                  <a:schemeClr val="accent6">
                    <a:lumMod val="75000"/>
                  </a:schemeClr>
                </a:solidFill>
              </a:rPr>
              <a:t>от этого исхода</a:t>
            </a: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</a:rPr>
              <a:t>. Но такая задача оказалась выше ее сил – она была не столько средством спасения страны, сколько барометром ее настроений.</a:t>
            </a:r>
            <a:endParaRPr lang="ru-RU" sz="40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6147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614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7171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717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8195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819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9219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922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024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024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1267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126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</p:sld>
</file>

<file path=ppt/theme/theme1.xml><?xml version="1.0" encoding="utf-8"?>
<a:theme xmlns:a="http://schemas.openxmlformats.org/drawingml/2006/main" name="Тема21">
  <a:themeElements>
    <a:clrScheme name="ms_ppttraining_tp06256168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ms_ppttraining_tp06256168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ms_ppttraining_tp06256168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s_ppttraining_tp06256168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training_tp06256168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training_tp06256168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training_tp06256168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training_tp06256168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training_tp06256168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Тема21</Template>
  <TotalTime>1085</TotalTime>
  <Words>854</Words>
  <Application>Microsoft Office PowerPoint</Application>
  <PresentationFormat>Экран (4:3)</PresentationFormat>
  <Paragraphs>63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Тема21</vt:lpstr>
      <vt:lpstr>Становление Российского парламентаризма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Вторая Государственная дума Российской империи (20 февраля 1907года-3 июня 1907года)</vt:lpstr>
      <vt:lpstr>Трудовая группа 2-й Государственной Думы на совещании фракции.</vt:lpstr>
      <vt:lpstr>Председатель Государственной Думы Российской империи второго созыва, земский деятель, один из основателей партии кадетов и член её ЦК.</vt:lpstr>
      <vt:lpstr>Пётр Аркадьевич Столыпин (1862-1911)</vt:lpstr>
      <vt:lpstr>Слайд 14</vt:lpstr>
      <vt:lpstr>Слайд 15</vt:lpstr>
      <vt:lpstr> </vt:lpstr>
      <vt:lpstr>Третья Государственная дума Российской империи (1 ноября 1907 года- 12 июня 1912 года) </vt:lpstr>
      <vt:lpstr>Слайд 18</vt:lpstr>
      <vt:lpstr>Председатели Государственной думы</vt:lpstr>
      <vt:lpstr>Законодательная деятельность</vt:lpstr>
      <vt:lpstr>В Третьей Государственной Думе:</vt:lpstr>
      <vt:lpstr>Слайд 22</vt:lpstr>
      <vt:lpstr>Итоги </vt:lpstr>
      <vt:lpstr>Четвертая Государственная дума Российской империи  (15 ноября 1912 года- 25 февраля 1917 года)</vt:lpstr>
      <vt:lpstr>Слайд 25</vt:lpstr>
      <vt:lpstr>В думе возобновилась текущая законотворческая деятельность, но продуктивного взаимодействия с правительством не складывалось.</vt:lpstr>
      <vt:lpstr>Слайд 27</vt:lpstr>
      <vt:lpstr>Слайд 28</vt:lpstr>
      <vt:lpstr>Слайд 29</vt:lpstr>
      <vt:lpstr>Милюков Павел Николаевич</vt:lpstr>
      <vt:lpstr>В России началась Февральская революция.</vt:lpstr>
      <vt:lpstr>Вывод: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DNA7 X86</dc:creator>
  <cp:lastModifiedBy>Елена</cp:lastModifiedBy>
  <cp:revision>109</cp:revision>
  <dcterms:created xsi:type="dcterms:W3CDTF">2011-04-23T08:40:58Z</dcterms:created>
  <dcterms:modified xsi:type="dcterms:W3CDTF">2020-04-18T03:30:13Z</dcterms:modified>
</cp:coreProperties>
</file>