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78" r:id="rId3"/>
    <p:sldId id="280" r:id="rId4"/>
    <p:sldId id="267" r:id="rId5"/>
    <p:sldId id="269" r:id="rId6"/>
    <p:sldId id="268" r:id="rId7"/>
    <p:sldId id="270" r:id="rId8"/>
    <p:sldId id="271" r:id="rId9"/>
    <p:sldId id="273" r:id="rId10"/>
    <p:sldId id="281" r:id="rId11"/>
    <p:sldId id="257" r:id="rId12"/>
    <p:sldId id="258" r:id="rId13"/>
    <p:sldId id="260" r:id="rId14"/>
    <p:sldId id="261" r:id="rId15"/>
    <p:sldId id="266" r:id="rId16"/>
    <p:sldId id="259" r:id="rId17"/>
    <p:sldId id="265" r:id="rId18"/>
    <p:sldId id="262" r:id="rId19"/>
    <p:sldId id="263" r:id="rId20"/>
    <p:sldId id="264" r:id="rId21"/>
    <p:sldId id="282" r:id="rId22"/>
    <p:sldId id="274" r:id="rId23"/>
    <p:sldId id="283" r:id="rId24"/>
    <p:sldId id="272" r:id="rId25"/>
    <p:sldId id="275" r:id="rId26"/>
    <p:sldId id="276" r:id="rId27"/>
    <p:sldId id="284" r:id="rId28"/>
    <p:sldId id="285" r:id="rId29"/>
    <p:sldId id="28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68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2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3B011F-62E8-424B-B5B0-76C4DED36911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CA17F5-87FB-4ECD-BDA2-94B4583CA0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3461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76251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02CDFA-A46C-4EDA-B67C-361F779256B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759427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59019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09725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65505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40945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68483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18215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61780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40876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5647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37945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62992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02CDFA-A46C-4EDA-B67C-361F779256B0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926505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71957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02CDFA-A46C-4EDA-B67C-361F779256B0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01870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97572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163669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36187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02CDFA-A46C-4EDA-B67C-361F779256B0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09654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02CDFA-A46C-4EDA-B67C-361F779256B0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6639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02CDFA-A46C-4EDA-B67C-361F779256B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23713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402CDFA-A46C-4EDA-B67C-361F779256B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3097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36907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770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9083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991006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97577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A17F5-87FB-4ECD-BDA2-94B4583CA0E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7056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E873D-395B-4670-8945-DDFCA860F3F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E65F-D104-4A24-9192-F38EA9C790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E873D-395B-4670-8945-DDFCA860F3F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E65F-D104-4A24-9192-F38EA9C790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E873D-395B-4670-8945-DDFCA860F3F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E65F-D104-4A24-9192-F38EA9C790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76238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1370013" y="16764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32413" y="16764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873500" y="63992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7237413" y="63992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4E4344-13D2-4D78-8241-676D338D22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8889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E873D-395B-4670-8945-DDFCA860F3F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E65F-D104-4A24-9192-F38EA9C790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E873D-395B-4670-8945-DDFCA860F3F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E65F-D104-4A24-9192-F38EA9C790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E873D-395B-4670-8945-DDFCA860F3F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E65F-D104-4A24-9192-F38EA9C790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E873D-395B-4670-8945-DDFCA860F3F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E65F-D104-4A24-9192-F38EA9C790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E873D-395B-4670-8945-DDFCA860F3F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E65F-D104-4A24-9192-F38EA9C790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E873D-395B-4670-8945-DDFCA860F3F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E65F-D104-4A24-9192-F38EA9C790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E873D-395B-4670-8945-DDFCA860F3F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E65F-D104-4A24-9192-F38EA9C790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E873D-395B-4670-8945-DDFCA860F3F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E65F-D104-4A24-9192-F38EA9C7901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E873D-395B-4670-8945-DDFCA860F3F0}" type="datetimeFigureOut">
              <a:rPr lang="ru-RU" smtClean="0"/>
              <a:pPr/>
              <a:t>17.04.2020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7E65F-D104-4A24-9192-F38EA9C790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Золотой век русской культуры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8640"/>
            <a:ext cx="4064000" cy="27127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700808"/>
            <a:ext cx="2835932" cy="16561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8652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2291" name="Картинка 2"/>
          <p:cNvSpPr>
            <a:spLocks noGrp="1" noTextEdit="1"/>
          </p:cNvSpPr>
          <p:nvPr>
            <p:ph type="clipArt" sz="half" idx="1"/>
          </p:nvPr>
        </p:nvSpPr>
        <p:spPr/>
      </p:sp>
      <p:sp>
        <p:nvSpPr>
          <p:cNvPr id="12292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11188" y="277813"/>
            <a:ext cx="3760787" cy="1304925"/>
          </a:xfrm>
          <a:prstGeom prst="rect">
            <a:avLst/>
          </a:prstGeom>
          <a:ln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lvl="0" algn="ctr">
              <a:defRPr/>
            </a:pPr>
            <a:endParaRPr lang="ru-RU" sz="4000" dirty="0" smtClean="0">
              <a:solidFill>
                <a:srgbClr val="000000"/>
              </a:solidFill>
            </a:endParaRPr>
          </a:p>
          <a:p>
            <a:pPr lvl="0" algn="ctr">
              <a:defRPr/>
            </a:pPr>
            <a:r>
              <a:rPr lang="ru-RU" sz="4000" dirty="0" smtClean="0">
                <a:solidFill>
                  <a:srgbClr val="000000"/>
                </a:solidFill>
              </a:rPr>
              <a:t>Живопись</a:t>
            </a:r>
            <a:endParaRPr lang="ru-RU" sz="4000" dirty="0"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dirty="0">
              <a:ln>
                <a:noFill/>
                <a:prstDash val="solid"/>
              </a:ln>
              <a:solidFill>
                <a:srgbClr val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98963" y="277813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rgbClr val="000000"/>
                </a:solidFill>
              </a:rPr>
              <a:t>Тропинин. Венецианов.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663" y="1582738"/>
            <a:ext cx="3776662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dirty="0" smtClean="0">
                <a:solidFill>
                  <a:srgbClr val="000000"/>
                </a:solidFill>
              </a:rPr>
              <a:t>Архитектура</a:t>
            </a:r>
            <a:endParaRPr lang="ru-RU" sz="4000" dirty="0"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3250" y="2876550"/>
            <a:ext cx="3760788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 smtClean="0">
                <a:solidFill>
                  <a:srgbClr val="000000"/>
                </a:solidFill>
              </a:rPr>
              <a:t>Музыка</a:t>
            </a: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3725" y="4149725"/>
            <a:ext cx="3778250" cy="13287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lvl="0" algn="ctr">
              <a:defRPr/>
            </a:pPr>
            <a:endParaRPr lang="ru-RU" sz="4000" dirty="0" smtClean="0">
              <a:ln>
                <a:noFill/>
                <a:prstDash val="solid"/>
              </a:ln>
              <a:solidFill>
                <a:srgbClr val="000000"/>
              </a:solidFill>
            </a:endParaRPr>
          </a:p>
          <a:p>
            <a:pPr lvl="0" algn="ctr">
              <a:defRPr/>
            </a:pPr>
            <a:r>
              <a:rPr lang="ru-RU" sz="4000" dirty="0" smtClean="0">
                <a:ln>
                  <a:noFill/>
                  <a:prstDash val="solid"/>
                </a:ln>
                <a:solidFill>
                  <a:srgbClr val="000000"/>
                </a:solidFill>
              </a:rPr>
              <a:t>Литература</a:t>
            </a:r>
            <a:endParaRPr lang="ru-RU" sz="4000" dirty="0">
              <a:ln>
                <a:noFill/>
                <a:prstDash val="solid"/>
              </a:ln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98963" y="1582738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</a:rPr>
              <a:t>Новиков.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378325" y="2887663"/>
            <a:ext cx="4745038" cy="13065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</a:rPr>
              <a:t>Аргунов. Левицкий. </a:t>
            </a:r>
            <a:r>
              <a:rPr lang="ru-RU" sz="2800" dirty="0" err="1">
                <a:solidFill>
                  <a:srgbClr val="000000"/>
                </a:solidFill>
              </a:rPr>
              <a:t>Боровиковский</a:t>
            </a:r>
            <a:r>
              <a:rPr lang="ru-RU" sz="2800" dirty="0">
                <a:solidFill>
                  <a:srgbClr val="000000"/>
                </a:solidFill>
              </a:rPr>
              <a:t>. Рокотов.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398963" y="4194175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</a:rPr>
              <a:t>Шубин. Фальконе.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410075" y="1582738"/>
            <a:ext cx="4745038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64038" y="4173538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71975" y="277812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410075" y="2876550"/>
            <a:ext cx="4745038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649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Архитектура.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Константин Андреевич Тон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700808"/>
            <a:ext cx="4231630" cy="498622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763688" y="71848"/>
            <a:ext cx="5740947" cy="67769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405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Большой Кремлёвский дворец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467544" y="1628800"/>
            <a:ext cx="8352926" cy="5031307"/>
          </a:xfrm>
        </p:spPr>
      </p:pic>
    </p:spTree>
    <p:extLst>
      <p:ext uri="{BB962C8B-B14F-4D97-AF65-F5344CB8AC3E}">
        <p14:creationId xmlns="" xmlns:p14="http://schemas.microsoft.com/office/powerpoint/2010/main" val="359779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125113" cy="924475"/>
          </a:xfrm>
        </p:spPr>
        <p:txBody>
          <a:bodyPr/>
          <a:lstStyle/>
          <a:p>
            <a:pPr algn="ctr"/>
            <a:r>
              <a:rPr lang="ru-RU" dirty="0" smtClean="0"/>
              <a:t>Оружейная палата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971600" y="1268760"/>
            <a:ext cx="7260297" cy="4968267"/>
          </a:xfrm>
        </p:spPr>
      </p:pic>
    </p:spTree>
    <p:extLst>
      <p:ext uri="{BB962C8B-B14F-4D97-AF65-F5344CB8AC3E}">
        <p14:creationId xmlns="" xmlns:p14="http://schemas.microsoft.com/office/powerpoint/2010/main" val="266132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2160" y="836712"/>
            <a:ext cx="3131840" cy="3528392"/>
          </a:xfrm>
        </p:spPr>
        <p:txBody>
          <a:bodyPr/>
          <a:lstStyle/>
          <a:p>
            <a:r>
              <a:rPr lang="ru-RU" dirty="0" smtClean="0"/>
              <a:t>Собор Христа Спасителя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188640"/>
            <a:ext cx="5400600" cy="6526059"/>
          </a:xfrm>
        </p:spPr>
      </p:pic>
    </p:spTree>
    <p:extLst>
      <p:ext uri="{BB962C8B-B14F-4D97-AF65-F5344CB8AC3E}">
        <p14:creationId xmlns="" xmlns:p14="http://schemas.microsoft.com/office/powerpoint/2010/main" val="1975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Ленинградский вокзал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971600" y="1556791"/>
            <a:ext cx="6768752" cy="4721179"/>
          </a:xfrm>
        </p:spPr>
      </p:pic>
    </p:spTree>
    <p:extLst>
      <p:ext uri="{BB962C8B-B14F-4D97-AF65-F5344CB8AC3E}">
        <p14:creationId xmlns="" xmlns:p14="http://schemas.microsoft.com/office/powerpoint/2010/main" val="230210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Московский вокзал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84883"/>
            <a:ext cx="7344816" cy="520013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55003"/>
            <a:ext cx="7704856" cy="52906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544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125113" cy="924475"/>
          </a:xfrm>
        </p:spPr>
        <p:txBody>
          <a:bodyPr/>
          <a:lstStyle/>
          <a:p>
            <a:pPr algn="ctr"/>
            <a:r>
              <a:rPr lang="ru-RU" dirty="0" smtClean="0"/>
              <a:t>Александровский сад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24744"/>
            <a:ext cx="7436192" cy="5582865"/>
          </a:xfrm>
        </p:spPr>
      </p:pic>
    </p:spTree>
    <p:extLst>
      <p:ext uri="{BB962C8B-B14F-4D97-AF65-F5344CB8AC3E}">
        <p14:creationId xmlns="" xmlns:p14="http://schemas.microsoft.com/office/powerpoint/2010/main" val="280492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8424936" cy="924475"/>
          </a:xfrm>
        </p:spPr>
        <p:txBody>
          <a:bodyPr/>
          <a:lstStyle/>
          <a:p>
            <a:r>
              <a:rPr lang="ru-RU" dirty="0" smtClean="0"/>
              <a:t>Архитектор Карл Иванович Росси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641"/>
          <a:stretch/>
        </p:blipFill>
        <p:spPr>
          <a:xfrm>
            <a:off x="971600" y="1268760"/>
            <a:ext cx="4968552" cy="5404995"/>
          </a:xfrm>
        </p:spPr>
      </p:pic>
    </p:spTree>
    <p:extLst>
      <p:ext uri="{BB962C8B-B14F-4D97-AF65-F5344CB8AC3E}">
        <p14:creationId xmlns="" xmlns:p14="http://schemas.microsoft.com/office/powerpoint/2010/main" val="217256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125113" cy="924475"/>
          </a:xfrm>
        </p:spPr>
        <p:txBody>
          <a:bodyPr/>
          <a:lstStyle/>
          <a:p>
            <a:pPr algn="ctr"/>
            <a:r>
              <a:rPr lang="ru-RU" dirty="0" smtClean="0"/>
              <a:t>Михайловский дворец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52736"/>
            <a:ext cx="8340619" cy="5544616"/>
          </a:xfrm>
        </p:spPr>
      </p:pic>
    </p:spTree>
    <p:extLst>
      <p:ext uri="{BB962C8B-B14F-4D97-AF65-F5344CB8AC3E}">
        <p14:creationId xmlns="" xmlns:p14="http://schemas.microsoft.com/office/powerpoint/2010/main" val="419456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708920"/>
            <a:ext cx="5400600" cy="3770134"/>
          </a:xfrm>
        </p:spPr>
        <p:txBody>
          <a:bodyPr>
            <a:normAutofit/>
          </a:bodyPr>
          <a:lstStyle/>
          <a:p>
            <a:r>
              <a:rPr lang="ru-RU" dirty="0"/>
              <a:t>«Золотым веком» русской культуры называют первую половину XIX (19) века из-за бурного развития культуры и искусства.</a:t>
            </a:r>
            <a:br>
              <a:rPr lang="ru-RU" dirty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>
              <a:buClr>
                <a:srgbClr val="FEDD78"/>
              </a:buClr>
            </a:pPr>
            <a:endParaRPr lang="ru-RU" dirty="0"/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8640"/>
            <a:ext cx="2938817" cy="36217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5768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pPr algn="ctr"/>
            <a:r>
              <a:rPr lang="ru-RU" dirty="0" smtClean="0"/>
              <a:t>Здание Главного штаба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80728"/>
            <a:ext cx="7389872" cy="5616624"/>
          </a:xfrm>
        </p:spPr>
      </p:pic>
    </p:spTree>
    <p:extLst>
      <p:ext uri="{BB962C8B-B14F-4D97-AF65-F5344CB8AC3E}">
        <p14:creationId xmlns="" xmlns:p14="http://schemas.microsoft.com/office/powerpoint/2010/main" val="255586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9" name="Картинка 2"/>
          <p:cNvSpPr>
            <a:spLocks noGrp="1" noTextEdit="1"/>
          </p:cNvSpPr>
          <p:nvPr>
            <p:ph type="clipArt" sz="half" idx="1"/>
          </p:nvPr>
        </p:nvSpPr>
        <p:spPr/>
      </p:sp>
      <p:sp>
        <p:nvSpPr>
          <p:cNvPr id="14340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11188" y="277813"/>
            <a:ext cx="3760787" cy="1304925"/>
          </a:xfrm>
          <a:prstGeom prst="rect">
            <a:avLst/>
          </a:prstGeom>
          <a:ln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dirty="0" smtClean="0">
                <a:solidFill>
                  <a:srgbClr val="000000"/>
                </a:solidFill>
              </a:rPr>
              <a:t>Живопись</a:t>
            </a:r>
            <a:endParaRPr lang="ru-RU" sz="4000" dirty="0"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dirty="0">
              <a:ln>
                <a:noFill/>
                <a:prstDash val="solid"/>
              </a:ln>
              <a:solidFill>
                <a:srgbClr val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98963" y="277813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rgbClr val="000000"/>
                </a:solidFill>
              </a:rPr>
              <a:t>Тропинин. </a:t>
            </a:r>
            <a:r>
              <a:rPr lang="ru-RU" sz="2800" dirty="0" err="1" smtClean="0">
                <a:solidFill>
                  <a:srgbClr val="000000"/>
                </a:solidFill>
              </a:rPr>
              <a:t>Веницианов</a:t>
            </a:r>
            <a:r>
              <a:rPr lang="ru-RU" sz="2800" dirty="0" smtClean="0">
                <a:solidFill>
                  <a:srgbClr val="000000"/>
                </a:solidFill>
              </a:rPr>
              <a:t>.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663" y="1582738"/>
            <a:ext cx="3776662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dirty="0" smtClean="0">
                <a:solidFill>
                  <a:srgbClr val="000000"/>
                </a:solidFill>
              </a:rPr>
              <a:t>Архитектура</a:t>
            </a:r>
            <a:endParaRPr lang="ru-RU" sz="4000" dirty="0"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3250" y="2876550"/>
            <a:ext cx="3760788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 smtClean="0">
                <a:solidFill>
                  <a:srgbClr val="000000"/>
                </a:solidFill>
              </a:rPr>
              <a:t>Музыка</a:t>
            </a: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3725" y="4149725"/>
            <a:ext cx="3778250" cy="13287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>
              <a:ln>
                <a:noFill/>
                <a:prstDash val="solid"/>
              </a:ln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dirty="0" smtClean="0">
                <a:ln>
                  <a:noFill/>
                  <a:prstDash val="solid"/>
                </a:ln>
                <a:solidFill>
                  <a:srgbClr val="000000"/>
                </a:solidFill>
              </a:rPr>
              <a:t>Литература</a:t>
            </a:r>
            <a:endParaRPr lang="ru-RU" sz="4000" dirty="0">
              <a:ln>
                <a:noFill/>
                <a:prstDash val="solid"/>
              </a:ln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98963" y="1582738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800" dirty="0" smtClean="0">
                <a:solidFill>
                  <a:srgbClr val="000000"/>
                </a:solidFill>
              </a:rPr>
              <a:t>Тон. Росси.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78325" y="2887663"/>
            <a:ext cx="4745038" cy="13065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</a:rPr>
              <a:t>Аргунов. Левицкий. </a:t>
            </a:r>
            <a:r>
              <a:rPr lang="ru-RU" sz="2800" dirty="0" err="1">
                <a:solidFill>
                  <a:srgbClr val="000000"/>
                </a:solidFill>
              </a:rPr>
              <a:t>Боровиковский</a:t>
            </a:r>
            <a:r>
              <a:rPr lang="ru-RU" sz="2800" dirty="0">
                <a:solidFill>
                  <a:srgbClr val="000000"/>
                </a:solidFill>
              </a:rPr>
              <a:t>. Рокотов.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398963" y="4194175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</a:rPr>
              <a:t>Шубин. Фальконе.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410076" y="1582738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64038" y="4173538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410076" y="286816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410075" y="2876550"/>
            <a:ext cx="4745038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6872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125113" cy="92447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Музыка.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Михаил Иванович Глинка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1" y="1350806"/>
            <a:ext cx="3880903" cy="517453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1" y="1807361"/>
            <a:ext cx="4320480" cy="4051437"/>
          </a:xfrm>
        </p:spPr>
        <p:txBody>
          <a:bodyPr/>
          <a:lstStyle/>
          <a:p>
            <a:r>
              <a:rPr lang="ru-RU" dirty="0" smtClean="0"/>
              <a:t>Кроме оперы «Иван Сусанин» Глинка написал десятки романсов. Его прекрасная музыка звучит до сих пор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6665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4579" name="Картинка 2"/>
          <p:cNvSpPr>
            <a:spLocks noGrp="1" noTextEdit="1"/>
          </p:cNvSpPr>
          <p:nvPr>
            <p:ph type="clipArt" sz="half" idx="1"/>
          </p:nvPr>
        </p:nvSpPr>
        <p:spPr/>
      </p:sp>
      <p:sp>
        <p:nvSpPr>
          <p:cNvPr id="24580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11188" y="277813"/>
            <a:ext cx="3760787" cy="1304925"/>
          </a:xfrm>
          <a:prstGeom prst="rect">
            <a:avLst/>
          </a:prstGeom>
          <a:ln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000000"/>
                </a:solidFill>
              </a:rPr>
              <a:t>Живопись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98963" y="277813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rgbClr val="000000"/>
                </a:solidFill>
              </a:rPr>
              <a:t>Тропинин. Венецианов.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663" y="1582738"/>
            <a:ext cx="3776662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dirty="0" smtClean="0">
                <a:solidFill>
                  <a:srgbClr val="000000"/>
                </a:solidFill>
              </a:rPr>
              <a:t>Архитектура</a:t>
            </a:r>
            <a:endParaRPr lang="ru-RU" sz="4000" dirty="0"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3250" y="2876550"/>
            <a:ext cx="3760788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 smtClean="0">
                <a:solidFill>
                  <a:srgbClr val="000000"/>
                </a:solidFill>
              </a:rPr>
              <a:t>Музыка</a:t>
            </a: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3725" y="4149725"/>
            <a:ext cx="3778250" cy="13287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>
              <a:ln>
                <a:noFill/>
                <a:prstDash val="solid"/>
              </a:ln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dirty="0" smtClean="0">
                <a:ln>
                  <a:noFill/>
                  <a:prstDash val="solid"/>
                </a:ln>
                <a:solidFill>
                  <a:srgbClr val="000000"/>
                </a:solidFill>
              </a:rPr>
              <a:t>Литература</a:t>
            </a:r>
            <a:endParaRPr lang="ru-RU" sz="4000" dirty="0">
              <a:ln>
                <a:noFill/>
                <a:prstDash val="solid"/>
              </a:ln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98963" y="1582738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rgbClr val="000000"/>
                </a:solidFill>
              </a:rPr>
              <a:t>Тон. Росси.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78325" y="2887663"/>
            <a:ext cx="4745038" cy="13065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rgbClr val="000000"/>
                </a:solidFill>
              </a:rPr>
              <a:t>Глинка.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98963" y="4194175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</a:rPr>
              <a:t>Шубин. Фальконе.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364038" y="4173538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364037" y="2861046"/>
            <a:ext cx="4745038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983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125113" cy="92447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Литература.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Александр Сергеевич Пушкин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268760"/>
            <a:ext cx="4464496" cy="5369670"/>
          </a:xfrm>
        </p:spPr>
      </p:pic>
    </p:spTree>
    <p:extLst>
      <p:ext uri="{BB962C8B-B14F-4D97-AF65-F5344CB8AC3E}">
        <p14:creationId xmlns="" xmlns:p14="http://schemas.microsoft.com/office/powerpoint/2010/main" val="205634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r>
              <a:rPr lang="ru-RU" dirty="0" smtClean="0"/>
              <a:t>Михаил Юрьевич Лермонтов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268760"/>
            <a:ext cx="4032448" cy="5387099"/>
          </a:xfrm>
        </p:spPr>
      </p:pic>
    </p:spTree>
    <p:extLst>
      <p:ext uri="{BB962C8B-B14F-4D97-AF65-F5344CB8AC3E}">
        <p14:creationId xmlns="" xmlns:p14="http://schemas.microsoft.com/office/powerpoint/2010/main" val="80891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16632"/>
            <a:ext cx="8640960" cy="921345"/>
          </a:xfrm>
        </p:spPr>
        <p:txBody>
          <a:bodyPr/>
          <a:lstStyle/>
          <a:p>
            <a:r>
              <a:rPr lang="ru-RU" dirty="0" smtClean="0"/>
              <a:t>Николай Михайлович Карамзин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47456" y="4797152"/>
            <a:ext cx="4896544" cy="861420"/>
          </a:xfrm>
        </p:spPr>
        <p:txBody>
          <a:bodyPr>
            <a:normAutofit fontScale="92500"/>
          </a:bodyPr>
          <a:lstStyle/>
          <a:p>
            <a:pPr algn="ctr"/>
            <a:r>
              <a:rPr lang="ru-RU" dirty="0" smtClean="0"/>
              <a:t>«История государства Российского»</a:t>
            </a:r>
          </a:p>
          <a:p>
            <a:pPr algn="ctr"/>
            <a:r>
              <a:rPr lang="ru-RU" dirty="0" smtClean="0"/>
              <a:t>8 томов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975"/>
            <a:ext cx="4176713" cy="5456238"/>
          </a:xfrm>
        </p:spPr>
      </p:pic>
    </p:spTree>
    <p:extLst>
      <p:ext uri="{BB962C8B-B14F-4D97-AF65-F5344CB8AC3E}">
        <p14:creationId xmlns="" xmlns:p14="http://schemas.microsoft.com/office/powerpoint/2010/main" val="126275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23" name="Картинка 2"/>
          <p:cNvSpPr>
            <a:spLocks noGrp="1" noTextEdit="1"/>
          </p:cNvSpPr>
          <p:nvPr>
            <p:ph type="clipArt" sz="half" idx="1"/>
          </p:nvPr>
        </p:nvSpPr>
        <p:spPr/>
      </p:sp>
      <p:sp>
        <p:nvSpPr>
          <p:cNvPr id="3072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11188" y="277813"/>
            <a:ext cx="3760787" cy="1304925"/>
          </a:xfrm>
          <a:prstGeom prst="rect">
            <a:avLst/>
          </a:prstGeom>
          <a:ln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dirty="0" smtClean="0">
                <a:solidFill>
                  <a:srgbClr val="000000"/>
                </a:solidFill>
              </a:rPr>
              <a:t>Живопись</a:t>
            </a:r>
            <a:endParaRPr lang="ru-RU" sz="4000" dirty="0"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dirty="0">
              <a:ln>
                <a:noFill/>
                <a:prstDash val="solid"/>
              </a:ln>
              <a:solidFill>
                <a:srgbClr val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98963" y="277813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rgbClr val="000000"/>
                </a:solidFill>
              </a:rPr>
              <a:t>Тропинин. Венецианов.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663" y="1582738"/>
            <a:ext cx="3776662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dirty="0" smtClean="0">
                <a:solidFill>
                  <a:srgbClr val="000000"/>
                </a:solidFill>
              </a:rPr>
              <a:t>Архитектура</a:t>
            </a:r>
            <a:endParaRPr lang="ru-RU" sz="4000" dirty="0"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3250" y="2876550"/>
            <a:ext cx="3760788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 smtClean="0">
                <a:solidFill>
                  <a:srgbClr val="000000"/>
                </a:solidFill>
              </a:rPr>
              <a:t>Музыка</a:t>
            </a: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3725" y="4149725"/>
            <a:ext cx="3778250" cy="13287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>
              <a:ln>
                <a:noFill/>
                <a:prstDash val="solid"/>
              </a:ln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dirty="0" smtClean="0">
                <a:ln>
                  <a:noFill/>
                  <a:prstDash val="solid"/>
                </a:ln>
                <a:solidFill>
                  <a:srgbClr val="000000"/>
                </a:solidFill>
              </a:rPr>
              <a:t>Литература</a:t>
            </a:r>
            <a:endParaRPr lang="ru-RU" sz="4000" dirty="0">
              <a:ln>
                <a:noFill/>
                <a:prstDash val="solid"/>
              </a:ln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98963" y="1582738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rgbClr val="000000"/>
                </a:solidFill>
              </a:rPr>
              <a:t>Тон. Росси.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98962" y="2887663"/>
            <a:ext cx="4745038" cy="13065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rgbClr val="000000"/>
                </a:solidFill>
              </a:rPr>
              <a:t>Глинка.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98963" y="4194175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rgbClr val="000000"/>
                </a:solidFill>
              </a:rPr>
              <a:t>Пушкин. Лермонтов. Карамзин.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63251" y="4201999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1670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8915" name="Картинка 2"/>
          <p:cNvSpPr>
            <a:spLocks noGrp="1" noTextEdit="1"/>
          </p:cNvSpPr>
          <p:nvPr>
            <p:ph type="clipArt" sz="half" idx="1"/>
          </p:nvPr>
        </p:nvSpPr>
        <p:spPr/>
      </p:sp>
      <p:sp>
        <p:nvSpPr>
          <p:cNvPr id="38916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11188" y="277813"/>
            <a:ext cx="3760787" cy="1304925"/>
          </a:xfrm>
          <a:prstGeom prst="rect">
            <a:avLst/>
          </a:prstGeom>
          <a:ln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/>
          </a:p>
          <a:p>
            <a:pPr algn="ctr">
              <a:defRPr/>
            </a:pPr>
            <a:r>
              <a:rPr lang="ru-RU" sz="4000" dirty="0" smtClean="0"/>
              <a:t>Живопись</a:t>
            </a:r>
            <a:endParaRPr lang="ru-RU" sz="4000" dirty="0"/>
          </a:p>
          <a:p>
            <a:pPr algn="ctr">
              <a:defRPr/>
            </a:pPr>
            <a:endParaRPr lang="ru-RU" sz="4000" dirty="0">
              <a:ln>
                <a:noFill/>
                <a:prstDash val="solid"/>
              </a:ln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98963" y="277813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Тропинин. Венецианов.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1663" y="1582738"/>
            <a:ext cx="3776662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/>
          </a:p>
          <a:p>
            <a:pPr algn="ctr">
              <a:defRPr/>
            </a:pPr>
            <a:r>
              <a:rPr lang="ru-RU" sz="4000" dirty="0" smtClean="0"/>
              <a:t>Архитектура</a:t>
            </a:r>
            <a:endParaRPr lang="ru-RU" sz="4000" dirty="0"/>
          </a:p>
          <a:p>
            <a:pPr algn="ctr">
              <a:defRPr/>
            </a:pP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3250" y="2876550"/>
            <a:ext cx="3760788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 smtClean="0"/>
              <a:t>Музыка</a:t>
            </a:r>
            <a:endParaRPr lang="ru-RU" sz="4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93725" y="4149725"/>
            <a:ext cx="3778250" cy="13287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>
              <a:ln>
                <a:noFill/>
                <a:prstDash val="solid"/>
              </a:ln>
            </a:endParaRPr>
          </a:p>
          <a:p>
            <a:pPr algn="ctr">
              <a:defRPr/>
            </a:pPr>
            <a:r>
              <a:rPr lang="ru-RU" sz="4000" dirty="0" smtClean="0">
                <a:ln>
                  <a:noFill/>
                  <a:prstDash val="solid"/>
                </a:ln>
              </a:rPr>
              <a:t>Литература</a:t>
            </a:r>
            <a:endParaRPr lang="ru-RU" sz="4000" dirty="0">
              <a:ln>
                <a:noFill/>
                <a:prstDash val="solid"/>
              </a:ln>
            </a:endParaRPr>
          </a:p>
          <a:p>
            <a:pPr algn="ctr">
              <a:defRPr/>
            </a:pP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398963" y="1582738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Тон. Росси.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378325" y="2887663"/>
            <a:ext cx="4745038" cy="13065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Глинка.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398963" y="4194175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Пушкин. Лермонтов. Карамзин.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86625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9939" name="Картинка 2"/>
          <p:cNvSpPr>
            <a:spLocks noGrp="1" noTextEdit="1"/>
          </p:cNvSpPr>
          <p:nvPr>
            <p:ph type="clipArt" sz="half" idx="1"/>
          </p:nvPr>
        </p:nvSpPr>
        <p:spPr/>
      </p:sp>
      <p:sp>
        <p:nvSpPr>
          <p:cNvPr id="39940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11188" y="277813"/>
            <a:ext cx="3760787" cy="1304925"/>
          </a:xfrm>
          <a:prstGeom prst="rect">
            <a:avLst/>
          </a:prstGeom>
          <a:ln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dirty="0" smtClean="0">
                <a:solidFill>
                  <a:srgbClr val="000000"/>
                </a:solidFill>
              </a:rPr>
              <a:t>Живопись</a:t>
            </a:r>
            <a:endParaRPr lang="ru-RU" sz="4000" dirty="0"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dirty="0">
              <a:ln>
                <a:noFill/>
                <a:prstDash val="solid"/>
              </a:ln>
              <a:solidFill>
                <a:srgbClr val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98963" y="277813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rgbClr val="000000"/>
                </a:solidFill>
              </a:rPr>
              <a:t>Тропинин. Венецианов.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663" y="1582738"/>
            <a:ext cx="3776662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dirty="0" smtClean="0">
                <a:solidFill>
                  <a:srgbClr val="000000"/>
                </a:solidFill>
              </a:rPr>
              <a:t>Архитектура</a:t>
            </a:r>
            <a:endParaRPr lang="ru-RU" sz="4000" dirty="0"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3250" y="2876550"/>
            <a:ext cx="3760788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 smtClean="0">
                <a:solidFill>
                  <a:srgbClr val="000000"/>
                </a:solidFill>
              </a:rPr>
              <a:t>Музыка</a:t>
            </a: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3725" y="4149725"/>
            <a:ext cx="3778250" cy="13287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>
              <a:ln>
                <a:noFill/>
                <a:prstDash val="solid"/>
              </a:ln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dirty="0" smtClean="0">
                <a:ln>
                  <a:noFill/>
                  <a:prstDash val="solid"/>
                </a:ln>
                <a:solidFill>
                  <a:srgbClr val="000000"/>
                </a:solidFill>
              </a:rPr>
              <a:t>Литература</a:t>
            </a:r>
            <a:endParaRPr lang="ru-RU" sz="4000" dirty="0">
              <a:ln>
                <a:noFill/>
                <a:prstDash val="solid"/>
              </a:ln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98963" y="1582738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rgbClr val="000000"/>
                </a:solidFill>
              </a:rPr>
              <a:t>Тон. Росси.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78325" y="2887663"/>
            <a:ext cx="4745038" cy="13065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rgbClr val="000000"/>
                </a:solidFill>
              </a:rPr>
              <a:t>Глинка.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98963" y="4194175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rgbClr val="000000"/>
                </a:solidFill>
              </a:rPr>
              <a:t>Пушкин. Лермонтов. Карамзин.</a:t>
            </a: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78325" y="1571625"/>
            <a:ext cx="4745038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64038" y="4161631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71975" y="277813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378325" y="2856706"/>
            <a:ext cx="4745038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302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Картинка 2"/>
          <p:cNvSpPr>
            <a:spLocks noGrp="1" noTextEdit="1"/>
          </p:cNvSpPr>
          <p:nvPr>
            <p:ph type="clipArt" sz="half" idx="1"/>
          </p:nvPr>
        </p:nvSpPr>
        <p:spPr/>
      </p:sp>
      <p:sp>
        <p:nvSpPr>
          <p:cNvPr id="8196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11188" y="277813"/>
            <a:ext cx="3760787" cy="1304925"/>
          </a:xfrm>
          <a:prstGeom prst="rect">
            <a:avLst/>
          </a:prstGeom>
          <a:ln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dirty="0" smtClean="0">
                <a:solidFill>
                  <a:srgbClr val="000000"/>
                </a:solidFill>
              </a:rPr>
              <a:t>Живопись</a:t>
            </a:r>
            <a:endParaRPr lang="ru-RU" sz="4000" dirty="0"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dirty="0">
              <a:ln>
                <a:noFill/>
                <a:prstDash val="solid"/>
              </a:ln>
              <a:solidFill>
                <a:srgbClr val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98963" y="277813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</a:rPr>
              <a:t>Фонвизин. Державин.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1663" y="1582738"/>
            <a:ext cx="3776662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000000"/>
                </a:solidFill>
              </a:rPr>
              <a:t>Архитектура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3250" y="2876550"/>
            <a:ext cx="3760788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 smtClean="0">
                <a:solidFill>
                  <a:srgbClr val="000000"/>
                </a:solidFill>
              </a:rPr>
              <a:t>Музыка</a:t>
            </a: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3725" y="4149725"/>
            <a:ext cx="3778250" cy="132873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dirty="0" smtClean="0">
              <a:ln>
                <a:noFill/>
                <a:prstDash val="solid"/>
              </a:ln>
              <a:solidFill>
                <a:srgbClr val="000000"/>
              </a:solidFill>
            </a:endParaRPr>
          </a:p>
          <a:p>
            <a:pPr algn="ctr">
              <a:defRPr/>
            </a:pPr>
            <a:r>
              <a:rPr lang="ru-RU" sz="4000" dirty="0" smtClean="0">
                <a:ln>
                  <a:noFill/>
                  <a:prstDash val="solid"/>
                </a:ln>
                <a:solidFill>
                  <a:srgbClr val="000000"/>
                </a:solidFill>
              </a:rPr>
              <a:t>Литература</a:t>
            </a:r>
            <a:endParaRPr lang="ru-RU" sz="4000" dirty="0">
              <a:ln>
                <a:noFill/>
                <a:prstDash val="solid"/>
              </a:ln>
              <a:solidFill>
                <a:srgbClr val="000000"/>
              </a:solidFill>
            </a:endParaRPr>
          </a:p>
          <a:p>
            <a:pPr algn="ctr">
              <a:defRPr/>
            </a:pPr>
            <a:endParaRPr lang="ru-RU" sz="4000" dirty="0">
              <a:solidFill>
                <a:srgbClr val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98963" y="1582738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</a:rPr>
              <a:t>Новиков.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378325" y="2887663"/>
            <a:ext cx="4745038" cy="130651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</a:rPr>
              <a:t>Аргунов. Левицкий. </a:t>
            </a:r>
            <a:r>
              <a:rPr lang="ru-RU" sz="2800" dirty="0" err="1">
                <a:solidFill>
                  <a:srgbClr val="000000"/>
                </a:solidFill>
              </a:rPr>
              <a:t>Боровиковский</a:t>
            </a:r>
            <a:r>
              <a:rPr lang="ru-RU" sz="2800" dirty="0">
                <a:solidFill>
                  <a:srgbClr val="000000"/>
                </a:solidFill>
              </a:rPr>
              <a:t>. Рокотов.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398963" y="4194175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solidFill>
                  <a:srgbClr val="000000"/>
                </a:solidFill>
              </a:rPr>
              <a:t>Шубин. Фальконе.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410075" y="1582738"/>
            <a:ext cx="4745038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64038" y="4173538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98963" y="277813"/>
            <a:ext cx="4745037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410075" y="2876550"/>
            <a:ext cx="4745038" cy="1304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986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125113" cy="92447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Живопись.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Василий Андреевич Тропинин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179512" y="5229200"/>
            <a:ext cx="3471277" cy="576262"/>
          </a:xfrm>
        </p:spPr>
        <p:txBody>
          <a:bodyPr/>
          <a:lstStyle/>
          <a:p>
            <a:pPr algn="ctr"/>
            <a:r>
              <a:rPr lang="ru-RU" dirty="0" smtClean="0"/>
              <a:t>Портрет сына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24744"/>
            <a:ext cx="2671404" cy="3471862"/>
          </a:xfr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13014" y="6165304"/>
            <a:ext cx="3471275" cy="576262"/>
          </a:xfrm>
        </p:spPr>
        <p:txBody>
          <a:bodyPr/>
          <a:lstStyle/>
          <a:p>
            <a:pPr algn="ctr"/>
            <a:r>
              <a:rPr lang="ru-RU" dirty="0" smtClean="0"/>
              <a:t>Гитарист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124743"/>
            <a:ext cx="4273384" cy="51877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4750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3" y="980728"/>
            <a:ext cx="3672408" cy="924475"/>
          </a:xfrm>
        </p:spPr>
        <p:txBody>
          <a:bodyPr/>
          <a:lstStyle/>
          <a:p>
            <a:pPr algn="ctr"/>
            <a:r>
              <a:rPr lang="ru-RU" dirty="0" smtClean="0"/>
              <a:t>Пряха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60648"/>
            <a:ext cx="4680520" cy="6363316"/>
          </a:xfrm>
        </p:spPr>
      </p:pic>
    </p:spTree>
    <p:extLst>
      <p:ext uri="{BB962C8B-B14F-4D97-AF65-F5344CB8AC3E}">
        <p14:creationId xmlns="" xmlns:p14="http://schemas.microsoft.com/office/powerpoint/2010/main" val="57444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332656"/>
            <a:ext cx="3672408" cy="2952328"/>
          </a:xfrm>
        </p:spPr>
        <p:txBody>
          <a:bodyPr/>
          <a:lstStyle/>
          <a:p>
            <a:pPr algn="ctr"/>
            <a:r>
              <a:rPr lang="ru-RU" dirty="0" smtClean="0"/>
              <a:t>Кружевница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608512" cy="6196200"/>
          </a:xfrm>
        </p:spPr>
      </p:pic>
    </p:spTree>
    <p:extLst>
      <p:ext uri="{BB962C8B-B14F-4D97-AF65-F5344CB8AC3E}">
        <p14:creationId xmlns="" xmlns:p14="http://schemas.microsoft.com/office/powerpoint/2010/main" val="27161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636" y="188640"/>
            <a:ext cx="9217024" cy="821953"/>
          </a:xfrm>
        </p:spPr>
        <p:txBody>
          <a:bodyPr/>
          <a:lstStyle/>
          <a:p>
            <a:r>
              <a:rPr lang="ru-RU" dirty="0" smtClean="0"/>
              <a:t>Алексей Гаврилович Венецианов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6237312"/>
            <a:ext cx="7117180" cy="501380"/>
          </a:xfrm>
        </p:spPr>
        <p:txBody>
          <a:bodyPr/>
          <a:lstStyle/>
          <a:p>
            <a:pPr algn="ctr"/>
            <a:r>
              <a:rPr lang="ru-RU" dirty="0" smtClean="0"/>
              <a:t>На пашне. Весна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96752"/>
            <a:ext cx="6840537" cy="4992687"/>
          </a:xfrm>
        </p:spPr>
      </p:pic>
    </p:spTree>
    <p:extLst>
      <p:ext uri="{BB962C8B-B14F-4D97-AF65-F5344CB8AC3E}">
        <p14:creationId xmlns="" xmlns:p14="http://schemas.microsoft.com/office/powerpoint/2010/main" val="289594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51520" y="4869160"/>
            <a:ext cx="3471277" cy="576262"/>
          </a:xfrm>
        </p:spPr>
        <p:txBody>
          <a:bodyPr/>
          <a:lstStyle/>
          <a:p>
            <a:pPr algn="ctr"/>
            <a:r>
              <a:rPr lang="ru-RU" dirty="0" smtClean="0"/>
              <a:t>На жатве. Лето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260648"/>
            <a:ext cx="3147355" cy="4176464"/>
          </a:xfrm>
        </p:spPr>
      </p:pic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572000" y="5589240"/>
            <a:ext cx="3471275" cy="576262"/>
          </a:xfrm>
        </p:spPr>
        <p:txBody>
          <a:bodyPr/>
          <a:lstStyle/>
          <a:p>
            <a:pPr algn="ctr"/>
            <a:r>
              <a:rPr lang="ru-RU" dirty="0" smtClean="0"/>
              <a:t>Жница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733282"/>
            <a:ext cx="4245592" cy="47525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8276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9" y="1268760"/>
            <a:ext cx="3600400" cy="2160240"/>
          </a:xfrm>
        </p:spPr>
        <p:txBody>
          <a:bodyPr/>
          <a:lstStyle/>
          <a:p>
            <a:pPr algn="ctr"/>
            <a:r>
              <a:rPr lang="ru-RU" dirty="0" smtClean="0"/>
              <a:t>Жнецы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4896544" cy="6277622"/>
          </a:xfrm>
        </p:spPr>
      </p:pic>
    </p:spTree>
    <p:extLst>
      <p:ext uri="{BB962C8B-B14F-4D97-AF65-F5344CB8AC3E}">
        <p14:creationId xmlns="" xmlns:p14="http://schemas.microsoft.com/office/powerpoint/2010/main" val="384847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Лето</Template>
  <TotalTime>236</TotalTime>
  <Words>280</Words>
  <Application>Microsoft Office PowerPoint</Application>
  <PresentationFormat>Экран (4:3)</PresentationFormat>
  <Paragraphs>133</Paragraphs>
  <Slides>29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Summer</vt:lpstr>
      <vt:lpstr>Золотой век русской культуры</vt:lpstr>
      <vt:lpstr>«Золотым веком» русской культуры называют первую половину XIX (19) века из-за бурного развития культуры и искусства. </vt:lpstr>
      <vt:lpstr>Слайд 3</vt:lpstr>
      <vt:lpstr>Живопись.  Василий Андреевич Тропинин</vt:lpstr>
      <vt:lpstr>Пряха</vt:lpstr>
      <vt:lpstr>Кружевница</vt:lpstr>
      <vt:lpstr>Алексей Гаврилович Венецианов</vt:lpstr>
      <vt:lpstr>Слайд 8</vt:lpstr>
      <vt:lpstr>Жнецы</vt:lpstr>
      <vt:lpstr>Слайд 10</vt:lpstr>
      <vt:lpstr>Архитектура.  Константин Андреевич Тон</vt:lpstr>
      <vt:lpstr>Большой Кремлёвский дворец</vt:lpstr>
      <vt:lpstr>Оружейная палата</vt:lpstr>
      <vt:lpstr>Собор Христа Спасителя</vt:lpstr>
      <vt:lpstr>Ленинградский вокзал</vt:lpstr>
      <vt:lpstr>Московский вокзал</vt:lpstr>
      <vt:lpstr>Александровский сад</vt:lpstr>
      <vt:lpstr>Архитектор Карл Иванович Росси</vt:lpstr>
      <vt:lpstr>Михайловский дворец</vt:lpstr>
      <vt:lpstr>Здание Главного штаба</vt:lpstr>
      <vt:lpstr>Слайд 21</vt:lpstr>
      <vt:lpstr>Музыка.  Михаил Иванович Глинка</vt:lpstr>
      <vt:lpstr>Слайд 23</vt:lpstr>
      <vt:lpstr>Литература. Александр Сергеевич Пушкин</vt:lpstr>
      <vt:lpstr>Михаил Юрьевич Лермонтов</vt:lpstr>
      <vt:lpstr>Николай Михайлович Карамзин</vt:lpstr>
      <vt:lpstr>Слайд 27</vt:lpstr>
      <vt:lpstr>Слайд 28</vt:lpstr>
      <vt:lpstr>Слайд 29</vt:lpstr>
    </vt:vector>
  </TitlesOfParts>
  <Company>Для ДОМА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Золотой век русской культуры</dc:title>
  <dc:creator>Наталия</dc:creator>
  <cp:lastModifiedBy>Елена</cp:lastModifiedBy>
  <cp:revision>24</cp:revision>
  <dcterms:created xsi:type="dcterms:W3CDTF">2012-03-25T17:03:22Z</dcterms:created>
  <dcterms:modified xsi:type="dcterms:W3CDTF">2020-04-17T09:26:43Z</dcterms:modified>
</cp:coreProperties>
</file>