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4" r:id="rId3"/>
    <p:sldId id="306" r:id="rId4"/>
    <p:sldId id="297" r:id="rId5"/>
    <p:sldId id="308" r:id="rId6"/>
    <p:sldId id="296" r:id="rId7"/>
    <p:sldId id="307" r:id="rId8"/>
    <p:sldId id="300" r:id="rId9"/>
    <p:sldId id="301" r:id="rId10"/>
    <p:sldId id="302" r:id="rId11"/>
    <p:sldId id="303" r:id="rId12"/>
    <p:sldId id="286" r:id="rId13"/>
    <p:sldId id="288" r:id="rId14"/>
    <p:sldId id="276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slide" Target="slide1.xml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628800"/>
            <a:ext cx="5976664" cy="21236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Тема: Инфекционные заболевания и меры по их предупреждению.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359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953441"/>
            <a:ext cx="575222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Это инфекции, поражающие  дыхательные пути.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8416" y="54585"/>
            <a:ext cx="681010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Инфекции дыхательных путей</a:t>
            </a:r>
            <a:endParaRPr lang="ru-RU" sz="4000" dirty="0"/>
          </a:p>
        </p:txBody>
      </p:sp>
      <p:pic>
        <p:nvPicPr>
          <p:cNvPr id="10" name="Picture 3" descr="D:\Documents and Settings\Навдаева\Рабочий стол\Рисунок122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6968" y="3089742"/>
            <a:ext cx="4693002" cy="376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131840" y="2381856"/>
            <a:ext cx="285611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Туберкулез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4005064"/>
            <a:ext cx="186400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Ангина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046785"/>
            <a:ext cx="176687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Грипп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79904" y="6338124"/>
            <a:ext cx="864096" cy="5198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06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quidco.com/blog/wp-content/uploads/2012/01/PreventFluCold001-608x331.jpg?f220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707886"/>
            <a:ext cx="6095279" cy="3318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main.rudn.ru/_new/russian/win/tubrus/02_etio_pato/02_01_stages/02_01_infection/10_02_01_air_bor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1095" y="3531948"/>
            <a:ext cx="4411824" cy="2705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11909" y="1320822"/>
            <a:ext cx="4050196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Воздушно-капельный путь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0"/>
            <a:ext cx="525658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Способы заражения</a:t>
            </a:r>
            <a:endParaRPr lang="ru-RU" sz="4000" dirty="0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0" y="6237313"/>
            <a:ext cx="755576" cy="620686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1684" y="4099800"/>
            <a:ext cx="4731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Это путь передачи инфекции через мельчайшие частицы слюны больного человека во время разговора, кашля или чихания.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49056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6960" y="2948194"/>
            <a:ext cx="230425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Трахома 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66329" y="4192898"/>
            <a:ext cx="228944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Чесотка  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5907" y="908720"/>
            <a:ext cx="590465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Это инфекции, поражающие кожу и слизистые оболочки.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http://vrachgomeopat.ru/wp-content/uploads/2009/03/ug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4884" y="2243264"/>
            <a:ext cx="5799116" cy="3860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60329" y="5949280"/>
            <a:ext cx="4220113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Сибирская язва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54585"/>
            <a:ext cx="7359624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Инфекции наружных покровов</a:t>
            </a:r>
            <a:endParaRPr lang="ru-RU" sz="4000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403232" y="6334000"/>
            <a:ext cx="740768" cy="523999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01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школа-ПК\Desktop\ba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66" y="1025682"/>
            <a:ext cx="5211926" cy="4950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64495" y="1700808"/>
            <a:ext cx="3672408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Контактно-бытовой путь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7" y="0"/>
            <a:ext cx="4968552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Способы заражения</a:t>
            </a:r>
            <a:endParaRPr lang="ru-RU" sz="4000" dirty="0"/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0" y="6237313"/>
            <a:ext cx="755576" cy="620686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27984" y="3485930"/>
            <a:ext cx="45365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002060"/>
                </a:solidFill>
              </a:rPr>
              <a:t>Это путь передачи инфекции при общении с больным человеком (рукопожатие, объятия),  а также через зараженные предметы быта.</a:t>
            </a:r>
            <a:endParaRPr lang="ru-RU" sz="2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29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NS123\Desktop\16372655-sauna-pri-hron-bronhite —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4750"/>
            <a:ext cx="9010650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78513" y="2348880"/>
            <a:ext cx="3672408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Профилактика инфекционных заболеваний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" name="AutoShape 5" descr="http://gelmintov.net/wp-content/uploads/2016/10/myt-ovoshc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6584980" y="5805264"/>
            <a:ext cx="1872208" cy="72008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Мытье фруктов, овощей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32" name="Picture 8" descr="C:\Users\DNS123\Desktop\16372655-sauna-pri-hron-bronhite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3275" y="250777"/>
            <a:ext cx="171785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NS123\Desktop\myt-ovoshch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8648" y="4184120"/>
            <a:ext cx="1621144" cy="1621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DNS123\Desktop\provetrivanie-okn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3275" y="363399"/>
            <a:ext cx="1569889" cy="1396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Блок-схема: процесс 15"/>
          <p:cNvSpPr/>
          <p:nvPr/>
        </p:nvSpPr>
        <p:spPr>
          <a:xfrm>
            <a:off x="6394312" y="1842387"/>
            <a:ext cx="1872208" cy="30581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Проветривание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9" name="Picture 8" descr="C:\Users\DNS123\Desktop\16372655-sauna-pri-hron-bronhite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0856" y="0"/>
            <a:ext cx="171785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C:\Users\DNS123\Desktop\16372655-sauna-pri-hron-bronhite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9179" y="0"/>
            <a:ext cx="171785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DNS123\Desktop\16372655-sauna-pri-hron-bronhite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566"/>
            <a:ext cx="171785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DNS123\Desktop\145889878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4627" y="85108"/>
            <a:ext cx="1570307" cy="1485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узел 9"/>
          <p:cNvSpPr/>
          <p:nvPr/>
        </p:nvSpPr>
        <p:spPr>
          <a:xfrm>
            <a:off x="3851920" y="1656184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4004320" y="1808584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4156720" y="1960984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4309120" y="2113384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2471662" y="2063286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2622513" y="2175882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5436096" y="1656184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5220072" y="1788750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5035676" y="1974189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4842302" y="2129011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6804248" y="2122215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6629130" y="2304868"/>
            <a:ext cx="144016" cy="129865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C:\Users\DNS123\Desktop\136506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422" y="434665"/>
            <a:ext cx="1638190" cy="1526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Блок-схема: процесс 35"/>
          <p:cNvSpPr/>
          <p:nvPr/>
        </p:nvSpPr>
        <p:spPr>
          <a:xfrm>
            <a:off x="871048" y="1842387"/>
            <a:ext cx="1871283" cy="53056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Борьба с переносчиками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2790856" y="1627076"/>
            <a:ext cx="1531224" cy="26585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Лук, чеснок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37" name="Picture 13" descr="C:\Users\DNS123\Desktop\pour-water-147132316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717" y="131292"/>
            <a:ext cx="1585475" cy="1524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Блок-схема: процесс 40"/>
          <p:cNvSpPr/>
          <p:nvPr/>
        </p:nvSpPr>
        <p:spPr>
          <a:xfrm>
            <a:off x="4508705" y="1627076"/>
            <a:ext cx="1858323" cy="39884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Качественные вода и еда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Управляющая кнопка: домой 33">
            <a:hlinkClick r:id="rId10" action="ppaction://hlinksldjump" highlightClick="1"/>
          </p:cNvPr>
          <p:cNvSpPr/>
          <p:nvPr/>
        </p:nvSpPr>
        <p:spPr>
          <a:xfrm>
            <a:off x="-10504" y="-11240"/>
            <a:ext cx="755576" cy="620686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24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1844824"/>
            <a:ext cx="5256584" cy="21236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6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29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250" y="1296341"/>
            <a:ext cx="262778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э</a:t>
            </a:r>
            <a:r>
              <a:rPr lang="ru-RU" sz="2800" dirty="0" smtClean="0">
                <a:solidFill>
                  <a:srgbClr val="002060"/>
                </a:solidFill>
              </a:rPr>
              <a:t>то группа заболеваний,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84082" y="2802859"/>
            <a:ext cx="262778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Инфекционные заболевания -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32890" y="1296341"/>
            <a:ext cx="4688963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в организм болезнетворных микроорганизмов.</a:t>
            </a:r>
            <a:r>
              <a:rPr lang="ru-RU" sz="2800" dirty="0" smtClean="0">
                <a:solidFill>
                  <a:schemeClr val="bg1"/>
                </a:solidFill>
              </a:rPr>
              <a:t>. 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21719" y="2813745"/>
            <a:ext cx="314974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в</a:t>
            </a:r>
            <a:r>
              <a:rPr lang="ru-RU" sz="2800" dirty="0" smtClean="0">
                <a:solidFill>
                  <a:srgbClr val="002060"/>
                </a:solidFill>
              </a:rPr>
              <a:t>ызываемых проникновением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3362" y="4293096"/>
            <a:ext cx="8638177" cy="161582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300" dirty="0" smtClean="0">
                <a:solidFill>
                  <a:srgbClr val="002060"/>
                </a:solidFill>
              </a:rPr>
              <a:t>Инфекционные заболевания – это группа заболеваний, вызываемых проникновением в организм болезнетворных микроорганизмов.</a:t>
            </a:r>
            <a:endParaRPr lang="ru-RU" sz="33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89" y="102943"/>
            <a:ext cx="82075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Понятие «Инфекционные заболевания»</a:t>
            </a:r>
            <a:endParaRPr lang="ru-RU" sz="3600" dirty="0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8271461" y="6381328"/>
            <a:ext cx="872539" cy="476672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460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628800"/>
            <a:ext cx="5976664" cy="21236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Тема: Инфекционные заболевания и меры по их предупреждению.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67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://1.bp.blogspot.com/-IDhBJOVH9Fk/UYzjhGY4VlI/AAAAAAAAVss/J5fbi9u8sAs/s1600/22%25283%25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55576" y="-19356"/>
            <a:ext cx="7776864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Признаки инфекционных заболеваний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013145" y="1601894"/>
            <a:ext cx="4130855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rgbClr val="002060"/>
                </a:solidFill>
              </a:rPr>
              <a:t>Высокая температура</a:t>
            </a:r>
          </a:p>
          <a:p>
            <a:r>
              <a:rPr lang="ru-RU" sz="2500" dirty="0">
                <a:solidFill>
                  <a:srgbClr val="002060"/>
                </a:solidFill>
              </a:rPr>
              <a:t>Слабость 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Головная боль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Рвота 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Жидкий стул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Судороги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Сыпь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Отсутствие аппетита</a:t>
            </a:r>
          </a:p>
          <a:p>
            <a:r>
              <a:rPr lang="ru-RU" sz="2500" dirty="0" smtClean="0">
                <a:solidFill>
                  <a:srgbClr val="002060"/>
                </a:solidFill>
              </a:rPr>
              <a:t>Бледность кожных покровов</a:t>
            </a:r>
          </a:p>
        </p:txBody>
      </p:sp>
      <p:sp>
        <p:nvSpPr>
          <p:cNvPr id="3" name="Управляющая кнопка: далее 2">
            <a:hlinkClick r:id="rId3" action="ppaction://hlinksldjump" highlightClick="1"/>
          </p:cNvPr>
          <p:cNvSpPr/>
          <p:nvPr/>
        </p:nvSpPr>
        <p:spPr>
          <a:xfrm>
            <a:off x="8316416" y="6237314"/>
            <a:ext cx="827584" cy="620686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DNS123\Desktop\img-20160926140240-2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081" y="908720"/>
            <a:ext cx="4941168" cy="494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411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://1.bp.blogspot.com/-IDhBJOVH9Fk/UYzjhGY4VlI/AAAAAAAAVss/J5fbi9u8sAs/s1600/22%25283%25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43608" y="-19356"/>
            <a:ext cx="727280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Виды инфекционных заболеваний</a:t>
            </a:r>
            <a:endParaRPr lang="ru-RU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899592" y="103167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hlinkClick r:id="rId3" action="ppaction://hlinksldjump"/>
              </a:rPr>
              <a:t>Кишечные инфекции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DNS123\Desktop\Infekci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09674"/>
            <a:ext cx="3563888" cy="3548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85393" y="3429000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  <a:hlinkClick r:id="rId5" action="ppaction://hlinksldjump"/>
              </a:rPr>
              <a:t>Инфекции наружных покровов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187829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  <a:hlinkClick r:id="rId6" action="ppaction://hlinksldjump"/>
              </a:rPr>
              <a:t>Кровяные инфекции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99592" y="2673781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  <a:hlinkClick r:id="rId7" action="ppaction://hlinksldjump"/>
              </a:rPr>
              <a:t>Инфекции дыхательных путей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13" name="Управляющая кнопка: далее 12">
            <a:hlinkClick r:id="rId8" action="ppaction://hlinksldjump" highlightClick="1"/>
          </p:cNvPr>
          <p:cNvSpPr/>
          <p:nvPr/>
        </p:nvSpPr>
        <p:spPr>
          <a:xfrm>
            <a:off x="8351912" y="6345406"/>
            <a:ext cx="792088" cy="512594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34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obesidademorbida.med.br/images_tratamento/sistema_digestivo_human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5191" y="2558400"/>
            <a:ext cx="3528392" cy="4288194"/>
          </a:xfrm>
          <a:prstGeom prst="rect">
            <a:avLst/>
          </a:prstGeom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1759642" y="836712"/>
            <a:ext cx="590870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Это инфекции, поражающие пищеварительную систему.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906937"/>
            <a:ext cx="3002699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Дизентерия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3845382"/>
            <a:ext cx="259228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</a:rPr>
              <a:t>Ботулизм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299049" y="5960685"/>
            <a:ext cx="2604631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</a:rPr>
              <a:t>Холера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91478" y="0"/>
            <a:ext cx="486054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Кишечные инфекции</a:t>
            </a:r>
            <a:endParaRPr lang="ru-RU" sz="4000" dirty="0"/>
          </a:p>
        </p:txBody>
      </p:sp>
      <p:sp>
        <p:nvSpPr>
          <p:cNvPr id="2" name="Управляющая кнопка: далее 1">
            <a:hlinkClick r:id="rId4" action="ppaction://hlinksldjump" highlightClick="1"/>
          </p:cNvPr>
          <p:cNvSpPr/>
          <p:nvPr/>
        </p:nvSpPr>
        <p:spPr>
          <a:xfrm>
            <a:off x="8351912" y="6345406"/>
            <a:ext cx="792088" cy="512594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3419872" y="5012485"/>
            <a:ext cx="216024" cy="170875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3419872" y="4305010"/>
            <a:ext cx="216024" cy="309813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4266248" y="4952224"/>
            <a:ext cx="216024" cy="170875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66248" y="5661248"/>
            <a:ext cx="216024" cy="170875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4967165" y="5258023"/>
            <a:ext cx="216024" cy="170875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5292080" y="3573017"/>
            <a:ext cx="216024" cy="272366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4539091" y="3845383"/>
            <a:ext cx="216024" cy="170875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4556735" y="4313344"/>
            <a:ext cx="216024" cy="170875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5196577" y="4289040"/>
            <a:ext cx="216024" cy="170875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5075177" y="3068960"/>
            <a:ext cx="216024" cy="170875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4980553" y="2588596"/>
            <a:ext cx="216024" cy="170875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226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0" y="6237313"/>
            <a:ext cx="755576" cy="620686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Users\школа-ПК\Desktop\9951f2d6a82fde60grea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6" y="3817420"/>
            <a:ext cx="3983028" cy="3029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http://wegwag.files.wordpress.com/2010/08/full-glass-of-dirty-wat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8714" y="540010"/>
            <a:ext cx="3687928" cy="3033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http://1.bp.blogspot.com/-IDhBJOVH9Fk/UYzjhGY4VlI/AAAAAAAAVss/J5fbi9u8sAs/s1600/22%25283%25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DNS123\Desktop\22(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2377" y="3826698"/>
            <a:ext cx="4531610" cy="3052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DNS123\Desktop\0df81bdb0bc3eafecc7625020bda8c5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3" y="610604"/>
            <a:ext cx="3901953" cy="2962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1064" y="3111117"/>
            <a:ext cx="4896544" cy="14311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ru-RU" sz="2900" dirty="0" smtClean="0">
                <a:solidFill>
                  <a:srgbClr val="002060"/>
                </a:solidFill>
              </a:rPr>
              <a:t>Грязные руки</a:t>
            </a:r>
          </a:p>
          <a:p>
            <a:pPr marL="571500" indent="-571500" algn="ctr">
              <a:buFont typeface="Arial" pitchFamily="34" charset="0"/>
              <a:buChar char="•"/>
            </a:pPr>
            <a:r>
              <a:rPr lang="ru-RU" sz="2900" dirty="0" smtClean="0">
                <a:solidFill>
                  <a:srgbClr val="002060"/>
                </a:solidFill>
              </a:rPr>
              <a:t>Вода</a:t>
            </a:r>
            <a:r>
              <a:rPr lang="ru-RU" sz="2900" dirty="0">
                <a:solidFill>
                  <a:srgbClr val="002060"/>
                </a:solidFill>
              </a:rPr>
              <a:t> </a:t>
            </a:r>
            <a:r>
              <a:rPr lang="ru-RU" sz="2900" dirty="0" smtClean="0">
                <a:solidFill>
                  <a:srgbClr val="002060"/>
                </a:solidFill>
              </a:rPr>
              <a:t>и продукты питания</a:t>
            </a:r>
          </a:p>
          <a:p>
            <a:pPr marL="571500" indent="-571500" algn="ctr">
              <a:buFont typeface="Arial" pitchFamily="34" charset="0"/>
              <a:buChar char="•"/>
            </a:pPr>
            <a:r>
              <a:rPr lang="ru-RU" sz="2900" dirty="0" smtClean="0">
                <a:solidFill>
                  <a:srgbClr val="002060"/>
                </a:solidFill>
              </a:rPr>
              <a:t>Мухи </a:t>
            </a:r>
            <a:endParaRPr lang="ru-RU" sz="29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-19356"/>
            <a:ext cx="525658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Способы заражения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45488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2316" y="908720"/>
            <a:ext cx="619268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Это инфекции, находящиеся в кровеносной системе.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3" y="4102623"/>
            <a:ext cx="257897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Бешенство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8900" y="4071845"/>
            <a:ext cx="187220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Чума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10367" y="54585"/>
            <a:ext cx="525658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Кровяные инфекции</a:t>
            </a:r>
            <a:endParaRPr lang="ru-RU" sz="4000" dirty="0"/>
          </a:p>
        </p:txBody>
      </p:sp>
      <p:pic>
        <p:nvPicPr>
          <p:cNvPr id="9" name="Picture 2" descr="http://www.ayurvedicmedicine4u.com/wp-content/uploads/2007/09/he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8487" y="3088148"/>
            <a:ext cx="3760343" cy="37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10367" y="2302086"/>
            <a:ext cx="553926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Клещевой энцефалит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279904" y="6237313"/>
            <a:ext cx="864096" cy="620687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80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novostivl.ru/files/files/35/230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95" y="836712"/>
            <a:ext cx="3828626" cy="2871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школа-ПК\Desktop\sobaka-baraba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7" y="1376040"/>
            <a:ext cx="5161028" cy="3686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37608" y="5170941"/>
            <a:ext cx="5256585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200" dirty="0" smtClean="0">
                <a:solidFill>
                  <a:srgbClr val="002060"/>
                </a:solidFill>
              </a:rPr>
              <a:t>Укусы насекомых и животных</a:t>
            </a:r>
            <a:endParaRPr lang="ru-RU" sz="4200" dirty="0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0" y="6237313"/>
            <a:ext cx="755576" cy="620686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195736" y="0"/>
            <a:ext cx="525658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Способы заражения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63081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224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ReAl</dc:creator>
  <cp:lastModifiedBy>Наташа</cp:lastModifiedBy>
  <cp:revision>154</cp:revision>
  <dcterms:modified xsi:type="dcterms:W3CDTF">2020-04-20T15:03:57Z</dcterms:modified>
</cp:coreProperties>
</file>