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97DCD-559D-4E4E-8DE9-802656D9D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5054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32259-7BE8-4A26-BB77-05D63237B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867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3C142A-04C2-4A8B-B9D0-C39E910D78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762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F3F5F-ADFE-4D82-A629-81BF598F6C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631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E0B987-0D84-43C7-BFF9-520D43ECD6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0252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9F9BA-7349-4865-AA59-292C1FB31A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0686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7E8F9-EA8B-4567-AD73-FE9D63CC4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0818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CC3C4-5EE6-4F46-A6EB-E87A37DD9E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7374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04C0F-0694-49AE-9B1A-397F6D3C74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7033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CBAF2-1AC2-4EE6-B941-D6911464A6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4128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C3D36F-AC76-45D3-80A8-04A7DB425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5155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07AA44-F9FB-4D1C-AD00-0C3FF57E1F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trulygirl.narod.ru/photo78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hyperlink" Target="http://img.liveinternet.ru/images/attach/2/6595/6595489_miscellaneous_53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hyperlink" Target="http://img.liveinternet.ru/images/attach/2/6595/6595489_miscellaneous_53.gi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apokalipsys.clan.su/Music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ru/1/1e/Sarah_Christine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jpeg"/><Relationship Id="rId7" Type="http://schemas.openxmlformats.org/officeDocument/2006/relationships/hyperlink" Target="http://upload.wikimedia.org/wikipedia/ru/4/45/%D0%9A%D0%BE%D1%88%D0%BA%D0%B8_-_%D0%9C%D1%8E%D0%B7%D0%B8%D0%BA%D0%BB.jpg" TargetMode="External"/><Relationship Id="rId2" Type="http://schemas.openxmlformats.org/officeDocument/2006/relationships/hyperlink" Target="http://upload.wikimedia.org/wikipedia/ru/4/49/My_fair_lady_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upload.wikimedia.org/wikipedia/ru/f/f8/Phantom.jpg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pload.wikimedia.org/wikipedia/ru/4/45/%D0%9A%D0%BE%D1%88%D0%BA%D0%B8_-_%D0%9C%D1%8E%D0%B7%D0%B8%D0%BA%D0%BB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2205038"/>
          </a:xfrm>
        </p:spPr>
        <p:txBody>
          <a:bodyPr/>
          <a:lstStyle/>
          <a:p>
            <a:pPr eaLnBrk="1" hangingPunct="1"/>
            <a:r>
              <a:rPr lang="ru-RU" altLang="en-US" sz="3200" b="1"/>
              <a:t>Путешествие </a:t>
            </a:r>
            <a:br>
              <a:rPr lang="ru-RU" altLang="en-US" sz="3200" b="1"/>
            </a:br>
            <a:r>
              <a:rPr lang="ru-RU" altLang="en-US" sz="3200" b="1"/>
              <a:t>в музыкальный театр</a:t>
            </a:r>
            <a:r>
              <a:rPr lang="ru-RU" altLang="en-US"/>
              <a:t/>
            </a:r>
            <a:br>
              <a:rPr lang="ru-RU" altLang="en-US"/>
            </a:br>
            <a:r>
              <a:rPr lang="ru-RU" altLang="en-US" b="1">
                <a:solidFill>
                  <a:srgbClr val="0000FF"/>
                </a:solidFill>
              </a:rPr>
              <a:t>Мюзикл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675"/>
            <a:ext cx="6400800" cy="720725"/>
          </a:xfrm>
        </p:spPr>
        <p:txBody>
          <a:bodyPr/>
          <a:lstStyle/>
          <a:p>
            <a:pPr eaLnBrk="1" hangingPunct="1"/>
            <a:r>
              <a:rPr lang="ru-RU" altLang="en-US" sz="1800" dirty="0"/>
              <a:t>Урок музыки </a:t>
            </a:r>
            <a:r>
              <a:rPr lang="ru-RU" altLang="en-US" sz="1800" dirty="0" smtClean="0"/>
              <a:t>8 «б» Учитель музыки</a:t>
            </a:r>
            <a:r>
              <a:rPr lang="ru-RU" altLang="en-US" sz="1800" smtClean="0"/>
              <a:t>: Высоцкая Е.В.</a:t>
            </a:r>
            <a:endParaRPr lang="ru-RU" altLang="en-US" sz="1800" dirty="0"/>
          </a:p>
          <a:p>
            <a:pPr eaLnBrk="1" hangingPunct="1"/>
            <a:endParaRPr lang="ru-RU" altLang="en-US" dirty="0"/>
          </a:p>
        </p:txBody>
      </p:sp>
      <p:pic>
        <p:nvPicPr>
          <p:cNvPr id="3076" name="Рисунок 41" descr="ФОЙЕ ПАРИЖСКОЙ ОПЕРЫ (архитектор Ж.Л.Ш. Гарнье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2420938"/>
            <a:ext cx="352742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Рисунок 40" descr="ТЕАТР ЛА СКАЛА, МИЛАН, ИТАЛ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349500"/>
            <a:ext cx="3816350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6588125" y="60928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Вопросы:</a:t>
            </a:r>
            <a:endParaRPr lang="ru-RU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/>
            <a:r>
              <a:rPr lang="ru-RU" altLang="en-US"/>
              <a:t>Чем ария «Память» из мюзикла «Кошки» напоминает арию из классической оперы?</a:t>
            </a:r>
          </a:p>
          <a:p>
            <a:pPr eaLnBrk="1" hangingPunct="1"/>
            <a:r>
              <a:rPr lang="ru-RU" altLang="en-US"/>
              <a:t>Чем она отличается от неё?</a:t>
            </a:r>
          </a:p>
          <a:p>
            <a:pPr eaLnBrk="1" hangingPunct="1"/>
            <a:r>
              <a:rPr lang="ru-RU" altLang="en-US"/>
              <a:t>Почему эта мелодия привлекает внимание певцов «лёгкого» жанра?</a:t>
            </a:r>
          </a:p>
        </p:txBody>
      </p:sp>
      <p:pic>
        <p:nvPicPr>
          <p:cNvPr id="13316" name="Picture 5" descr="Картинка 1 из 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33375"/>
            <a:ext cx="8096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Картинка 9 из 62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88" y="4437063"/>
            <a:ext cx="1500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Фрагменты мюзикла</a:t>
            </a:r>
            <a:endParaRPr lang="ru-RU" sz="5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/>
            <a:r>
              <a:rPr lang="ru-RU" altLang="en-US"/>
              <a:t>Послушайте фрагменты из мюзикла:</a:t>
            </a:r>
          </a:p>
          <a:p>
            <a:pPr eaLnBrk="1" hangingPunct="1"/>
            <a:r>
              <a:rPr lang="ru-RU" altLang="en-US"/>
              <a:t>Песня Джелликл-кошек</a:t>
            </a:r>
          </a:p>
          <a:p>
            <a:pPr eaLnBrk="1" hangingPunct="1"/>
            <a:r>
              <a:rPr lang="ru-RU" altLang="en-US"/>
              <a:t>Имена кошек</a:t>
            </a:r>
          </a:p>
          <a:p>
            <a:pPr eaLnBrk="1" hangingPunct="1"/>
            <a:r>
              <a:rPr lang="ru-RU" altLang="en-US"/>
              <a:t>Песня Бастофера Джонса – важного солидного кота</a:t>
            </a:r>
          </a:p>
          <a:p>
            <a:pPr eaLnBrk="1" hangingPunct="1"/>
            <a:r>
              <a:rPr lang="ru-RU" altLang="en-US"/>
              <a:t>Песня Макэвити – кота разбойника</a:t>
            </a:r>
          </a:p>
          <a:p>
            <a:pPr eaLnBrk="1" hangingPunct="1"/>
            <a:r>
              <a:rPr lang="ru-RU" altLang="en-US"/>
              <a:t>Финальный хор «Как приручить кошек»</a:t>
            </a:r>
          </a:p>
        </p:txBody>
      </p:sp>
      <p:pic>
        <p:nvPicPr>
          <p:cNvPr id="14340" name="Picture 9" descr="Картинка 9 из 62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300663"/>
            <a:ext cx="1500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Вопросы:</a:t>
            </a:r>
            <a:endParaRPr lang="ru-RU" sz="5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/>
            <a:r>
              <a:rPr lang="ru-RU" altLang="en-US" sz="4000"/>
              <a:t>Какие особенности музыкального языка и манеры исполнения вокальных номеров отличают мюзикл от оперы?</a:t>
            </a:r>
          </a:p>
        </p:txBody>
      </p:sp>
      <p:pic>
        <p:nvPicPr>
          <p:cNvPr id="6" name="Picture 7" descr="Картинка 69 из 622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933825"/>
            <a:ext cx="3311525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116013" y="549275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1.Сюжет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116013" y="981075"/>
            <a:ext cx="1735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2.Либретто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116013" y="1412875"/>
            <a:ext cx="5975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3.Музыка и самое главное-наличие хитов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116013" y="1773238"/>
            <a:ext cx="2292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4.Тексты песен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116013" y="2205038"/>
            <a:ext cx="18843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5.Режиссура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042988" y="2636838"/>
            <a:ext cx="2344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 6.Хореография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116013" y="3068638"/>
            <a:ext cx="4197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7.Талантливые исполнители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1116013" y="3500438"/>
            <a:ext cx="5316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8.Декорации, театральный реквизит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116013" y="3933825"/>
            <a:ext cx="293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9.Костюмы, парики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1042988" y="4365625"/>
            <a:ext cx="165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10.Грим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1042988" y="4868863"/>
            <a:ext cx="122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11.Свет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1042988" y="530066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en-US" sz="2400" b="1">
                <a:solidFill>
                  <a:srgbClr val="002060"/>
                </a:solidFill>
                <a:latin typeface="Times New Roman" panose="02020603050405020304" pitchFamily="18" charset="0"/>
              </a:rPr>
              <a:t>12.Звук</a:t>
            </a:r>
          </a:p>
        </p:txBody>
      </p:sp>
      <p:sp>
        <p:nvSpPr>
          <p:cNvPr id="16398" name="TextBox 14"/>
          <p:cNvSpPr txBox="1">
            <a:spLocks noChangeArrowheads="1"/>
          </p:cNvSpPr>
          <p:nvPr/>
        </p:nvSpPr>
        <p:spPr bwMode="auto">
          <a:xfrm>
            <a:off x="395288" y="404813"/>
            <a:ext cx="8208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S" sz="2000" b="1"/>
              <a:t>Главные составляющие мюзикла: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4" grpId="0"/>
      <p:bldP spid="27655" grpId="0"/>
      <p:bldP spid="27656" grpId="0"/>
      <p:bldP spid="27657" grpId="0"/>
      <p:bldP spid="27658" grpId="0"/>
      <p:bldP spid="27659" grpId="0"/>
      <p:bldP spid="27660" grpId="0"/>
      <p:bldP spid="27661" grpId="0"/>
      <p:bldP spid="27662" grpId="0"/>
      <p:bldP spid="27663" grpId="0"/>
      <p:bldP spid="276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en-US" b="1">
                <a:solidFill>
                  <a:srgbClr val="0000FF"/>
                </a:solidFill>
              </a:rPr>
              <a:t>Спасибо за внимание!</a:t>
            </a:r>
          </a:p>
        </p:txBody>
      </p:sp>
      <p:pic>
        <p:nvPicPr>
          <p:cNvPr id="5" name="Содержимое 4" descr="0_86b8_5a9f5899_XL_big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1628800"/>
            <a:ext cx="6280873" cy="4752528"/>
          </a:xfrm>
          <a:effectLst>
            <a:softEdge rad="317500"/>
          </a:effectLst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  <a:t>Что такое мюзикл?</a:t>
            </a:r>
            <a:endParaRPr lang="ru-RU" sz="6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en-US" sz="3600" b="1" dirty="0" err="1"/>
              <a:t>Мю́зикл</a:t>
            </a:r>
            <a:r>
              <a:rPr lang="ru-RU" altLang="en-US" sz="3600" dirty="0"/>
              <a:t> (иногда называется </a:t>
            </a:r>
            <a:r>
              <a:rPr lang="ru-RU" altLang="en-US" sz="3600" i="1" dirty="0"/>
              <a:t>музыкальной комедией</a:t>
            </a:r>
            <a:r>
              <a:rPr lang="ru-RU" altLang="en-US" sz="3600" dirty="0"/>
              <a:t>) — развлекательное представление, в котором соединяются </a:t>
            </a:r>
            <a:r>
              <a:rPr lang="ru-RU" altLang="en-US" sz="3600" dirty="0" smtClean="0"/>
              <a:t>различные </a:t>
            </a:r>
            <a:r>
              <a:rPr lang="ru-RU" altLang="en-US" sz="3600" dirty="0"/>
              <a:t>жанры искусства – эстрадная и бытовая музыка, хореография и современный танец, драма и изобразительное искусство.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Откуда появился мюзикл?</a:t>
            </a:r>
            <a:endParaRPr lang="ru-RU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/>
            <a:r>
              <a:rPr lang="ru-RU" altLang="en-US"/>
              <a:t>Мюзиклы пришли к нам из Америки в 60-е г.г. ХХ в. И быстро полюбились зрителям разных возрастов и различных музыкальных пристрастий.</a:t>
            </a:r>
          </a:p>
        </p:txBody>
      </p:sp>
      <p:pic>
        <p:nvPicPr>
          <p:cNvPr id="5" name="Рисунок 4" descr="97e7a6272f3c54b2cd9f78d29437c45d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 rot="21075375">
            <a:off x="2879661" y="3031256"/>
            <a:ext cx="3097434" cy="3550637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Среди наиболее известных мюзиклов - </a:t>
            </a:r>
            <a:endParaRPr lang="ru-RU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/>
            <a:r>
              <a:rPr lang="ru-RU" altLang="en-US"/>
              <a:t>«Моя прекрасная леди»</a:t>
            </a:r>
          </a:p>
          <a:p>
            <a:pPr eaLnBrk="1" hangingPunct="1"/>
            <a:r>
              <a:rPr lang="ru-RU" altLang="en-US"/>
              <a:t>«Звуки музыки» </a:t>
            </a:r>
          </a:p>
          <a:p>
            <a:pPr eaLnBrk="1" hangingPunct="1"/>
            <a:r>
              <a:rPr lang="ru-RU" altLang="en-US"/>
              <a:t>«Приключение кузнечика Кузи» </a:t>
            </a:r>
          </a:p>
          <a:p>
            <a:pPr eaLnBrk="1" hangingPunct="1"/>
            <a:r>
              <a:rPr lang="ru-RU" altLang="en-US"/>
              <a:t>«Юнона и Авось»</a:t>
            </a:r>
          </a:p>
          <a:p>
            <a:pPr eaLnBrk="1" hangingPunct="1"/>
            <a:r>
              <a:rPr lang="ru-RU" altLang="en-US"/>
              <a:t>"Notre Dame de Paris»</a:t>
            </a:r>
          </a:p>
          <a:p>
            <a:pPr eaLnBrk="1" hangingPunct="1"/>
            <a:r>
              <a:rPr lang="ru-RU" altLang="en-US"/>
              <a:t>«Кошки»</a:t>
            </a:r>
          </a:p>
          <a:p>
            <a:pPr eaLnBrk="1" hangingPunct="1"/>
            <a:r>
              <a:rPr lang="ru-RU" altLang="en-US"/>
              <a:t>Призрак оперы и т.д.</a:t>
            </a:r>
          </a:p>
          <a:p>
            <a:pPr eaLnBrk="1" hangingPunct="1"/>
            <a:endParaRPr lang="ru-RU" altLang="en-US"/>
          </a:p>
        </p:txBody>
      </p:sp>
      <p:pic>
        <p:nvPicPr>
          <p:cNvPr id="7172" name="Picture 7" descr="Файл:Sarah Christin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284538"/>
            <a:ext cx="2378075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Среди наиболее известных мюзиклов - </a:t>
            </a:r>
            <a:endParaRPr lang="ru-RU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/>
            <a:endParaRPr lang="ru-RU" altLang="en-US"/>
          </a:p>
        </p:txBody>
      </p:sp>
      <p:pic>
        <p:nvPicPr>
          <p:cNvPr id="8196" name="Picture 5" descr="Файл:My fair lady 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2430463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32973064_tonn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149725"/>
            <a:ext cx="2976563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 descr="Файл:Phantom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916113"/>
            <a:ext cx="2663825" cy="423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5" descr="Файл:Кошки - Мюзикл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557338"/>
            <a:ext cx="2376488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Особенности мюзикла</a:t>
            </a:r>
            <a:endParaRPr lang="ru-RU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/>
            <a:r>
              <a:rPr lang="ru-RU" altLang="en-US"/>
              <a:t>Манера пения в мюзикле отличается, например от оперной. Это скорее напевание, восклицания, вскрики, пение-шёпот. </a:t>
            </a:r>
          </a:p>
          <a:p>
            <a:pPr eaLnBrk="1" hangingPunct="1"/>
            <a:r>
              <a:rPr lang="ru-RU" altLang="en-US"/>
              <a:t>Танцующий хор в мюзикле – обычное явление.</a:t>
            </a:r>
          </a:p>
          <a:p>
            <a:pPr eaLnBrk="1" hangingPunct="1"/>
            <a:r>
              <a:rPr lang="ru-RU" altLang="en-US"/>
              <a:t>Оркестр аккомпанирует действию, сопровождая и пение, и танцы, используя ритмы и тембры джаза, рок-музыки.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Мюзикл «Кошки»</a:t>
            </a:r>
            <a:endParaRPr lang="ru-RU" sz="54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3960813" cy="5399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en-US" sz="2800"/>
              <a:t>	Увлекательный мюзикл «Кошки» создал современный  английский композитор </a:t>
            </a:r>
            <a:r>
              <a:rPr lang="ru-RU" altLang="en-US" sz="2800" b="1"/>
              <a:t>Эндрю Ллойд Уэббер.</a:t>
            </a:r>
            <a:r>
              <a:rPr lang="ru-RU" altLang="en-US" sz="2800"/>
              <a:t> В основе либретто мюзикла – стихи американского поэта </a:t>
            </a:r>
          </a:p>
          <a:p>
            <a:pPr eaLnBrk="1" hangingPunct="1">
              <a:buFontTx/>
              <a:buNone/>
            </a:pPr>
            <a:r>
              <a:rPr lang="ru-RU" altLang="en-US" sz="2800"/>
              <a:t>	Т. Элиота.</a:t>
            </a:r>
          </a:p>
        </p:txBody>
      </p:sp>
      <p:pic>
        <p:nvPicPr>
          <p:cNvPr id="10244" name="Picture 5" descr="Файл:Кошки - Мюзикл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557338"/>
            <a:ext cx="44862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</a:rPr>
              <a:t>Сюжет мюзикла</a:t>
            </a:r>
            <a:endParaRPr lang="ru-RU" sz="5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eaLnBrk="1" hangingPunct="1"/>
            <a:endParaRPr lang="ru-RU" altLang="en-US" sz="2000" b="1"/>
          </a:p>
          <a:p>
            <a:pPr eaLnBrk="1" hangingPunct="1"/>
            <a:r>
              <a:rPr lang="ru-RU" altLang="en-US" sz="2000" b="1"/>
              <a:t>Действие мюзикла происходит на гигантской  живописной помойке. Старая кошка Гризабелла неожиданно появляется на ежегодном балу Джеликл-кошек – дорогих маленьких кошечек. На этом балу будет выбрана одна из кошек, которая отправится в Кошачий Рай. Песнями и танцами кошки «рассказывают» о себе. Злодей Макэвити похищает главаря кошек, но фокусник и маг возвращает кошачьей братии их предводителя. </a:t>
            </a:r>
          </a:p>
          <a:p>
            <a:pPr eaLnBrk="1" hangingPunct="1">
              <a:buFontTx/>
              <a:buNone/>
            </a:pPr>
            <a:r>
              <a:rPr lang="ru-RU" altLang="en-US" sz="2000" b="1"/>
              <a:t>	Гризабелла исполняет арию «Память», в которой она призывает всех  помнить о прошлом. После чего она завоёвывает любовь и уважение кошек, а также получает право возродиться для новой жизни  в Кошачьем Раю. </a:t>
            </a:r>
          </a:p>
          <a:p>
            <a:pPr eaLnBrk="1" hangingPunct="1">
              <a:buFontTx/>
              <a:buNone/>
            </a:pPr>
            <a:r>
              <a:rPr lang="ru-RU" altLang="en-US" sz="2000" b="1"/>
              <a:t>	Мюзикл  заканчивается общей радостью и восторгом по поводу происходящего.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7570788" cy="51831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en-US" sz="2800"/>
              <a:t>	</a:t>
            </a:r>
            <a:r>
              <a:rPr lang="ru-RU" altLang="en-US" sz="2800" b="1">
                <a:solidFill>
                  <a:srgbClr val="0000CC"/>
                </a:solidFill>
              </a:rPr>
              <a:t>Мелодия арии «Память» стала одной из самых популярных и любимых во всём</a:t>
            </a:r>
            <a:r>
              <a:rPr lang="en-US" altLang="en-US" sz="2800" b="1">
                <a:solidFill>
                  <a:srgbClr val="0000CC"/>
                </a:solidFill>
              </a:rPr>
              <a:t> </a:t>
            </a:r>
            <a:r>
              <a:rPr lang="ru-RU" altLang="en-US" sz="2800" b="1">
                <a:solidFill>
                  <a:srgbClr val="0000CC"/>
                </a:solidFill>
              </a:rPr>
              <a:t>мире</a:t>
            </a:r>
            <a:r>
              <a:rPr lang="ru-RU" altLang="en-US" sz="2800"/>
              <a:t>.</a:t>
            </a:r>
          </a:p>
        </p:txBody>
      </p:sp>
      <p:pic>
        <p:nvPicPr>
          <p:cNvPr id="12291" name="Picture 5" descr="Изображение 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44675"/>
            <a:ext cx="7993062" cy="448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_1187_slide">
  <a:themeElements>
    <a:clrScheme name="Default Design 2">
      <a:dk1>
        <a:srgbClr val="000000"/>
      </a:dk1>
      <a:lt1>
        <a:srgbClr val="EEE8AA"/>
      </a:lt1>
      <a:dk2>
        <a:srgbClr val="000000"/>
      </a:dk2>
      <a:lt2>
        <a:srgbClr val="919191"/>
      </a:lt2>
      <a:accent1>
        <a:srgbClr val="E3C06E"/>
      </a:accent1>
      <a:accent2>
        <a:srgbClr val="F1DA0F"/>
      </a:accent2>
      <a:accent3>
        <a:srgbClr val="F5F2D2"/>
      </a:accent3>
      <a:accent4>
        <a:srgbClr val="000000"/>
      </a:accent4>
      <a:accent5>
        <a:srgbClr val="EFDCBA"/>
      </a:accent5>
      <a:accent6>
        <a:srgbClr val="DAC50C"/>
      </a:accent6>
      <a:hlink>
        <a:srgbClr val="C9900A"/>
      </a:hlink>
      <a:folHlink>
        <a:srgbClr val="AF9E0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EEE8AA"/>
        </a:lt1>
        <a:dk2>
          <a:srgbClr val="000000"/>
        </a:dk2>
        <a:lt2>
          <a:srgbClr val="919191"/>
        </a:lt2>
        <a:accent1>
          <a:srgbClr val="C8C677"/>
        </a:accent1>
        <a:accent2>
          <a:srgbClr val="E4D433"/>
        </a:accent2>
        <a:accent3>
          <a:srgbClr val="F5F2D2"/>
        </a:accent3>
        <a:accent4>
          <a:srgbClr val="000000"/>
        </a:accent4>
        <a:accent5>
          <a:srgbClr val="E0DFBD"/>
        </a:accent5>
        <a:accent6>
          <a:srgbClr val="CFC02D"/>
        </a:accent6>
        <a:hlink>
          <a:srgbClr val="B5A210"/>
        </a:hlink>
        <a:folHlink>
          <a:srgbClr val="6B61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EE8AA"/>
        </a:lt1>
        <a:dk2>
          <a:srgbClr val="000000"/>
        </a:dk2>
        <a:lt2>
          <a:srgbClr val="919191"/>
        </a:lt2>
        <a:accent1>
          <a:srgbClr val="E3C06E"/>
        </a:accent1>
        <a:accent2>
          <a:srgbClr val="F1DA0F"/>
        </a:accent2>
        <a:accent3>
          <a:srgbClr val="F5F2D2"/>
        </a:accent3>
        <a:accent4>
          <a:srgbClr val="000000"/>
        </a:accent4>
        <a:accent5>
          <a:srgbClr val="EFDCBA"/>
        </a:accent5>
        <a:accent6>
          <a:srgbClr val="DAC50C"/>
        </a:accent6>
        <a:hlink>
          <a:srgbClr val="C9900A"/>
        </a:hlink>
        <a:folHlink>
          <a:srgbClr val="AF9E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EEE8AA"/>
        </a:lt1>
        <a:dk2>
          <a:srgbClr val="000000"/>
        </a:dk2>
        <a:lt2>
          <a:srgbClr val="919191"/>
        </a:lt2>
        <a:accent1>
          <a:srgbClr val="A16AF6"/>
        </a:accent1>
        <a:accent2>
          <a:srgbClr val="F4EC20"/>
        </a:accent2>
        <a:accent3>
          <a:srgbClr val="F5F2D2"/>
        </a:accent3>
        <a:accent4>
          <a:srgbClr val="000000"/>
        </a:accent4>
        <a:accent5>
          <a:srgbClr val="CDB9FA"/>
        </a:accent5>
        <a:accent6>
          <a:srgbClr val="DDD61C"/>
        </a:accent6>
        <a:hlink>
          <a:srgbClr val="C93FDB"/>
        </a:hlink>
        <a:folHlink>
          <a:srgbClr val="5862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EEE8AA"/>
        </a:lt1>
        <a:dk2>
          <a:srgbClr val="000000"/>
        </a:dk2>
        <a:lt2>
          <a:srgbClr val="919191"/>
        </a:lt2>
        <a:accent1>
          <a:srgbClr val="F0977A"/>
        </a:accent1>
        <a:accent2>
          <a:srgbClr val="E8D430"/>
        </a:accent2>
        <a:accent3>
          <a:srgbClr val="F5F2D2"/>
        </a:accent3>
        <a:accent4>
          <a:srgbClr val="000000"/>
        </a:accent4>
        <a:accent5>
          <a:srgbClr val="F6C9BE"/>
        </a:accent5>
        <a:accent6>
          <a:srgbClr val="D2C02A"/>
        </a:accent6>
        <a:hlink>
          <a:srgbClr val="F87A59"/>
        </a:hlink>
        <a:folHlink>
          <a:srgbClr val="9557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8C677"/>
        </a:accent1>
        <a:accent2>
          <a:srgbClr val="E4D433"/>
        </a:accent2>
        <a:accent3>
          <a:srgbClr val="FFFFFF"/>
        </a:accent3>
        <a:accent4>
          <a:srgbClr val="000000"/>
        </a:accent4>
        <a:accent5>
          <a:srgbClr val="E0DFBD"/>
        </a:accent5>
        <a:accent6>
          <a:srgbClr val="CFC02D"/>
        </a:accent6>
        <a:hlink>
          <a:srgbClr val="B5A210"/>
        </a:hlink>
        <a:folHlink>
          <a:srgbClr val="6B61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3C06E"/>
        </a:accent1>
        <a:accent2>
          <a:srgbClr val="F1DA0F"/>
        </a:accent2>
        <a:accent3>
          <a:srgbClr val="FFFFFF"/>
        </a:accent3>
        <a:accent4>
          <a:srgbClr val="000000"/>
        </a:accent4>
        <a:accent5>
          <a:srgbClr val="EFDCBA"/>
        </a:accent5>
        <a:accent6>
          <a:srgbClr val="DAC50C"/>
        </a:accent6>
        <a:hlink>
          <a:srgbClr val="C9900A"/>
        </a:hlink>
        <a:folHlink>
          <a:srgbClr val="AF9E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16AF6"/>
        </a:accent1>
        <a:accent2>
          <a:srgbClr val="F4EC20"/>
        </a:accent2>
        <a:accent3>
          <a:srgbClr val="FFFFFF"/>
        </a:accent3>
        <a:accent4>
          <a:srgbClr val="000000"/>
        </a:accent4>
        <a:accent5>
          <a:srgbClr val="CDB9FA"/>
        </a:accent5>
        <a:accent6>
          <a:srgbClr val="DDD61C"/>
        </a:accent6>
        <a:hlink>
          <a:srgbClr val="C93FDB"/>
        </a:hlink>
        <a:folHlink>
          <a:srgbClr val="5862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0977A"/>
        </a:accent1>
        <a:accent2>
          <a:srgbClr val="E8D430"/>
        </a:accent2>
        <a:accent3>
          <a:srgbClr val="FFFFFF"/>
        </a:accent3>
        <a:accent4>
          <a:srgbClr val="000000"/>
        </a:accent4>
        <a:accent5>
          <a:srgbClr val="F6C9BE"/>
        </a:accent5>
        <a:accent6>
          <a:srgbClr val="D2C02A"/>
        </a:accent6>
        <a:hlink>
          <a:srgbClr val="F87A59"/>
        </a:hlink>
        <a:folHlink>
          <a:srgbClr val="9557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C505481DBCF994FAD96506573CE6771" ma:contentTypeVersion="50" ma:contentTypeDescription="Создание документа." ma:contentTypeScope="" ma:versionID="f2aaffcd0f3703100aae7c791a41cb5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093b4cf649d4be2f76cd338fa02d6b27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AWJJH2MPE6E2-79957301-1387</_dlc_DocId>
    <_dlc_DocIdUrl xmlns="4a252ca3-5a62-4c1c-90a6-29f4710e47f8">
      <Url>http://edu-sps.koiro.local/NSI/_layouts/15/DocIdRedir.aspx?ID=AWJJH2MPE6E2-79957301-1387</Url>
      <Description>AWJJH2MPE6E2-79957301-1387</Description>
    </_dlc_DocIdUrl>
  </documentManagement>
</p:properties>
</file>

<file path=customXml/itemProps1.xml><?xml version="1.0" encoding="utf-8"?>
<ds:datastoreItem xmlns:ds="http://schemas.openxmlformats.org/officeDocument/2006/customXml" ds:itemID="{A649BAC4-3E14-4CC0-86B0-47B500706702}"/>
</file>

<file path=customXml/itemProps2.xml><?xml version="1.0" encoding="utf-8"?>
<ds:datastoreItem xmlns:ds="http://schemas.openxmlformats.org/officeDocument/2006/customXml" ds:itemID="{97CCF62C-F5EE-4FF7-8877-204A2AF09875}"/>
</file>

<file path=customXml/itemProps3.xml><?xml version="1.0" encoding="utf-8"?>
<ds:datastoreItem xmlns:ds="http://schemas.openxmlformats.org/officeDocument/2006/customXml" ds:itemID="{1A4BDFB5-AD48-4AA8-A7D7-4C47B8EC0047}"/>
</file>

<file path=customXml/itemProps4.xml><?xml version="1.0" encoding="utf-8"?>
<ds:datastoreItem xmlns:ds="http://schemas.openxmlformats.org/officeDocument/2006/customXml" ds:itemID="{0BDFC884-BADC-4B25-AEBA-9A8BEAA38022}"/>
</file>

<file path=docProps/app.xml><?xml version="1.0" encoding="utf-8"?>
<Properties xmlns="http://schemas.openxmlformats.org/officeDocument/2006/extended-properties" xmlns:vt="http://schemas.openxmlformats.org/officeDocument/2006/docPropsVTypes">
  <Template>ind_1187_slide</Template>
  <TotalTime>293</TotalTime>
  <Words>326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ind_1187_slide</vt:lpstr>
      <vt:lpstr>Путешествие  в музыкальный театр Мюзикл </vt:lpstr>
      <vt:lpstr>Что такое мюзикл?</vt:lpstr>
      <vt:lpstr>Откуда появился мюзикл?</vt:lpstr>
      <vt:lpstr>Среди наиболее известных мюзиклов - </vt:lpstr>
      <vt:lpstr>Среди наиболее известных мюзиклов - </vt:lpstr>
      <vt:lpstr>Особенности мюзикла</vt:lpstr>
      <vt:lpstr>Мюзикл «Кошки»</vt:lpstr>
      <vt:lpstr>Сюжет мюзикла</vt:lpstr>
      <vt:lpstr>Слайд 9</vt:lpstr>
      <vt:lpstr>Вопросы:</vt:lpstr>
      <vt:lpstr>Фрагменты мюзикла</vt:lpstr>
      <vt:lpstr>Вопросы:</vt:lpstr>
      <vt:lpstr>Слайд 13</vt:lpstr>
      <vt:lpstr>Спасибо за внимание!</vt:lpstr>
    </vt:vector>
  </TitlesOfParts>
  <Company>Indezine.com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 в музыкальный театр Мюзикл </dc:title>
  <dc:creator>www.PHILka.RU</dc:creator>
  <cp:lastModifiedBy>Пк</cp:lastModifiedBy>
  <cp:revision>27</cp:revision>
  <dcterms:created xsi:type="dcterms:W3CDTF">2010-12-13T14:22:41Z</dcterms:created>
  <dcterms:modified xsi:type="dcterms:W3CDTF">2020-04-19T10:34:09Z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0x010100CC505481DBCF994FAD96506573CE6771</vt:lpwstr>
  </property>
  <property fmtid="{D5CDD505-2E9C-101B-9397-08002B2CF9AE}" pid="3" name="_dlc_DocIdItemGuid">
    <vt:lpwstr>faba526d-5c86-499d-b9a6-90327d041ec5</vt:lpwstr>
  </property>
</Properties>
</file>